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301" r:id="rId3"/>
    <p:sldId id="328" r:id="rId4"/>
    <p:sldId id="298" r:id="rId5"/>
    <p:sldId id="299" r:id="rId6"/>
    <p:sldId id="300" r:id="rId7"/>
    <p:sldId id="287" r:id="rId8"/>
    <p:sldId id="302" r:id="rId9"/>
    <p:sldId id="285" r:id="rId10"/>
    <p:sldId id="288" r:id="rId11"/>
    <p:sldId id="303" r:id="rId12"/>
    <p:sldId id="304" r:id="rId13"/>
    <p:sldId id="307" r:id="rId14"/>
    <p:sldId id="309" r:id="rId15"/>
    <p:sldId id="286" r:id="rId16"/>
    <p:sldId id="325" r:id="rId17"/>
    <p:sldId id="326" r:id="rId18"/>
    <p:sldId id="327" r:id="rId19"/>
    <p:sldId id="316" r:id="rId20"/>
    <p:sldId id="317" r:id="rId21"/>
    <p:sldId id="330" r:id="rId22"/>
    <p:sldId id="332" r:id="rId23"/>
    <p:sldId id="312" r:id="rId24"/>
    <p:sldId id="313" r:id="rId25"/>
    <p:sldId id="314" r:id="rId26"/>
    <p:sldId id="336" r:id="rId27"/>
    <p:sldId id="315" r:id="rId28"/>
    <p:sldId id="334" r:id="rId29"/>
    <p:sldId id="277" r:id="rId30"/>
    <p:sldId id="337" r:id="rId31"/>
    <p:sldId id="338" r:id="rId32"/>
    <p:sldId id="283" r:id="rId33"/>
    <p:sldId id="284" r:id="rId34"/>
    <p:sldId id="340" r:id="rId35"/>
    <p:sldId id="282" r:id="rId36"/>
    <p:sldId id="339" r:id="rId37"/>
    <p:sldId id="383" r:id="rId38"/>
    <p:sldId id="384" r:id="rId39"/>
    <p:sldId id="385" r:id="rId40"/>
    <p:sldId id="386" r:id="rId41"/>
    <p:sldId id="387" r:id="rId42"/>
    <p:sldId id="388" r:id="rId43"/>
    <p:sldId id="389" r:id="rId44"/>
    <p:sldId id="341" r:id="rId45"/>
    <p:sldId id="342" r:id="rId46"/>
    <p:sldId id="344" r:id="rId47"/>
    <p:sldId id="390" r:id="rId48"/>
    <p:sldId id="391" r:id="rId49"/>
    <p:sldId id="347" r:id="rId50"/>
    <p:sldId id="346" r:id="rId51"/>
    <p:sldId id="345" r:id="rId52"/>
    <p:sldId id="382" r:id="rId53"/>
    <p:sldId id="359" r:id="rId54"/>
    <p:sldId id="348" r:id="rId55"/>
    <p:sldId id="349" r:id="rId56"/>
    <p:sldId id="351" r:id="rId57"/>
    <p:sldId id="360" r:id="rId58"/>
    <p:sldId id="397" r:id="rId59"/>
    <p:sldId id="392" r:id="rId60"/>
    <p:sldId id="396" r:id="rId61"/>
    <p:sldId id="361" r:id="rId62"/>
    <p:sldId id="362" r:id="rId63"/>
    <p:sldId id="363" r:id="rId64"/>
    <p:sldId id="365" r:id="rId65"/>
    <p:sldId id="367" r:id="rId66"/>
    <p:sldId id="368" r:id="rId67"/>
    <p:sldId id="369" r:id="rId68"/>
    <p:sldId id="398" r:id="rId69"/>
    <p:sldId id="371" r:id="rId70"/>
    <p:sldId id="372" r:id="rId71"/>
    <p:sldId id="373" r:id="rId72"/>
    <p:sldId id="374" r:id="rId73"/>
    <p:sldId id="375" r:id="rId74"/>
    <p:sldId id="377" r:id="rId75"/>
    <p:sldId id="378" r:id="rId76"/>
    <p:sldId id="379" r:id="rId77"/>
    <p:sldId id="380" r:id="rId78"/>
    <p:sldId id="381" r:id="rId79"/>
    <p:sldId id="393" r:id="rId80"/>
    <p:sldId id="394" r:id="rId81"/>
    <p:sldId id="276" r:id="rId8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FEFD"/>
    <a:srgbClr val="692AA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00" autoAdjust="0"/>
    <p:restoredTop sz="94660"/>
  </p:normalViewPr>
  <p:slideViewPr>
    <p:cSldViewPr>
      <p:cViewPr varScale="1">
        <p:scale>
          <a:sx n="108" d="100"/>
          <a:sy n="108" d="100"/>
        </p:scale>
        <p:origin x="-828"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79.wmf"/><Relationship Id="rId1" Type="http://schemas.openxmlformats.org/officeDocument/2006/relationships/image" Target="../media/image78.wmf"/><Relationship Id="rId5" Type="http://schemas.openxmlformats.org/officeDocument/2006/relationships/image" Target="../media/image81.wmf"/><Relationship Id="rId4" Type="http://schemas.openxmlformats.org/officeDocument/2006/relationships/image" Target="../media/image8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4" Type="http://schemas.openxmlformats.org/officeDocument/2006/relationships/image" Target="../media/image9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2.wmf"/><Relationship Id="rId1" Type="http://schemas.openxmlformats.org/officeDocument/2006/relationships/image" Target="../media/image88.wmf"/><Relationship Id="rId4" Type="http://schemas.openxmlformats.org/officeDocument/2006/relationships/image" Target="../media/image9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4" Type="http://schemas.openxmlformats.org/officeDocument/2006/relationships/image" Target="../media/image10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5" Type="http://schemas.openxmlformats.org/officeDocument/2006/relationships/image" Target="../media/image41.wmf"/><Relationship Id="rId4"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46.wmf"/><Relationship Id="rId2" Type="http://schemas.openxmlformats.org/officeDocument/2006/relationships/image" Target="../media/image38.wmf"/><Relationship Id="rId1" Type="http://schemas.openxmlformats.org/officeDocument/2006/relationships/image" Target="../media/image42.wmf"/><Relationship Id="rId6" Type="http://schemas.openxmlformats.org/officeDocument/2006/relationships/image" Target="../media/image45.wmf"/><Relationship Id="rId5" Type="http://schemas.openxmlformats.org/officeDocument/2006/relationships/image" Target="../media/image40.wmf"/><Relationship Id="rId4" Type="http://schemas.openxmlformats.org/officeDocument/2006/relationships/image" Target="../media/image4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38.wmf"/><Relationship Id="rId1" Type="http://schemas.openxmlformats.org/officeDocument/2006/relationships/image" Target="../media/image47.wmf"/><Relationship Id="rId6" Type="http://schemas.openxmlformats.org/officeDocument/2006/relationships/image" Target="../media/image50.wmf"/><Relationship Id="rId5" Type="http://schemas.openxmlformats.org/officeDocument/2006/relationships/image" Target="../media/image49.wmf"/><Relationship Id="rId4"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38.wmf"/><Relationship Id="rId1" Type="http://schemas.openxmlformats.org/officeDocument/2006/relationships/image" Target="../media/image5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image" Target="../media/image60.wmf"/><Relationship Id="rId7" Type="http://schemas.openxmlformats.org/officeDocument/2006/relationships/image" Target="../media/image64.wmf"/><Relationship Id="rId2" Type="http://schemas.openxmlformats.org/officeDocument/2006/relationships/image" Target="../media/image58.wmf"/><Relationship Id="rId1" Type="http://schemas.openxmlformats.org/officeDocument/2006/relationships/image" Target="../media/image57.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 Id="rId9" Type="http://schemas.openxmlformats.org/officeDocument/2006/relationships/image" Target="../media/image6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4" Type="http://schemas.openxmlformats.org/officeDocument/2006/relationships/image" Target="../media/image7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CBBD39-1D49-45CD-BC16-351E089CFD73}" type="datetimeFigureOut">
              <a:rPr lang="zh-CN" altLang="en-US" smtClean="0"/>
              <a:t>2014/8/27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E07518-BF77-4ADE-B6A1-FD907CDB4FD8}" type="slidenum">
              <a:rPr lang="zh-CN" altLang="en-US" smtClean="0"/>
              <a:t>‹#›</a:t>
            </a:fld>
            <a:endParaRPr lang="zh-CN" altLang="en-US"/>
          </a:p>
        </p:txBody>
      </p:sp>
    </p:spTree>
    <p:extLst>
      <p:ext uri="{BB962C8B-B14F-4D97-AF65-F5344CB8AC3E}">
        <p14:creationId xmlns:p14="http://schemas.microsoft.com/office/powerpoint/2010/main" val="1990178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5D4BF1EA-3763-470A-A5AF-5D38F4F211F5}" type="slidenum">
              <a:rPr lang="en-US" smtClean="0"/>
              <a:t>37</a:t>
            </a:fld>
            <a:endParaRPr lang="en-US"/>
          </a:p>
        </p:txBody>
      </p:sp>
    </p:spTree>
    <p:extLst>
      <p:ext uri="{BB962C8B-B14F-4D97-AF65-F5344CB8AC3E}">
        <p14:creationId xmlns:p14="http://schemas.microsoft.com/office/powerpoint/2010/main" val="3606328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5D4BF1EA-3763-470A-A5AF-5D38F4F211F5}" type="slidenum">
              <a:rPr lang="en-US" smtClean="0"/>
              <a:t>38</a:t>
            </a:fld>
            <a:endParaRPr lang="en-US"/>
          </a:p>
        </p:txBody>
      </p:sp>
    </p:spTree>
    <p:extLst>
      <p:ext uri="{BB962C8B-B14F-4D97-AF65-F5344CB8AC3E}">
        <p14:creationId xmlns:p14="http://schemas.microsoft.com/office/powerpoint/2010/main" val="3606328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5D4BF1EA-3763-470A-A5AF-5D38F4F211F5}" type="slidenum">
              <a:rPr lang="en-US" smtClean="0"/>
              <a:t>39</a:t>
            </a:fld>
            <a:endParaRPr lang="en-US"/>
          </a:p>
        </p:txBody>
      </p:sp>
    </p:spTree>
    <p:extLst>
      <p:ext uri="{BB962C8B-B14F-4D97-AF65-F5344CB8AC3E}">
        <p14:creationId xmlns:p14="http://schemas.microsoft.com/office/powerpoint/2010/main" val="3606328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5D4BF1EA-3763-470A-A5AF-5D38F4F211F5}" type="slidenum">
              <a:rPr lang="en-US" smtClean="0"/>
              <a:t>40</a:t>
            </a:fld>
            <a:endParaRPr lang="en-US"/>
          </a:p>
        </p:txBody>
      </p:sp>
    </p:spTree>
    <p:extLst>
      <p:ext uri="{BB962C8B-B14F-4D97-AF65-F5344CB8AC3E}">
        <p14:creationId xmlns:p14="http://schemas.microsoft.com/office/powerpoint/2010/main" val="3606328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5D4BF1EA-3763-470A-A5AF-5D38F4F211F5}" type="slidenum">
              <a:rPr lang="en-US" smtClean="0"/>
              <a:t>41</a:t>
            </a:fld>
            <a:endParaRPr lang="en-US"/>
          </a:p>
        </p:txBody>
      </p:sp>
    </p:spTree>
    <p:extLst>
      <p:ext uri="{BB962C8B-B14F-4D97-AF65-F5344CB8AC3E}">
        <p14:creationId xmlns:p14="http://schemas.microsoft.com/office/powerpoint/2010/main" val="3742371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5D4BF1EA-3763-470A-A5AF-5D38F4F211F5}" type="slidenum">
              <a:rPr lang="en-US" smtClean="0"/>
              <a:t>42</a:t>
            </a:fld>
            <a:endParaRPr lang="en-US"/>
          </a:p>
        </p:txBody>
      </p:sp>
    </p:spTree>
    <p:extLst>
      <p:ext uri="{BB962C8B-B14F-4D97-AF65-F5344CB8AC3E}">
        <p14:creationId xmlns:p14="http://schemas.microsoft.com/office/powerpoint/2010/main" val="3606328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5D4BF1EA-3763-470A-A5AF-5D38F4F211F5}" type="slidenum">
              <a:rPr lang="en-US" smtClean="0"/>
              <a:t>43</a:t>
            </a:fld>
            <a:endParaRPr lang="en-US"/>
          </a:p>
        </p:txBody>
      </p:sp>
    </p:spTree>
    <p:extLst>
      <p:ext uri="{BB962C8B-B14F-4D97-AF65-F5344CB8AC3E}">
        <p14:creationId xmlns:p14="http://schemas.microsoft.com/office/powerpoint/2010/main" val="3606328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CE07518-BF77-4ADE-B6A1-FD907CDB4FD8}" type="slidenum">
              <a:rPr lang="zh-CN" altLang="en-US" smtClean="0"/>
              <a:t>47</a:t>
            </a:fld>
            <a:endParaRPr lang="zh-CN" altLang="en-US"/>
          </a:p>
        </p:txBody>
      </p:sp>
    </p:spTree>
    <p:extLst>
      <p:ext uri="{BB962C8B-B14F-4D97-AF65-F5344CB8AC3E}">
        <p14:creationId xmlns:p14="http://schemas.microsoft.com/office/powerpoint/2010/main" val="966472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3137" name="Rectangle 65"/>
          <p:cNvSpPr>
            <a:spLocks noChangeArrowheads="1"/>
          </p:cNvSpPr>
          <p:nvPr userDrawn="1"/>
        </p:nvSpPr>
        <p:spPr bwMode="gray">
          <a:xfrm>
            <a:off x="0" y="0"/>
            <a:ext cx="2209800" cy="3124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8" name="Rectangle 66"/>
          <p:cNvSpPr>
            <a:spLocks noChangeArrowheads="1"/>
          </p:cNvSpPr>
          <p:nvPr userDrawn="1"/>
        </p:nvSpPr>
        <p:spPr bwMode="gray">
          <a:xfrm>
            <a:off x="2286000" y="3124200"/>
            <a:ext cx="6858000" cy="609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9" name="Rectangle 67"/>
          <p:cNvSpPr>
            <a:spLocks noChangeArrowheads="1"/>
          </p:cNvSpPr>
          <p:nvPr userDrawn="1"/>
        </p:nvSpPr>
        <p:spPr bwMode="gray">
          <a:xfrm>
            <a:off x="0" y="3124200"/>
            <a:ext cx="9144000" cy="1524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140" name="Object 68"/>
          <p:cNvGraphicFramePr>
            <a:graphicFrameLocks noChangeAspect="1"/>
          </p:cNvGraphicFramePr>
          <p:nvPr userDrawn="1"/>
        </p:nvGraphicFramePr>
        <p:xfrm>
          <a:off x="4640263" y="-9525"/>
          <a:ext cx="2216150" cy="3133725"/>
        </p:xfrm>
        <a:graphic>
          <a:graphicData uri="http://schemas.openxmlformats.org/presentationml/2006/ole">
            <mc:AlternateContent xmlns:mc="http://schemas.openxmlformats.org/markup-compatibility/2006">
              <mc:Choice xmlns:v="urn:schemas-microsoft-com:vml" Requires="v">
                <p:oleObj spid="_x0000_s3363" name="Image" r:id="rId3" imgW="4330159" imgH="6146032" progId="Photoshop.Image.6">
                  <p:embed/>
                </p:oleObj>
              </mc:Choice>
              <mc:Fallback>
                <p:oleObj name="Image" r:id="rId3" imgW="4330159" imgH="6146032" progId="Photoshop.Image.6">
                  <p:embed/>
                  <p:pic>
                    <p:nvPicPr>
                      <p:cNvPr id="0" name="Object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0263" y="-9525"/>
                        <a:ext cx="2216150"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41" name="Object 69"/>
          <p:cNvGraphicFramePr>
            <a:graphicFrameLocks noChangeAspect="1"/>
          </p:cNvGraphicFramePr>
          <p:nvPr userDrawn="1"/>
        </p:nvGraphicFramePr>
        <p:xfrm>
          <a:off x="2286000" y="0"/>
          <a:ext cx="2293938" cy="3136900"/>
        </p:xfrm>
        <a:graphic>
          <a:graphicData uri="http://schemas.openxmlformats.org/presentationml/2006/ole">
            <mc:AlternateContent xmlns:mc="http://schemas.openxmlformats.org/markup-compatibility/2006">
              <mc:Choice xmlns:v="urn:schemas-microsoft-com:vml" Requires="v">
                <p:oleObj spid="_x0000_s3364" name="Image" r:id="rId5" imgW="2526984" imgH="3428571" progId="Photoshop.Image.6">
                  <p:embed/>
                </p:oleObj>
              </mc:Choice>
              <mc:Fallback>
                <p:oleObj name="Image" r:id="rId5" imgW="2526984" imgH="3428571" progId="Photoshop.Image.6">
                  <p:embed/>
                  <p:pic>
                    <p:nvPicPr>
                      <p:cNvPr id="0" name="Object 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0"/>
                        <a:ext cx="2293938" cy="313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142" name="Picture 70"/>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6908800" y="0"/>
            <a:ext cx="2235200" cy="3127375"/>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p:cNvSpPr>
            <a:spLocks noGrp="1" noChangeArrowheads="1"/>
          </p:cNvSpPr>
          <p:nvPr>
            <p:ph type="ctrTitle"/>
          </p:nvPr>
        </p:nvSpPr>
        <p:spPr>
          <a:xfrm>
            <a:off x="2438400" y="3048000"/>
            <a:ext cx="6626225" cy="762000"/>
          </a:xfrm>
          <a:extLst>
            <a:ext uri="{AF507438-7753-43E0-B8FC-AC1667EBCBE1}">
              <a14:hiddenEffects xmlns:a14="http://schemas.microsoft.com/office/drawing/2010/main">
                <a:effectLst>
                  <a:outerShdw dist="53882" dir="2700000" algn="ctr" rotWithShape="0">
                    <a:schemeClr val="tx1"/>
                  </a:outerShdw>
                </a:effectLst>
              </a14:hiddenEffects>
            </a:ext>
          </a:extLst>
        </p:spPr>
        <p:txBody>
          <a:bodyPr/>
          <a:lstStyle>
            <a:lvl1pPr>
              <a:defRPr/>
            </a:lvl1pPr>
          </a:lstStyle>
          <a:p>
            <a:pPr lvl="0"/>
            <a:r>
              <a:rPr lang="zh-CN" altLang="en-US" noProof="0" smtClean="0"/>
              <a:t>单击此处编辑母版标题样式</a:t>
            </a:r>
            <a:endParaRPr lang="en-US" altLang="zh-CN" noProof="0" smtClean="0"/>
          </a:p>
        </p:txBody>
      </p:sp>
      <p:sp>
        <p:nvSpPr>
          <p:cNvPr id="3075" name="Rectangle 3"/>
          <p:cNvSpPr>
            <a:spLocks noGrp="1" noChangeArrowheads="1"/>
          </p:cNvSpPr>
          <p:nvPr>
            <p:ph type="subTitle" idx="1"/>
          </p:nvPr>
        </p:nvSpPr>
        <p:spPr>
          <a:xfrm>
            <a:off x="838200" y="5257800"/>
            <a:ext cx="7772400" cy="533400"/>
          </a:xfrm>
        </p:spPr>
        <p:txBody>
          <a:bodyPr/>
          <a:lstStyle>
            <a:lvl1pPr marL="0" indent="0" algn="ctr">
              <a:buFont typeface="Wingdings" pitchFamily="2" charset="2"/>
              <a:buNone/>
              <a:defRPr sz="2000" b="0">
                <a:solidFill>
                  <a:schemeClr val="tx1"/>
                </a:solidFill>
              </a:defRPr>
            </a:lvl1pPr>
          </a:lstStyle>
          <a:p>
            <a:pPr lvl="0"/>
            <a:r>
              <a:rPr lang="zh-CN" altLang="en-US" noProof="0" smtClean="0"/>
              <a:t>单击此处编辑母版副标题样式</a:t>
            </a:r>
            <a:endParaRPr lang="en-US" altLang="zh-CN" noProof="0" smtClean="0"/>
          </a:p>
        </p:txBody>
      </p:sp>
      <p:sp>
        <p:nvSpPr>
          <p:cNvPr id="3146" name="Rectangle 74"/>
          <p:cNvSpPr>
            <a:spLocks noGrp="1" noChangeArrowheads="1"/>
          </p:cNvSpPr>
          <p:nvPr>
            <p:ph type="dt" sz="half" idx="2"/>
          </p:nvPr>
        </p:nvSpPr>
        <p:spPr>
          <a:xfrm>
            <a:off x="457200" y="6564313"/>
            <a:ext cx="2133600" cy="157162"/>
          </a:xfrm>
        </p:spPr>
        <p:txBody>
          <a:bodyPr/>
          <a:lstStyle>
            <a:lvl1pPr>
              <a:defRPr sz="1400">
                <a:latin typeface="Times New Roman" pitchFamily="18" charset="0"/>
              </a:defRPr>
            </a:lvl1pPr>
          </a:lstStyle>
          <a:p>
            <a:endParaRPr lang="en-US" altLang="zh-CN"/>
          </a:p>
        </p:txBody>
      </p:sp>
      <p:sp>
        <p:nvSpPr>
          <p:cNvPr id="3147" name="Rectangle 75"/>
          <p:cNvSpPr>
            <a:spLocks noGrp="1" noChangeArrowheads="1"/>
          </p:cNvSpPr>
          <p:nvPr>
            <p:ph type="ftr" sz="quarter" idx="3"/>
          </p:nvPr>
        </p:nvSpPr>
        <p:spPr>
          <a:xfrm>
            <a:off x="3124200" y="6550025"/>
            <a:ext cx="2895600" cy="171450"/>
          </a:xfrm>
        </p:spPr>
        <p:txBody>
          <a:bodyPr/>
          <a:lstStyle>
            <a:lvl1pPr algn="ctr">
              <a:defRPr sz="1400">
                <a:latin typeface="Times New Roman" pitchFamily="18" charset="0"/>
              </a:defRPr>
            </a:lvl1pPr>
          </a:lstStyle>
          <a:p>
            <a:endParaRPr lang="en-US" altLang="zh-CN"/>
          </a:p>
        </p:txBody>
      </p:sp>
      <p:sp>
        <p:nvSpPr>
          <p:cNvPr id="3148" name="Rectangle 76"/>
          <p:cNvSpPr>
            <a:spLocks noGrp="1" noChangeArrowheads="1"/>
          </p:cNvSpPr>
          <p:nvPr>
            <p:ph type="sldNum" sz="quarter" idx="4"/>
          </p:nvPr>
        </p:nvSpPr>
        <p:spPr>
          <a:xfrm>
            <a:off x="6553200" y="6535738"/>
            <a:ext cx="2133600" cy="185737"/>
          </a:xfrm>
        </p:spPr>
        <p:txBody>
          <a:bodyPr/>
          <a:lstStyle>
            <a:lvl1pPr algn="r">
              <a:defRPr>
                <a:latin typeface="Times New Roman" pitchFamily="18" charset="0"/>
              </a:defRPr>
            </a:lvl1pPr>
          </a:lstStyle>
          <a:p>
            <a:fld id="{7C99E87D-D5E9-4EE1-A795-96B167CD1865}" type="slidenum">
              <a:rPr lang="en-US" altLang="zh-CN"/>
              <a:pPr/>
              <a:t>‹#›</a:t>
            </a:fld>
            <a:endParaRPr lang="en-US" altLang="zh-C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r>
              <a:rPr lang="en-US" altLang="zh-CN"/>
              <a:t>Company Logo</a:t>
            </a:r>
          </a:p>
        </p:txBody>
      </p:sp>
      <p:sp>
        <p:nvSpPr>
          <p:cNvPr id="5" name="灯片编号占位符 4"/>
          <p:cNvSpPr>
            <a:spLocks noGrp="1"/>
          </p:cNvSpPr>
          <p:nvPr>
            <p:ph type="sldNum" sz="quarter" idx="11"/>
          </p:nvPr>
        </p:nvSpPr>
        <p:spPr/>
        <p:txBody>
          <a:bodyPr/>
          <a:lstStyle>
            <a:lvl1pPr>
              <a:defRPr/>
            </a:lvl1pPr>
          </a:lstStyle>
          <a:p>
            <a:fld id="{57E17A44-0459-4D91-ADE9-B3EDF2F73A64}" type="slidenum">
              <a:rPr lang="en-US" altLang="zh-CN"/>
              <a:pPr/>
              <a:t>‹#›</a:t>
            </a:fld>
            <a:endParaRPr lang="en-US" altLang="zh-CN"/>
          </a:p>
        </p:txBody>
      </p:sp>
      <p:sp>
        <p:nvSpPr>
          <p:cNvPr id="6" name="日期占位符 5"/>
          <p:cNvSpPr>
            <a:spLocks noGrp="1"/>
          </p:cNvSpPr>
          <p:nvPr>
            <p:ph type="dt" sz="half" idx="12"/>
          </p:nvPr>
        </p:nvSpPr>
        <p:spPr/>
        <p:txBody>
          <a:bodyPr/>
          <a:lstStyle>
            <a:lvl1pPr>
              <a:defRPr/>
            </a:lvl1pPr>
          </a:lstStyle>
          <a:p>
            <a:r>
              <a:rPr lang="en-US" altLang="zh-CN" dirty="0" smtClean="0"/>
              <a:t>xtwang@mail.xidian.edu.cn</a:t>
            </a:r>
            <a:endParaRPr lang="en-US" altLang="zh-CN" dirty="0"/>
          </a:p>
        </p:txBody>
      </p:sp>
    </p:spTree>
    <p:extLst>
      <p:ext uri="{BB962C8B-B14F-4D97-AF65-F5344CB8AC3E}">
        <p14:creationId xmlns:p14="http://schemas.microsoft.com/office/powerpoint/2010/main" val="416528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731838"/>
            <a:ext cx="2095500" cy="55927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731838"/>
            <a:ext cx="6134100" cy="55927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r>
              <a:rPr lang="en-US" altLang="zh-CN"/>
              <a:t>Company Logo</a:t>
            </a:r>
          </a:p>
        </p:txBody>
      </p:sp>
      <p:sp>
        <p:nvSpPr>
          <p:cNvPr id="5" name="灯片编号占位符 4"/>
          <p:cNvSpPr>
            <a:spLocks noGrp="1"/>
          </p:cNvSpPr>
          <p:nvPr>
            <p:ph type="sldNum" sz="quarter" idx="11"/>
          </p:nvPr>
        </p:nvSpPr>
        <p:spPr/>
        <p:txBody>
          <a:bodyPr/>
          <a:lstStyle>
            <a:lvl1pPr>
              <a:defRPr/>
            </a:lvl1pPr>
          </a:lstStyle>
          <a:p>
            <a:fld id="{EF7CFCF6-FFA5-4CF7-B1DA-CEF8E6DF8871}" type="slidenum">
              <a:rPr lang="en-US" altLang="zh-CN"/>
              <a:pPr/>
              <a:t>‹#›</a:t>
            </a:fld>
            <a:endParaRPr lang="en-US" altLang="zh-CN"/>
          </a:p>
        </p:txBody>
      </p:sp>
      <p:sp>
        <p:nvSpPr>
          <p:cNvPr id="6" name="日期占位符 5"/>
          <p:cNvSpPr>
            <a:spLocks noGrp="1"/>
          </p:cNvSpPr>
          <p:nvPr>
            <p:ph type="dt" sz="half" idx="12"/>
          </p:nvPr>
        </p:nvSpPr>
        <p:spPr/>
        <p:txBody>
          <a:bodyPr/>
          <a:lstStyle>
            <a:lvl1pPr>
              <a:defRPr/>
            </a:lvl1pPr>
          </a:lstStyle>
          <a:p>
            <a:r>
              <a:rPr lang="en-US" altLang="zh-CN" dirty="0" smtClean="0"/>
              <a:t>xtwang@mail.xidian.edu.cn</a:t>
            </a:r>
            <a:endParaRPr lang="en-US" altLang="zh-CN" dirty="0"/>
          </a:p>
        </p:txBody>
      </p:sp>
    </p:spTree>
    <p:extLst>
      <p:ext uri="{BB962C8B-B14F-4D97-AF65-F5344CB8AC3E}">
        <p14:creationId xmlns:p14="http://schemas.microsoft.com/office/powerpoint/2010/main" val="3203629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731838"/>
            <a:ext cx="8153400" cy="56356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371600"/>
            <a:ext cx="8229600" cy="4953000"/>
          </a:xfrm>
        </p:spPr>
        <p:txBody>
          <a:bodyPr/>
          <a:lstStyle/>
          <a:p>
            <a:r>
              <a:rPr lang="zh-CN" altLang="en-US" smtClean="0"/>
              <a:t>单击图标添加表格</a:t>
            </a:r>
            <a:endParaRPr lang="zh-CN" altLang="en-US"/>
          </a:p>
        </p:txBody>
      </p:sp>
      <p:sp>
        <p:nvSpPr>
          <p:cNvPr id="4" name="页脚占位符 3"/>
          <p:cNvSpPr>
            <a:spLocks noGrp="1"/>
          </p:cNvSpPr>
          <p:nvPr>
            <p:ph type="ftr" sz="quarter" idx="10"/>
          </p:nvPr>
        </p:nvSpPr>
        <p:spPr>
          <a:xfrm>
            <a:off x="6705600" y="6508750"/>
            <a:ext cx="2057400" cy="304800"/>
          </a:xfrm>
        </p:spPr>
        <p:txBody>
          <a:bodyPr/>
          <a:lstStyle>
            <a:lvl1pPr>
              <a:defRPr/>
            </a:lvl1pPr>
          </a:lstStyle>
          <a:p>
            <a:r>
              <a:rPr lang="en-US" altLang="zh-CN"/>
              <a:t>Company Logo</a:t>
            </a:r>
          </a:p>
        </p:txBody>
      </p:sp>
      <p:sp>
        <p:nvSpPr>
          <p:cNvPr id="5" name="灯片编号占位符 4"/>
          <p:cNvSpPr>
            <a:spLocks noGrp="1"/>
          </p:cNvSpPr>
          <p:nvPr>
            <p:ph type="sldNum" sz="quarter" idx="11"/>
          </p:nvPr>
        </p:nvSpPr>
        <p:spPr>
          <a:xfrm>
            <a:off x="3429000" y="6508750"/>
            <a:ext cx="2133600" cy="307975"/>
          </a:xfrm>
        </p:spPr>
        <p:txBody>
          <a:bodyPr/>
          <a:lstStyle>
            <a:lvl1pPr>
              <a:defRPr/>
            </a:lvl1pPr>
          </a:lstStyle>
          <a:p>
            <a:fld id="{2F650F22-735A-4A02-A1D4-83419B3C6AED}" type="slidenum">
              <a:rPr lang="en-US" altLang="zh-CN"/>
              <a:pPr/>
              <a:t>‹#›</a:t>
            </a:fld>
            <a:endParaRPr lang="en-US" altLang="zh-CN"/>
          </a:p>
        </p:txBody>
      </p:sp>
      <p:sp>
        <p:nvSpPr>
          <p:cNvPr id="6" name="日期占位符 5"/>
          <p:cNvSpPr>
            <a:spLocks noGrp="1"/>
          </p:cNvSpPr>
          <p:nvPr>
            <p:ph type="dt" sz="half" idx="12"/>
          </p:nvPr>
        </p:nvSpPr>
        <p:spPr>
          <a:xfrm>
            <a:off x="457200" y="6521450"/>
            <a:ext cx="2674640" cy="320675"/>
          </a:xfrm>
        </p:spPr>
        <p:txBody>
          <a:bodyPr/>
          <a:lstStyle>
            <a:lvl1pPr>
              <a:defRPr/>
            </a:lvl1pPr>
          </a:lstStyle>
          <a:p>
            <a:r>
              <a:rPr lang="en-US" altLang="zh-CN" dirty="0" smtClean="0"/>
              <a:t>xtwang@mail.xidian.edu.cn</a:t>
            </a:r>
            <a:endParaRPr lang="en-US" altLang="zh-CN" dirty="0"/>
          </a:p>
        </p:txBody>
      </p:sp>
    </p:spTree>
    <p:extLst>
      <p:ext uri="{BB962C8B-B14F-4D97-AF65-F5344CB8AC3E}">
        <p14:creationId xmlns:p14="http://schemas.microsoft.com/office/powerpoint/2010/main" val="3277364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1"/>
          </p:nvPr>
        </p:nvSpPr>
        <p:spPr/>
        <p:txBody>
          <a:bodyPr/>
          <a:lstStyle>
            <a:lvl1pPr>
              <a:defRPr/>
            </a:lvl1pPr>
          </a:lstStyle>
          <a:p>
            <a:fld id="{4EF71C25-8E36-46EA-A47D-D2978AF2A2ED}" type="slidenum">
              <a:rPr lang="en-US" altLang="zh-CN"/>
              <a:pPr/>
              <a:t>‹#›</a:t>
            </a:fld>
            <a:endParaRPr lang="en-US" altLang="zh-CN"/>
          </a:p>
        </p:txBody>
      </p:sp>
      <p:sp>
        <p:nvSpPr>
          <p:cNvPr id="6" name="日期占位符 5"/>
          <p:cNvSpPr>
            <a:spLocks noGrp="1"/>
          </p:cNvSpPr>
          <p:nvPr>
            <p:ph type="dt" sz="half" idx="12"/>
          </p:nvPr>
        </p:nvSpPr>
        <p:spPr>
          <a:xfrm>
            <a:off x="457200" y="6521450"/>
            <a:ext cx="2674640" cy="320675"/>
          </a:xfrm>
        </p:spPr>
        <p:txBody>
          <a:bodyPr/>
          <a:lstStyle>
            <a:lvl1pPr>
              <a:defRPr/>
            </a:lvl1pPr>
          </a:lstStyle>
          <a:p>
            <a:r>
              <a:rPr lang="en-US" altLang="zh-CN" dirty="0" smtClean="0"/>
              <a:t>xtwang@mail.xidian.edu.cn</a:t>
            </a:r>
            <a:endParaRPr lang="en-US" altLang="zh-CN" dirty="0"/>
          </a:p>
        </p:txBody>
      </p:sp>
    </p:spTree>
    <p:extLst>
      <p:ext uri="{BB962C8B-B14F-4D97-AF65-F5344CB8AC3E}">
        <p14:creationId xmlns:p14="http://schemas.microsoft.com/office/powerpoint/2010/main" val="861478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灯片编号占位符 4"/>
          <p:cNvSpPr>
            <a:spLocks noGrp="1"/>
          </p:cNvSpPr>
          <p:nvPr>
            <p:ph type="sldNum" sz="quarter" idx="11"/>
          </p:nvPr>
        </p:nvSpPr>
        <p:spPr/>
        <p:txBody>
          <a:bodyPr/>
          <a:lstStyle>
            <a:lvl1pPr>
              <a:defRPr/>
            </a:lvl1pPr>
          </a:lstStyle>
          <a:p>
            <a:fld id="{AFF2A1F8-9E87-4B30-98EF-DA4F56F83EC3}" type="slidenum">
              <a:rPr lang="en-US" altLang="zh-CN"/>
              <a:pPr/>
              <a:t>‹#›</a:t>
            </a:fld>
            <a:endParaRPr lang="en-US" altLang="zh-CN"/>
          </a:p>
        </p:txBody>
      </p:sp>
      <p:sp>
        <p:nvSpPr>
          <p:cNvPr id="7" name="日期占位符 5"/>
          <p:cNvSpPr txBox="1">
            <a:spLocks/>
          </p:cNvSpPr>
          <p:nvPr userDrawn="1"/>
        </p:nvSpPr>
        <p:spPr bwMode="auto">
          <a:xfrm>
            <a:off x="467544" y="6537325"/>
            <a:ext cx="267464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mn-lt"/>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ltLang="zh-CN" dirty="0" smtClean="0"/>
              <a:t>xtwang@mail.xidian.edu.cn</a:t>
            </a:r>
            <a:endParaRPr lang="en-US" altLang="zh-CN" dirty="0"/>
          </a:p>
        </p:txBody>
      </p:sp>
    </p:spTree>
    <p:extLst>
      <p:ext uri="{BB962C8B-B14F-4D97-AF65-F5344CB8AC3E}">
        <p14:creationId xmlns:p14="http://schemas.microsoft.com/office/powerpoint/2010/main" val="14650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716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16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5"/>
          <p:cNvSpPr>
            <a:spLocks noGrp="1"/>
          </p:cNvSpPr>
          <p:nvPr>
            <p:ph type="sldNum" sz="quarter" idx="11"/>
          </p:nvPr>
        </p:nvSpPr>
        <p:spPr/>
        <p:txBody>
          <a:bodyPr/>
          <a:lstStyle>
            <a:lvl1pPr>
              <a:defRPr/>
            </a:lvl1pPr>
          </a:lstStyle>
          <a:p>
            <a:fld id="{BDB53F07-FF65-4E07-8776-3B03AE8541BE}" type="slidenum">
              <a:rPr lang="en-US" altLang="zh-CN"/>
              <a:pPr/>
              <a:t>‹#›</a:t>
            </a:fld>
            <a:endParaRPr lang="en-US" altLang="zh-CN"/>
          </a:p>
        </p:txBody>
      </p:sp>
      <p:sp>
        <p:nvSpPr>
          <p:cNvPr id="7" name="日期占位符 6"/>
          <p:cNvSpPr>
            <a:spLocks noGrp="1"/>
          </p:cNvSpPr>
          <p:nvPr>
            <p:ph type="dt" sz="half" idx="12"/>
          </p:nvPr>
        </p:nvSpPr>
        <p:spPr/>
        <p:txBody>
          <a:bodyPr/>
          <a:lstStyle>
            <a:lvl1pPr>
              <a:defRPr/>
            </a:lvl1pPr>
          </a:lstStyle>
          <a:p>
            <a:r>
              <a:rPr lang="en-US" altLang="zh-CN" dirty="0" smtClean="0"/>
              <a:t>xtwang@mail.xidian.edu.cn</a:t>
            </a:r>
            <a:endParaRPr lang="en-US" altLang="zh-CN" dirty="0"/>
          </a:p>
        </p:txBody>
      </p:sp>
    </p:spTree>
    <p:extLst>
      <p:ext uri="{BB962C8B-B14F-4D97-AF65-F5344CB8AC3E}">
        <p14:creationId xmlns:p14="http://schemas.microsoft.com/office/powerpoint/2010/main" val="2035673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7"/>
          <p:cNvSpPr>
            <a:spLocks noGrp="1"/>
          </p:cNvSpPr>
          <p:nvPr>
            <p:ph type="sldNum" sz="quarter" idx="11"/>
          </p:nvPr>
        </p:nvSpPr>
        <p:spPr/>
        <p:txBody>
          <a:bodyPr/>
          <a:lstStyle>
            <a:lvl1pPr>
              <a:defRPr/>
            </a:lvl1pPr>
          </a:lstStyle>
          <a:p>
            <a:fld id="{502CAC05-1D5B-40AC-8886-AE6AC2DA8AD1}" type="slidenum">
              <a:rPr lang="en-US" altLang="zh-CN"/>
              <a:pPr/>
              <a:t>‹#›</a:t>
            </a:fld>
            <a:endParaRPr lang="en-US" altLang="zh-CN"/>
          </a:p>
        </p:txBody>
      </p:sp>
      <p:sp>
        <p:nvSpPr>
          <p:cNvPr id="9" name="日期占位符 8"/>
          <p:cNvSpPr>
            <a:spLocks noGrp="1"/>
          </p:cNvSpPr>
          <p:nvPr>
            <p:ph type="dt" sz="half" idx="12"/>
          </p:nvPr>
        </p:nvSpPr>
        <p:spPr/>
        <p:txBody>
          <a:bodyPr/>
          <a:lstStyle>
            <a:lvl1pPr>
              <a:defRPr/>
            </a:lvl1pPr>
          </a:lstStyle>
          <a:p>
            <a:r>
              <a:rPr lang="en-US" altLang="zh-CN" dirty="0" smtClean="0"/>
              <a:t>xtwang@mail.xidian.edu.cn</a:t>
            </a:r>
            <a:endParaRPr lang="en-US" altLang="zh-CN" dirty="0"/>
          </a:p>
        </p:txBody>
      </p:sp>
    </p:spTree>
    <p:extLst>
      <p:ext uri="{BB962C8B-B14F-4D97-AF65-F5344CB8AC3E}">
        <p14:creationId xmlns:p14="http://schemas.microsoft.com/office/powerpoint/2010/main" val="2888635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灯片编号占位符 3"/>
          <p:cNvSpPr>
            <a:spLocks noGrp="1"/>
          </p:cNvSpPr>
          <p:nvPr>
            <p:ph type="sldNum" sz="quarter" idx="11"/>
          </p:nvPr>
        </p:nvSpPr>
        <p:spPr/>
        <p:txBody>
          <a:bodyPr/>
          <a:lstStyle>
            <a:lvl1pPr>
              <a:defRPr/>
            </a:lvl1pPr>
          </a:lstStyle>
          <a:p>
            <a:fld id="{71B320CE-D9EC-4A5D-B1C2-650EDA6DF9FA}" type="slidenum">
              <a:rPr lang="en-US" altLang="zh-CN"/>
              <a:pPr/>
              <a:t>‹#›</a:t>
            </a:fld>
            <a:endParaRPr lang="en-US" altLang="zh-CN"/>
          </a:p>
        </p:txBody>
      </p:sp>
      <p:sp>
        <p:nvSpPr>
          <p:cNvPr id="5" name="日期占位符 4"/>
          <p:cNvSpPr>
            <a:spLocks noGrp="1"/>
          </p:cNvSpPr>
          <p:nvPr>
            <p:ph type="dt" sz="half" idx="12"/>
          </p:nvPr>
        </p:nvSpPr>
        <p:spPr/>
        <p:txBody>
          <a:bodyPr/>
          <a:lstStyle>
            <a:lvl1pPr>
              <a:defRPr/>
            </a:lvl1pPr>
          </a:lstStyle>
          <a:p>
            <a:r>
              <a:rPr lang="en-US" altLang="zh-CN" dirty="0" smtClean="0"/>
              <a:t>xtwang@mail.xidian.edu.cn</a:t>
            </a:r>
            <a:endParaRPr lang="en-US" altLang="zh-CN" dirty="0"/>
          </a:p>
        </p:txBody>
      </p:sp>
    </p:spTree>
    <p:extLst>
      <p:ext uri="{BB962C8B-B14F-4D97-AF65-F5344CB8AC3E}">
        <p14:creationId xmlns:p14="http://schemas.microsoft.com/office/powerpoint/2010/main" val="2785313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lvl1pPr>
              <a:defRPr/>
            </a:lvl1pPr>
          </a:lstStyle>
          <a:p>
            <a:fld id="{E6DC07E1-7FBC-47C4-94F0-AC3F75E08F46}" type="slidenum">
              <a:rPr lang="en-US" altLang="zh-CN"/>
              <a:pPr/>
              <a:t>‹#›</a:t>
            </a:fld>
            <a:endParaRPr lang="en-US" altLang="zh-CN"/>
          </a:p>
        </p:txBody>
      </p:sp>
      <p:sp>
        <p:nvSpPr>
          <p:cNvPr id="4" name="日期占位符 3"/>
          <p:cNvSpPr>
            <a:spLocks noGrp="1"/>
          </p:cNvSpPr>
          <p:nvPr>
            <p:ph type="dt" sz="half" idx="12"/>
          </p:nvPr>
        </p:nvSpPr>
        <p:spPr/>
        <p:txBody>
          <a:bodyPr/>
          <a:lstStyle>
            <a:lvl1pPr>
              <a:defRPr/>
            </a:lvl1pPr>
          </a:lstStyle>
          <a:p>
            <a:r>
              <a:rPr lang="en-US" altLang="zh-CN" dirty="0" smtClean="0"/>
              <a:t>xtwang@mail.xidian.edu.cn</a:t>
            </a:r>
            <a:endParaRPr lang="en-US" altLang="zh-CN" dirty="0"/>
          </a:p>
        </p:txBody>
      </p:sp>
    </p:spTree>
    <p:extLst>
      <p:ext uri="{BB962C8B-B14F-4D97-AF65-F5344CB8AC3E}">
        <p14:creationId xmlns:p14="http://schemas.microsoft.com/office/powerpoint/2010/main" val="77710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a:defRPr/>
            </a:lvl1pPr>
          </a:lstStyle>
          <a:p>
            <a:r>
              <a:rPr lang="en-US" altLang="zh-CN"/>
              <a:t>Company Logo</a:t>
            </a:r>
          </a:p>
        </p:txBody>
      </p:sp>
      <p:sp>
        <p:nvSpPr>
          <p:cNvPr id="6" name="灯片编号占位符 5"/>
          <p:cNvSpPr>
            <a:spLocks noGrp="1"/>
          </p:cNvSpPr>
          <p:nvPr>
            <p:ph type="sldNum" sz="quarter" idx="11"/>
          </p:nvPr>
        </p:nvSpPr>
        <p:spPr/>
        <p:txBody>
          <a:bodyPr/>
          <a:lstStyle>
            <a:lvl1pPr>
              <a:defRPr/>
            </a:lvl1pPr>
          </a:lstStyle>
          <a:p>
            <a:fld id="{A5D3E47F-E8FA-4773-B43B-95C56C7B835C}" type="slidenum">
              <a:rPr lang="en-US" altLang="zh-CN"/>
              <a:pPr/>
              <a:t>‹#›</a:t>
            </a:fld>
            <a:endParaRPr lang="en-US" altLang="zh-CN"/>
          </a:p>
        </p:txBody>
      </p:sp>
      <p:sp>
        <p:nvSpPr>
          <p:cNvPr id="7" name="日期占位符 6"/>
          <p:cNvSpPr>
            <a:spLocks noGrp="1"/>
          </p:cNvSpPr>
          <p:nvPr>
            <p:ph type="dt" sz="half" idx="12"/>
          </p:nvPr>
        </p:nvSpPr>
        <p:spPr/>
        <p:txBody>
          <a:bodyPr/>
          <a:lstStyle>
            <a:lvl1pPr>
              <a:defRPr/>
            </a:lvl1pPr>
          </a:lstStyle>
          <a:p>
            <a:r>
              <a:rPr lang="en-US" altLang="zh-CN" dirty="0" smtClean="0"/>
              <a:t>xtwang@mail.xidian.edu.cn</a:t>
            </a:r>
            <a:endParaRPr lang="en-US" altLang="zh-CN" dirty="0"/>
          </a:p>
        </p:txBody>
      </p:sp>
    </p:spTree>
    <p:extLst>
      <p:ext uri="{BB962C8B-B14F-4D97-AF65-F5344CB8AC3E}">
        <p14:creationId xmlns:p14="http://schemas.microsoft.com/office/powerpoint/2010/main" val="1193088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a:defRPr/>
            </a:lvl1pPr>
          </a:lstStyle>
          <a:p>
            <a:r>
              <a:rPr lang="en-US" altLang="zh-CN"/>
              <a:t>Company Logo</a:t>
            </a:r>
          </a:p>
        </p:txBody>
      </p:sp>
      <p:sp>
        <p:nvSpPr>
          <p:cNvPr id="6" name="灯片编号占位符 5"/>
          <p:cNvSpPr>
            <a:spLocks noGrp="1"/>
          </p:cNvSpPr>
          <p:nvPr>
            <p:ph type="sldNum" sz="quarter" idx="11"/>
          </p:nvPr>
        </p:nvSpPr>
        <p:spPr/>
        <p:txBody>
          <a:bodyPr/>
          <a:lstStyle>
            <a:lvl1pPr>
              <a:defRPr/>
            </a:lvl1pPr>
          </a:lstStyle>
          <a:p>
            <a:fld id="{9CE21551-2988-4F31-BC26-F1E5D878757E}" type="slidenum">
              <a:rPr lang="en-US" altLang="zh-CN"/>
              <a:pPr/>
              <a:t>‹#›</a:t>
            </a:fld>
            <a:endParaRPr lang="en-US" altLang="zh-CN"/>
          </a:p>
        </p:txBody>
      </p:sp>
      <p:sp>
        <p:nvSpPr>
          <p:cNvPr id="7" name="日期占位符 6"/>
          <p:cNvSpPr>
            <a:spLocks noGrp="1"/>
          </p:cNvSpPr>
          <p:nvPr>
            <p:ph type="dt" sz="half" idx="12"/>
          </p:nvPr>
        </p:nvSpPr>
        <p:spPr/>
        <p:txBody>
          <a:bodyPr/>
          <a:lstStyle>
            <a:lvl1pPr>
              <a:defRPr/>
            </a:lvl1pPr>
          </a:lstStyle>
          <a:p>
            <a:r>
              <a:rPr lang="en-US" altLang="zh-CN" dirty="0" smtClean="0"/>
              <a:t>xtwang@mail.xidian.edu.cn</a:t>
            </a:r>
            <a:endParaRPr lang="en-US" altLang="zh-CN" dirty="0"/>
          </a:p>
        </p:txBody>
      </p:sp>
    </p:spTree>
    <p:extLst>
      <p:ext uri="{BB962C8B-B14F-4D97-AF65-F5344CB8AC3E}">
        <p14:creationId xmlns:p14="http://schemas.microsoft.com/office/powerpoint/2010/main" val="4019344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9" name="Rectangle 75"/>
          <p:cNvSpPr>
            <a:spLocks noChangeArrowheads="1"/>
          </p:cNvSpPr>
          <p:nvPr/>
        </p:nvSpPr>
        <p:spPr bwMode="gray">
          <a:xfrm>
            <a:off x="457200" y="6477000"/>
            <a:ext cx="8686800" cy="3810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8" name="Rectangle 74"/>
          <p:cNvSpPr>
            <a:spLocks noChangeArrowheads="1"/>
          </p:cNvSpPr>
          <p:nvPr/>
        </p:nvSpPr>
        <p:spPr bwMode="ltGray">
          <a:xfrm>
            <a:off x="7077075" y="0"/>
            <a:ext cx="2066925" cy="838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Rectangle 67"/>
          <p:cNvSpPr>
            <a:spLocks noChangeArrowheads="1"/>
          </p:cNvSpPr>
          <p:nvPr/>
        </p:nvSpPr>
        <p:spPr bwMode="ltGray">
          <a:xfrm>
            <a:off x="2716213" y="0"/>
            <a:ext cx="2138362" cy="838200"/>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92" name="Group 68"/>
          <p:cNvGrpSpPr>
            <a:grpSpLocks/>
          </p:cNvGrpSpPr>
          <p:nvPr/>
        </p:nvGrpSpPr>
        <p:grpSpPr bwMode="auto">
          <a:xfrm>
            <a:off x="0" y="685800"/>
            <a:ext cx="9144000" cy="609600"/>
            <a:chOff x="0" y="432"/>
            <a:chExt cx="5760" cy="384"/>
          </a:xfrm>
        </p:grpSpPr>
        <p:sp>
          <p:nvSpPr>
            <p:cNvPr id="1093" name="Rectangle 69"/>
            <p:cNvSpPr>
              <a:spLocks noChangeArrowheads="1"/>
            </p:cNvSpPr>
            <p:nvPr userDrawn="1"/>
          </p:nvSpPr>
          <p:spPr bwMode="gray">
            <a:xfrm>
              <a:off x="0" y="432"/>
              <a:ext cx="5760"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4" name="Rectangle 70"/>
            <p:cNvSpPr>
              <a:spLocks noChangeArrowheads="1"/>
            </p:cNvSpPr>
            <p:nvPr userDrawn="1"/>
          </p:nvSpPr>
          <p:spPr bwMode="gray">
            <a:xfrm>
              <a:off x="362" y="432"/>
              <a:ext cx="5398" cy="384"/>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095" name="Object 71"/>
          <p:cNvGraphicFramePr>
            <a:graphicFrameLocks noChangeAspect="1"/>
          </p:cNvGraphicFramePr>
          <p:nvPr/>
        </p:nvGraphicFramePr>
        <p:xfrm>
          <a:off x="581025" y="0"/>
          <a:ext cx="2057400" cy="685800"/>
        </p:xfrm>
        <a:graphic>
          <a:graphicData uri="http://schemas.openxmlformats.org/presentationml/2006/ole">
            <mc:AlternateContent xmlns:mc="http://schemas.openxmlformats.org/markup-compatibility/2006">
              <mc:Choice xmlns:v="urn:schemas-microsoft-com:vml" Requires="v">
                <p:oleObj spid="_x0000_s1208" name="Image" r:id="rId15" imgW="4330159" imgH="6146032" progId="Photoshop.Image.6">
                  <p:embed/>
                </p:oleObj>
              </mc:Choice>
              <mc:Fallback>
                <p:oleObj name="Image" r:id="rId15" imgW="4330159" imgH="6146032" progId="Photoshop.Image.6">
                  <p:embed/>
                  <p:pic>
                    <p:nvPicPr>
                      <p:cNvPr id="0" name="Object 71"/>
                      <p:cNvPicPr>
                        <a:picLocks noChangeAspect="1" noChangeArrowheads="1"/>
                      </p:cNvPicPr>
                      <p:nvPr/>
                    </p:nvPicPr>
                    <p:blipFill>
                      <a:blip r:embed="rId16">
                        <a:extLst>
                          <a:ext uri="{28A0092B-C50C-407E-A947-70E740481C1C}">
                            <a14:useLocalDpi xmlns:a14="http://schemas.microsoft.com/office/drawing/2010/main" val="0"/>
                          </a:ext>
                        </a:extLst>
                      </a:blip>
                      <a:srcRect t="29179" b="45369"/>
                      <a:stretch>
                        <a:fillRect/>
                      </a:stretch>
                    </p:blipFill>
                    <p:spPr bwMode="auto">
                      <a:xfrm>
                        <a:off x="581025" y="0"/>
                        <a:ext cx="2057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96" name="Picture 7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29188" y="-9525"/>
            <a:ext cx="2085975" cy="708025"/>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3"/>
          <p:cNvSpPr>
            <a:spLocks noGrp="1" noChangeArrowheads="1"/>
          </p:cNvSpPr>
          <p:nvPr>
            <p:ph type="body" idx="1"/>
          </p:nvPr>
        </p:nvSpPr>
        <p:spPr bwMode="auto">
          <a:xfrm>
            <a:off x="457200" y="1371600"/>
            <a:ext cx="82296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29" name="Rectangle 5"/>
          <p:cNvSpPr>
            <a:spLocks noGrp="1" noChangeArrowheads="1"/>
          </p:cNvSpPr>
          <p:nvPr>
            <p:ph type="ftr" sz="quarter" idx="3"/>
          </p:nvPr>
        </p:nvSpPr>
        <p:spPr bwMode="auto">
          <a:xfrm>
            <a:off x="6705600" y="650875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charset="-122"/>
              </a:defRPr>
            </a:lvl1pPr>
          </a:lstStyle>
          <a:p>
            <a:r>
              <a:rPr lang="en-US" altLang="zh-CN"/>
              <a:t>Company Logo</a:t>
            </a:r>
          </a:p>
        </p:txBody>
      </p:sp>
      <p:sp>
        <p:nvSpPr>
          <p:cNvPr id="1030" name="Rectangle 6"/>
          <p:cNvSpPr>
            <a:spLocks noGrp="1" noChangeArrowheads="1"/>
          </p:cNvSpPr>
          <p:nvPr>
            <p:ph type="sldNum" sz="quarter" idx="4"/>
          </p:nvPr>
        </p:nvSpPr>
        <p:spPr bwMode="auto">
          <a:xfrm>
            <a:off x="3429000" y="6508750"/>
            <a:ext cx="21336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fld id="{202358C5-8934-4E80-AC30-7195489B82EA}" type="slidenum">
              <a:rPr lang="en-US" altLang="zh-CN"/>
              <a:pPr/>
              <a:t>‹#›</a:t>
            </a:fld>
            <a:endParaRPr lang="en-US" altLang="zh-CN"/>
          </a:p>
        </p:txBody>
      </p:sp>
      <p:sp>
        <p:nvSpPr>
          <p:cNvPr id="1026" name="Rectangle 2"/>
          <p:cNvSpPr>
            <a:spLocks noGrp="1" noChangeArrowheads="1"/>
          </p:cNvSpPr>
          <p:nvPr>
            <p:ph type="title"/>
          </p:nvPr>
        </p:nvSpPr>
        <p:spPr bwMode="white">
          <a:xfrm>
            <a:off x="685800" y="731838"/>
            <a:ext cx="81534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1028" name="Rectangle 4"/>
          <p:cNvSpPr>
            <a:spLocks noGrp="1" noChangeArrowheads="1"/>
          </p:cNvSpPr>
          <p:nvPr>
            <p:ph type="dt" sz="half" idx="2"/>
          </p:nvPr>
        </p:nvSpPr>
        <p:spPr bwMode="auto">
          <a:xfrm>
            <a:off x="457200" y="6521450"/>
            <a:ext cx="2746648"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1">
                <a:latin typeface="+mn-lt"/>
                <a:ea typeface="宋体" charset="-122"/>
              </a:defRPr>
            </a:lvl1pPr>
          </a:lstStyle>
          <a:p>
            <a:r>
              <a:rPr lang="en-US" altLang="zh-CN" dirty="0" smtClean="0"/>
              <a:t>xtwang@mail.xidian.edu.cn</a:t>
            </a:r>
            <a:endParaRPr lang="en-US" altLang="zh-CN" dirty="0"/>
          </a:p>
        </p:txBody>
      </p:sp>
      <p:pic>
        <p:nvPicPr>
          <p:cNvPr id="16" name="Picture 10" descr="E:\New folder\TEACHING\xidian_logo.jp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7060327" y="106151"/>
            <a:ext cx="2073329" cy="47667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sldNum="0" hdr="0"/>
  <p:txStyles>
    <p:title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baike.so.com/doc/3069134.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slide" Target="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8.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7.bin"/></Relationships>
</file>

<file path=ppt/slides/_rels/slide33.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14.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40.wmf"/><Relationship Id="rId2" Type="http://schemas.openxmlformats.org/officeDocument/2006/relationships/slideLayout" Target="../slideLayouts/slideLayout2.xml"/><Relationship Id="rId16" Type="http://schemas.openxmlformats.org/officeDocument/2006/relationships/image" Target="../media/image46.wmf"/><Relationship Id="rId1" Type="http://schemas.openxmlformats.org/officeDocument/2006/relationships/vmlDrawing" Target="../drawings/vmlDrawing4.vml"/><Relationship Id="rId6" Type="http://schemas.openxmlformats.org/officeDocument/2006/relationships/image" Target="../media/image38.wmf"/><Relationship Id="rId11" Type="http://schemas.openxmlformats.org/officeDocument/2006/relationships/oleObject" Target="../embeddings/oleObject13.bin"/><Relationship Id="rId5" Type="http://schemas.openxmlformats.org/officeDocument/2006/relationships/oleObject" Target="../embeddings/oleObject10.bin"/><Relationship Id="rId15" Type="http://schemas.openxmlformats.org/officeDocument/2006/relationships/oleObject" Target="../embeddings/oleObject15.bin"/><Relationship Id="rId10" Type="http://schemas.openxmlformats.org/officeDocument/2006/relationships/image" Target="../media/image44.wmf"/><Relationship Id="rId4" Type="http://schemas.openxmlformats.org/officeDocument/2006/relationships/image" Target="../media/image42.wmf"/><Relationship Id="rId9" Type="http://schemas.openxmlformats.org/officeDocument/2006/relationships/oleObject" Target="../embeddings/oleObject12.bin"/><Relationship Id="rId14" Type="http://schemas.openxmlformats.org/officeDocument/2006/relationships/image" Target="../media/image45.wmf"/></Relationships>
</file>

<file path=ppt/slides/_rels/slide34.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21.bin"/><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8.w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40.wmf"/><Relationship Id="rId4" Type="http://schemas.openxmlformats.org/officeDocument/2006/relationships/image" Target="../media/image47.wmf"/><Relationship Id="rId9" Type="http://schemas.openxmlformats.org/officeDocument/2006/relationships/oleObject" Target="../embeddings/oleObject19.bin"/><Relationship Id="rId14" Type="http://schemas.openxmlformats.org/officeDocument/2006/relationships/image" Target="../media/image50.wmf"/></Relationships>
</file>

<file path=ppt/slides/_rels/slide35.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8.wmf"/><Relationship Id="rId5" Type="http://schemas.openxmlformats.org/officeDocument/2006/relationships/oleObject" Target="../embeddings/oleObject23.bin"/><Relationship Id="rId4" Type="http://schemas.openxmlformats.org/officeDocument/2006/relationships/image" Target="../media/image51.wmf"/><Relationship Id="rId9" Type="http://schemas.openxmlformats.org/officeDocument/2006/relationships/oleObject" Target="../embeddings/oleObject25.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2.xml"/><Relationship Id="rId7" Type="http://schemas.openxmlformats.org/officeDocument/2006/relationships/image" Target="../media/image58.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7.bin"/><Relationship Id="rId5" Type="http://schemas.openxmlformats.org/officeDocument/2006/relationships/image" Target="../media/image57.wmf"/><Relationship Id="rId4" Type="http://schemas.openxmlformats.org/officeDocument/2006/relationships/oleObject" Target="../embeddings/oleObject26.bin"/><Relationship Id="rId9" Type="http://schemas.openxmlformats.org/officeDocument/2006/relationships/image" Target="../media/image59.w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62.wmf"/><Relationship Id="rId18" Type="http://schemas.openxmlformats.org/officeDocument/2006/relationships/oleObject" Target="../embeddings/oleObject36.bin"/><Relationship Id="rId3" Type="http://schemas.openxmlformats.org/officeDocument/2006/relationships/notesSlide" Target="../notesSlides/notesSlide3.xml"/><Relationship Id="rId21" Type="http://schemas.openxmlformats.org/officeDocument/2006/relationships/image" Target="../media/image66.wmf"/><Relationship Id="rId7" Type="http://schemas.openxmlformats.org/officeDocument/2006/relationships/image" Target="../media/image58.wmf"/><Relationship Id="rId12" Type="http://schemas.openxmlformats.org/officeDocument/2006/relationships/oleObject" Target="../embeddings/oleObject33.bin"/><Relationship Id="rId17" Type="http://schemas.openxmlformats.org/officeDocument/2006/relationships/image" Target="../media/image64.wmf"/><Relationship Id="rId2" Type="http://schemas.openxmlformats.org/officeDocument/2006/relationships/slideLayout" Target="../slideLayouts/slideLayout2.xml"/><Relationship Id="rId16" Type="http://schemas.openxmlformats.org/officeDocument/2006/relationships/oleObject" Target="../embeddings/oleObject35.bin"/><Relationship Id="rId20" Type="http://schemas.openxmlformats.org/officeDocument/2006/relationships/oleObject" Target="../embeddings/oleObject37.bin"/><Relationship Id="rId1" Type="http://schemas.openxmlformats.org/officeDocument/2006/relationships/vmlDrawing" Target="../drawings/vmlDrawing8.vml"/><Relationship Id="rId6" Type="http://schemas.openxmlformats.org/officeDocument/2006/relationships/oleObject" Target="../embeddings/oleObject30.bin"/><Relationship Id="rId11" Type="http://schemas.openxmlformats.org/officeDocument/2006/relationships/image" Target="../media/image61.wmf"/><Relationship Id="rId5" Type="http://schemas.openxmlformats.org/officeDocument/2006/relationships/image" Target="../media/image57.wmf"/><Relationship Id="rId15" Type="http://schemas.openxmlformats.org/officeDocument/2006/relationships/image" Target="../media/image63.wmf"/><Relationship Id="rId10" Type="http://schemas.openxmlformats.org/officeDocument/2006/relationships/oleObject" Target="../embeddings/oleObject32.bin"/><Relationship Id="rId19" Type="http://schemas.openxmlformats.org/officeDocument/2006/relationships/image" Target="../media/image65.wmf"/><Relationship Id="rId4" Type="http://schemas.openxmlformats.org/officeDocument/2006/relationships/oleObject" Target="../embeddings/oleObject29.bin"/><Relationship Id="rId9" Type="http://schemas.openxmlformats.org/officeDocument/2006/relationships/image" Target="../media/image60.wmf"/><Relationship Id="rId14" Type="http://schemas.openxmlformats.org/officeDocument/2006/relationships/oleObject" Target="../embeddings/oleObject34.bin"/></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notesSlide" Target="../notesSlides/notesSlide6.xml"/><Relationship Id="rId7" Type="http://schemas.openxmlformats.org/officeDocument/2006/relationships/image" Target="../media/image70.wmf"/><Relationship Id="rId12"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39.bin"/><Relationship Id="rId11" Type="http://schemas.openxmlformats.org/officeDocument/2006/relationships/image" Target="../media/image72.wmf"/><Relationship Id="rId5" Type="http://schemas.openxmlformats.org/officeDocument/2006/relationships/image" Target="../media/image69.wmf"/><Relationship Id="rId10" Type="http://schemas.openxmlformats.org/officeDocument/2006/relationships/oleObject" Target="../embeddings/oleObject41.bin"/><Relationship Id="rId4" Type="http://schemas.openxmlformats.org/officeDocument/2006/relationships/oleObject" Target="../embeddings/oleObject38.bin"/><Relationship Id="rId9" Type="http://schemas.openxmlformats.org/officeDocument/2006/relationships/image" Target="../media/image71.wmf"/></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43.bin"/><Relationship Id="rId7" Type="http://schemas.openxmlformats.org/officeDocument/2006/relationships/oleObject" Target="../embeddings/oleObject45.bin"/><Relationship Id="rId12"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79.wmf"/><Relationship Id="rId11" Type="http://schemas.openxmlformats.org/officeDocument/2006/relationships/oleObject" Target="../embeddings/oleObject47.bin"/><Relationship Id="rId5" Type="http://schemas.openxmlformats.org/officeDocument/2006/relationships/oleObject" Target="../embeddings/oleObject44.bin"/><Relationship Id="rId10" Type="http://schemas.openxmlformats.org/officeDocument/2006/relationships/image" Target="../media/image80.wmf"/><Relationship Id="rId4" Type="http://schemas.openxmlformats.org/officeDocument/2006/relationships/image" Target="../media/image78.wmf"/><Relationship Id="rId9" Type="http://schemas.openxmlformats.org/officeDocument/2006/relationships/oleObject" Target="../embeddings/oleObject46.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82.wmf"/></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82.wmf"/></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89.wmf"/><Relationship Id="rId5" Type="http://schemas.openxmlformats.org/officeDocument/2006/relationships/oleObject" Target="../embeddings/oleObject51.bin"/><Relationship Id="rId10" Type="http://schemas.openxmlformats.org/officeDocument/2006/relationships/image" Target="../media/image91.wmf"/><Relationship Id="rId4" Type="http://schemas.openxmlformats.org/officeDocument/2006/relationships/image" Target="../media/image88.wmf"/><Relationship Id="rId9" Type="http://schemas.openxmlformats.org/officeDocument/2006/relationships/oleObject" Target="../embeddings/oleObject53.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oleObject" Target="../embeddings/oleObject54.bin"/><Relationship Id="rId7" Type="http://schemas.openxmlformats.org/officeDocument/2006/relationships/image" Target="../media/image92.wmf"/><Relationship Id="rId12" Type="http://schemas.openxmlformats.org/officeDocument/2006/relationships/image" Target="../media/image93.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55.bin"/><Relationship Id="rId11" Type="http://schemas.openxmlformats.org/officeDocument/2006/relationships/oleObject" Target="../embeddings/oleObject58.bin"/><Relationship Id="rId5" Type="http://schemas.openxmlformats.org/officeDocument/2006/relationships/image" Target="../media/image94.png"/><Relationship Id="rId10" Type="http://schemas.openxmlformats.org/officeDocument/2006/relationships/oleObject" Target="../embeddings/oleObject57.bin"/><Relationship Id="rId4" Type="http://schemas.openxmlformats.org/officeDocument/2006/relationships/image" Target="../media/image88.wmf"/><Relationship Id="rId9" Type="http://schemas.openxmlformats.org/officeDocument/2006/relationships/image" Target="../media/image91.wmf"/></Relationships>
</file>

<file path=ppt/slides/_rels/slide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96.wmf"/><Relationship Id="rId5" Type="http://schemas.openxmlformats.org/officeDocument/2006/relationships/oleObject" Target="../embeddings/oleObject60.bin"/><Relationship Id="rId4" Type="http://schemas.openxmlformats.org/officeDocument/2006/relationships/image" Target="../media/image95.wmf"/></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91.wmf"/><Relationship Id="rId4" Type="http://schemas.openxmlformats.org/officeDocument/2006/relationships/oleObject" Target="../embeddings/oleObject63.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97.wmf"/></Relationships>
</file>

<file path=ppt/slides/_rels/slide65.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oleObject" Target="../embeddings/oleObject65.bin"/><Relationship Id="rId7"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99.wmf"/><Relationship Id="rId5" Type="http://schemas.openxmlformats.org/officeDocument/2006/relationships/oleObject" Target="../embeddings/oleObject66.bin"/><Relationship Id="rId10" Type="http://schemas.openxmlformats.org/officeDocument/2006/relationships/oleObject" Target="../embeddings/oleObject69.bin"/><Relationship Id="rId4" Type="http://schemas.openxmlformats.org/officeDocument/2006/relationships/image" Target="../media/image98.wmf"/><Relationship Id="rId9" Type="http://schemas.openxmlformats.org/officeDocument/2006/relationships/oleObject" Target="../embeddings/oleObject68.bin"/></Relationships>
</file>

<file path=ppt/slides/_rels/slide66.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oleObject" Target="../embeddings/oleObject70.bin"/><Relationship Id="rId7"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99.wmf"/><Relationship Id="rId5" Type="http://schemas.openxmlformats.org/officeDocument/2006/relationships/oleObject" Target="../embeddings/oleObject71.bin"/><Relationship Id="rId4" Type="http://schemas.openxmlformats.org/officeDocument/2006/relationships/image" Target="../media/image98.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73.bin"/><Relationship Id="rId7"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02.wmf"/><Relationship Id="rId5" Type="http://schemas.openxmlformats.org/officeDocument/2006/relationships/oleObject" Target="../embeddings/oleObject74.bin"/><Relationship Id="rId10" Type="http://schemas.openxmlformats.org/officeDocument/2006/relationships/image" Target="../media/image104.wmf"/><Relationship Id="rId4" Type="http://schemas.openxmlformats.org/officeDocument/2006/relationships/image" Target="../media/image101.wmf"/><Relationship Id="rId9" Type="http://schemas.openxmlformats.org/officeDocument/2006/relationships/oleObject" Target="../embeddings/oleObject76.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oleObject" Target="../embeddings/oleObject78.bin"/><Relationship Id="rId4" Type="http://schemas.openxmlformats.org/officeDocument/2006/relationships/image" Target="../media/image82.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oleObject" Target="../embeddings/oleObject80.bin"/><Relationship Id="rId4" Type="http://schemas.openxmlformats.org/officeDocument/2006/relationships/image" Target="../media/image105.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286000" y="3009900"/>
            <a:ext cx="6762750" cy="838200"/>
          </a:xfrm>
        </p:spPr>
        <p:txBody>
          <a:bodyPr/>
          <a:lstStyle/>
          <a:p>
            <a:pPr algn="r"/>
            <a:r>
              <a:rPr lang="zh-CN" altLang="en-US" sz="4400" dirty="0" smtClean="0">
                <a:latin typeface="隶书" pitchFamily="49" charset="-122"/>
                <a:ea typeface="隶书" pitchFamily="49" charset="-122"/>
              </a:rPr>
              <a:t>微机原理与接口技术</a:t>
            </a:r>
            <a:endParaRPr lang="en-US" altLang="zh-CN" sz="4400" dirty="0">
              <a:latin typeface="隶书" pitchFamily="49" charset="-122"/>
              <a:ea typeface="隶书" pitchFamily="49" charset="-122"/>
            </a:endParaRPr>
          </a:p>
        </p:txBody>
      </p:sp>
      <p:pic>
        <p:nvPicPr>
          <p:cNvPr id="6" name="Picture 10" descr="E:\New folder\TEACHING\xidian_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864455"/>
            <a:ext cx="7134226" cy="164020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Grp="1" noChangeArrowheads="1"/>
          </p:cNvSpPr>
          <p:nvPr>
            <p:ph type="subTitle" idx="1"/>
          </p:nvPr>
        </p:nvSpPr>
        <p:spPr bwMode="auto">
          <a:xfrm>
            <a:off x="755576" y="5501253"/>
            <a:ext cx="8070304" cy="457200"/>
          </a:xfrm>
        </p:spPr>
        <p:txBody>
          <a:bodyPr/>
          <a:lstStyle/>
          <a:p>
            <a:pPr algn="r"/>
            <a:r>
              <a:rPr lang="zh-CN" altLang="en-US" sz="2800" b="1" dirty="0" smtClean="0">
                <a:solidFill>
                  <a:schemeClr val="accent4">
                    <a:lumMod val="50000"/>
                  </a:schemeClr>
                </a:solidFill>
              </a:rPr>
              <a:t>教师：</a:t>
            </a:r>
            <a:r>
              <a:rPr lang="zh-CN" altLang="en-US" sz="4000" b="1" dirty="0" smtClean="0">
                <a:solidFill>
                  <a:schemeClr val="accent4">
                    <a:lumMod val="50000"/>
                  </a:schemeClr>
                </a:solidFill>
                <a:latin typeface="方正舒体" pitchFamily="2" charset="-122"/>
                <a:ea typeface="方正舒体" pitchFamily="2" charset="-122"/>
              </a:rPr>
              <a:t>王晓甜</a:t>
            </a:r>
            <a:endParaRPr lang="en-US" altLang="zh-CN" sz="4000" b="1" dirty="0" smtClean="0">
              <a:solidFill>
                <a:schemeClr val="accent4">
                  <a:lumMod val="50000"/>
                </a:schemeClr>
              </a:solidFill>
              <a:latin typeface="方正舒体" pitchFamily="2" charset="-122"/>
              <a:ea typeface="方正舒体" pitchFamily="2" charset="-122"/>
            </a:endParaRPr>
          </a:p>
          <a:p>
            <a:pPr algn="r"/>
            <a:r>
              <a:rPr lang="en-US" altLang="zh-CN" sz="2800" b="1" dirty="0" smtClean="0">
                <a:solidFill>
                  <a:schemeClr val="accent4">
                    <a:lumMod val="50000"/>
                  </a:schemeClr>
                </a:solidFill>
              </a:rPr>
              <a:t>Email</a:t>
            </a:r>
            <a:r>
              <a:rPr lang="zh-CN" altLang="en-US" sz="2800" b="1" dirty="0" smtClean="0">
                <a:solidFill>
                  <a:schemeClr val="accent4">
                    <a:lumMod val="50000"/>
                  </a:schemeClr>
                </a:solidFill>
              </a:rPr>
              <a:t>：</a:t>
            </a:r>
            <a:r>
              <a:rPr lang="en-US" altLang="zh-CN" sz="2800" b="1" dirty="0" smtClean="0">
                <a:solidFill>
                  <a:schemeClr val="accent4">
                    <a:lumMod val="50000"/>
                  </a:schemeClr>
                </a:solidFill>
              </a:rPr>
              <a:t>xtwang@mail.xidian.edu.cn</a:t>
            </a:r>
            <a:endParaRPr lang="en-US" sz="2800" b="1" dirty="0">
              <a:solidFill>
                <a:schemeClr val="accent4">
                  <a:lumMod val="50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综述</a:t>
            </a:r>
            <a:r>
              <a:rPr lang="en-US" altLang="zh-CN" dirty="0" smtClean="0"/>
              <a:t>—</a:t>
            </a:r>
            <a:r>
              <a:rPr lang="zh-CN" altLang="en-US" dirty="0" smtClean="0"/>
              <a:t>计算机发展史</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340767"/>
            <a:ext cx="6912768" cy="515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15379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综述</a:t>
            </a:r>
            <a:r>
              <a:rPr lang="en-US" altLang="zh-CN" dirty="0"/>
              <a:t>—</a:t>
            </a:r>
            <a:r>
              <a:rPr lang="zh-CN" altLang="en-US" dirty="0"/>
              <a:t>计算机发展史（发展）</a:t>
            </a:r>
          </a:p>
        </p:txBody>
      </p:sp>
      <p:sp>
        <p:nvSpPr>
          <p:cNvPr id="3" name="内容占位符 2"/>
          <p:cNvSpPr>
            <a:spLocks noGrp="1"/>
          </p:cNvSpPr>
          <p:nvPr>
            <p:ph idx="1"/>
          </p:nvPr>
        </p:nvSpPr>
        <p:spPr>
          <a:xfrm>
            <a:off x="457200" y="1268760"/>
            <a:ext cx="8579296" cy="4953000"/>
          </a:xfrm>
        </p:spPr>
        <p:txBody>
          <a:bodyPr/>
          <a:lstStyle/>
          <a:p>
            <a:r>
              <a:rPr lang="zh-CN" altLang="en-US" dirty="0"/>
              <a:t>第</a:t>
            </a:r>
            <a:r>
              <a:rPr lang="en-US" altLang="zh-CN" dirty="0"/>
              <a:t>2</a:t>
            </a:r>
            <a:r>
              <a:rPr lang="zh-CN" altLang="en-US" dirty="0"/>
              <a:t>代：</a:t>
            </a:r>
            <a:r>
              <a:rPr lang="zh-CN" altLang="en-US" dirty="0" smtClean="0"/>
              <a:t>晶体管数字</a:t>
            </a:r>
            <a:r>
              <a:rPr lang="zh-CN" altLang="en-US" dirty="0"/>
              <a:t>机</a:t>
            </a:r>
            <a:r>
              <a:rPr lang="en-US" altLang="zh-CN" dirty="0"/>
              <a:t>(1958—1964</a:t>
            </a:r>
            <a:r>
              <a:rPr lang="zh-CN" altLang="en-US" dirty="0"/>
              <a:t>年</a:t>
            </a:r>
            <a:r>
              <a:rPr lang="en-US" altLang="zh-CN" dirty="0" smtClean="0"/>
              <a:t>)</a:t>
            </a:r>
          </a:p>
          <a:p>
            <a:r>
              <a:rPr lang="zh-CN" altLang="en-US" dirty="0">
                <a:solidFill>
                  <a:schemeClr val="tx1"/>
                </a:solidFill>
              </a:rPr>
              <a:t>硬件方的操作系统、高级语言及其编译程序。应用领域以科学计算和事务处理为主，并开始进入工业控制领域</a:t>
            </a:r>
            <a:r>
              <a:rPr lang="zh-CN" altLang="en-US" dirty="0" smtClean="0">
                <a:solidFill>
                  <a:schemeClr val="tx1"/>
                </a:solidFill>
              </a:rPr>
              <a:t>。</a:t>
            </a:r>
            <a:endParaRPr lang="en-US" altLang="zh-CN" dirty="0" smtClean="0">
              <a:solidFill>
                <a:schemeClr val="tx1"/>
              </a:solidFill>
            </a:endParaRPr>
          </a:p>
          <a:p>
            <a:r>
              <a:rPr lang="zh-CN" altLang="en-US" dirty="0" smtClean="0">
                <a:solidFill>
                  <a:schemeClr val="tx1"/>
                </a:solidFill>
              </a:rPr>
              <a:t>特点</a:t>
            </a:r>
            <a:r>
              <a:rPr lang="zh-CN" altLang="en-US" dirty="0">
                <a:solidFill>
                  <a:schemeClr val="tx1"/>
                </a:solidFill>
              </a:rPr>
              <a:t>是体积缩小、能耗降低、可靠性提高、运算速度提高</a:t>
            </a:r>
            <a:r>
              <a:rPr lang="en-US" altLang="zh-CN" dirty="0">
                <a:solidFill>
                  <a:schemeClr val="tx1"/>
                </a:solidFill>
              </a:rPr>
              <a:t>(</a:t>
            </a:r>
            <a:r>
              <a:rPr lang="zh-CN" altLang="en-US" dirty="0">
                <a:solidFill>
                  <a:schemeClr val="tx1"/>
                </a:solidFill>
              </a:rPr>
              <a:t>一般为每秒数</a:t>
            </a:r>
            <a:r>
              <a:rPr lang="en-US" altLang="zh-CN" dirty="0">
                <a:solidFill>
                  <a:schemeClr val="tx1"/>
                </a:solidFill>
              </a:rPr>
              <a:t>10</a:t>
            </a:r>
            <a:r>
              <a:rPr lang="zh-CN" altLang="en-US" dirty="0">
                <a:solidFill>
                  <a:schemeClr val="tx1"/>
                </a:solidFill>
              </a:rPr>
              <a:t>万次，可高达</a:t>
            </a:r>
            <a:r>
              <a:rPr lang="en-US" altLang="zh-CN" dirty="0">
                <a:solidFill>
                  <a:schemeClr val="tx1"/>
                </a:solidFill>
              </a:rPr>
              <a:t>300</a:t>
            </a:r>
            <a:r>
              <a:rPr lang="zh-CN" altLang="en-US" dirty="0">
                <a:solidFill>
                  <a:schemeClr val="tx1"/>
                </a:solidFill>
              </a:rPr>
              <a:t>万次</a:t>
            </a:r>
            <a:r>
              <a:rPr lang="en-US" altLang="zh-CN" dirty="0">
                <a:solidFill>
                  <a:schemeClr val="tx1"/>
                </a:solidFill>
              </a:rPr>
              <a:t>)</a:t>
            </a:r>
            <a:r>
              <a:rPr lang="zh-CN" altLang="en-US" dirty="0">
                <a:solidFill>
                  <a:schemeClr val="tx1"/>
                </a:solidFill>
              </a:rPr>
              <a:t>、性能比第</a:t>
            </a:r>
            <a:r>
              <a:rPr lang="en-US" altLang="zh-CN" dirty="0">
                <a:solidFill>
                  <a:schemeClr val="tx1"/>
                </a:solidFill>
              </a:rPr>
              <a:t>1</a:t>
            </a:r>
            <a:r>
              <a:rPr lang="zh-CN" altLang="en-US" dirty="0">
                <a:solidFill>
                  <a:schemeClr val="tx1"/>
                </a:solidFill>
              </a:rPr>
              <a:t>代计算机有很大的提高。</a:t>
            </a: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pic>
        <p:nvPicPr>
          <p:cNvPr id="92162" name="Picture 2" descr="http://xxkx.cersp.com/gmxpd/uploadfiles_3561/200612/2006121800264573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05325"/>
            <a:ext cx="5715000" cy="2352675"/>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descr="http://imgs.soufun.com/news/2008_11/03/news/1225701932938_0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59" y="4505325"/>
            <a:ext cx="2905125" cy="21717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p:nvCxnSpPr>
        <p:spPr>
          <a:xfrm>
            <a:off x="2267744" y="4005064"/>
            <a:ext cx="61206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55576" y="4437112"/>
            <a:ext cx="61206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79276" y="1700808"/>
            <a:ext cx="7848872" cy="4268886"/>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solidFill>
                  <a:schemeClr val="tx1"/>
                </a:solidFill>
              </a:rPr>
              <a:t>“晶体管”被</a:t>
            </a:r>
            <a:r>
              <a:rPr lang="en-US" altLang="zh-CN" sz="3600" b="1" dirty="0" smtClean="0">
                <a:solidFill>
                  <a:schemeClr val="tx1"/>
                </a:solidFill>
              </a:rPr>
              <a:t>1999</a:t>
            </a:r>
            <a:r>
              <a:rPr lang="zh-CN" altLang="en-US" sz="3600" b="1" dirty="0" smtClean="0">
                <a:solidFill>
                  <a:schemeClr val="tx1"/>
                </a:solidFill>
              </a:rPr>
              <a:t>年微软百科评选为</a:t>
            </a:r>
            <a:r>
              <a:rPr lang="en-US" altLang="zh-CN" sz="3600" b="1" dirty="0" smtClean="0">
                <a:solidFill>
                  <a:schemeClr val="tx1"/>
                </a:solidFill>
              </a:rPr>
              <a:t>1000</a:t>
            </a:r>
            <a:r>
              <a:rPr lang="zh-CN" altLang="en-US" sz="3600" b="1" dirty="0" smtClean="0">
                <a:solidFill>
                  <a:schemeClr val="tx1"/>
                </a:solidFill>
              </a:rPr>
              <a:t>年来</a:t>
            </a:r>
            <a:endParaRPr lang="en-US" altLang="zh-CN" sz="3600" b="1" dirty="0" smtClean="0">
              <a:solidFill>
                <a:schemeClr val="tx1"/>
              </a:solidFill>
            </a:endParaRPr>
          </a:p>
          <a:p>
            <a:pPr algn="ctr"/>
            <a:r>
              <a:rPr lang="zh-CN" altLang="en-US" sz="3600" b="1" dirty="0" smtClean="0">
                <a:solidFill>
                  <a:schemeClr val="tx1"/>
                </a:solidFill>
              </a:rPr>
              <a:t>人类最伟大的十大发明之一</a:t>
            </a:r>
            <a:endParaRPr lang="zh-CN" altLang="en-US" sz="3600" b="1" dirty="0">
              <a:solidFill>
                <a:schemeClr val="tx1"/>
              </a:solidFill>
            </a:endParaRPr>
          </a:p>
        </p:txBody>
      </p:sp>
    </p:spTree>
    <p:extLst>
      <p:ext uri="{BB962C8B-B14F-4D97-AF65-F5344CB8AC3E}">
        <p14:creationId xmlns:p14="http://schemas.microsoft.com/office/powerpoint/2010/main" val="72656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综述</a:t>
            </a:r>
            <a:r>
              <a:rPr lang="en-US" altLang="zh-CN" dirty="0"/>
              <a:t>—</a:t>
            </a:r>
            <a:r>
              <a:rPr lang="zh-CN" altLang="en-US" dirty="0"/>
              <a:t>计算机发展史（发展）</a:t>
            </a: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AutoShape 2" descr="历史上的今天-世界上第一台晶体管计算机TRADIC诞生"/>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历史上的今天-世界上第一台晶体管计算机TRADIC诞生"/>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31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23" y="1408481"/>
            <a:ext cx="3408313" cy="3783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763688" y="5013176"/>
            <a:ext cx="1584176" cy="369332"/>
          </a:xfrm>
          <a:prstGeom prst="rect">
            <a:avLst/>
          </a:prstGeom>
          <a:noFill/>
        </p:spPr>
        <p:txBody>
          <a:bodyPr wrap="square" rtlCol="0">
            <a:spAutoFit/>
          </a:bodyPr>
          <a:lstStyle/>
          <a:p>
            <a:r>
              <a:rPr lang="en-US" altLang="zh-CN" b="1" dirty="0" smtClean="0"/>
              <a:t>TRADIC</a:t>
            </a:r>
            <a:endParaRPr lang="zh-CN" altLang="en-US" b="1" dirty="0"/>
          </a:p>
        </p:txBody>
      </p:sp>
      <p:sp>
        <p:nvSpPr>
          <p:cNvPr id="9" name="TextBox 8"/>
          <p:cNvSpPr txBox="1"/>
          <p:nvPr/>
        </p:nvSpPr>
        <p:spPr>
          <a:xfrm>
            <a:off x="1246839" y="5373216"/>
            <a:ext cx="2592288" cy="923330"/>
          </a:xfrm>
          <a:prstGeom prst="rect">
            <a:avLst/>
          </a:prstGeom>
          <a:noFill/>
        </p:spPr>
        <p:txBody>
          <a:bodyPr wrap="square" rtlCol="0">
            <a:spAutoFit/>
          </a:bodyPr>
          <a:lstStyle/>
          <a:p>
            <a:r>
              <a:rPr lang="en-US" altLang="zh-CN" b="1" dirty="0" smtClean="0"/>
              <a:t>1954</a:t>
            </a:r>
            <a:r>
              <a:rPr lang="zh-CN" altLang="en-US" b="1" dirty="0" smtClean="0"/>
              <a:t>年，贝尔实验室</a:t>
            </a:r>
            <a:endParaRPr lang="en-US" altLang="zh-CN" b="1" dirty="0" smtClean="0"/>
          </a:p>
          <a:p>
            <a:r>
              <a:rPr lang="zh-CN" altLang="en-US" b="1" dirty="0"/>
              <a:t>第一</a:t>
            </a:r>
            <a:r>
              <a:rPr lang="zh-CN" altLang="en-US" b="1" dirty="0" smtClean="0"/>
              <a:t>台晶体管计算机</a:t>
            </a:r>
            <a:endParaRPr lang="en-US" altLang="zh-CN" b="1" dirty="0" smtClean="0"/>
          </a:p>
          <a:p>
            <a:r>
              <a:rPr lang="zh-CN" altLang="en-US" b="1" dirty="0" smtClean="0"/>
              <a:t>使用了</a:t>
            </a:r>
            <a:r>
              <a:rPr lang="en-US" altLang="zh-CN" b="1" dirty="0" smtClean="0"/>
              <a:t>800</a:t>
            </a:r>
            <a:r>
              <a:rPr lang="zh-CN" altLang="en-US" b="1" dirty="0" smtClean="0"/>
              <a:t>个晶体管</a:t>
            </a:r>
            <a:endParaRPr lang="zh-CN" altLang="en-US" b="1" dirty="0"/>
          </a:p>
        </p:txBody>
      </p:sp>
      <p:pic>
        <p:nvPicPr>
          <p:cNvPr id="93191" name="Picture 7" descr="http://files.chinaaet.com/images/blog/2013/07/11/2408852639767_thumb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344" y="1430729"/>
            <a:ext cx="4486064" cy="346067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940152" y="4969078"/>
            <a:ext cx="1584176" cy="369332"/>
          </a:xfrm>
          <a:prstGeom prst="rect">
            <a:avLst/>
          </a:prstGeom>
          <a:noFill/>
        </p:spPr>
        <p:txBody>
          <a:bodyPr wrap="square" rtlCol="0">
            <a:spAutoFit/>
          </a:bodyPr>
          <a:lstStyle/>
          <a:p>
            <a:r>
              <a:rPr lang="en-US" altLang="zh-CN" b="1" dirty="0" smtClean="0"/>
              <a:t>RCA501</a:t>
            </a:r>
            <a:endParaRPr lang="zh-CN" altLang="en-US" b="1" dirty="0"/>
          </a:p>
        </p:txBody>
      </p:sp>
      <p:sp>
        <p:nvSpPr>
          <p:cNvPr id="12" name="TextBox 11"/>
          <p:cNvSpPr txBox="1"/>
          <p:nvPr/>
        </p:nvSpPr>
        <p:spPr>
          <a:xfrm>
            <a:off x="5724128" y="5385629"/>
            <a:ext cx="2592288" cy="923330"/>
          </a:xfrm>
          <a:prstGeom prst="rect">
            <a:avLst/>
          </a:prstGeom>
          <a:noFill/>
        </p:spPr>
        <p:txBody>
          <a:bodyPr wrap="square" rtlCol="0">
            <a:spAutoFit/>
          </a:bodyPr>
          <a:lstStyle/>
          <a:p>
            <a:r>
              <a:rPr lang="en-US" altLang="zh-CN" b="1" dirty="0" smtClean="0"/>
              <a:t>1958</a:t>
            </a:r>
            <a:r>
              <a:rPr lang="zh-CN" altLang="en-US" b="1" dirty="0" smtClean="0"/>
              <a:t>年，</a:t>
            </a:r>
            <a:r>
              <a:rPr lang="en-US" altLang="zh-CN" b="1" dirty="0" smtClean="0"/>
              <a:t>IBM</a:t>
            </a:r>
          </a:p>
          <a:p>
            <a:r>
              <a:rPr lang="zh-CN" altLang="en-US" b="1" dirty="0" smtClean="0"/>
              <a:t>第一台全部使用</a:t>
            </a:r>
            <a:endParaRPr lang="en-US" altLang="zh-CN" b="1" dirty="0" smtClean="0"/>
          </a:p>
          <a:p>
            <a:r>
              <a:rPr lang="zh-CN" altLang="en-US" b="1" dirty="0" smtClean="0"/>
              <a:t>晶体管计算机</a:t>
            </a:r>
            <a:endParaRPr lang="en-US" altLang="zh-CN" b="1" dirty="0" smtClean="0"/>
          </a:p>
        </p:txBody>
      </p:sp>
      <p:sp>
        <p:nvSpPr>
          <p:cNvPr id="13" name="爆炸形 1 12"/>
          <p:cNvSpPr/>
          <p:nvPr/>
        </p:nvSpPr>
        <p:spPr>
          <a:xfrm>
            <a:off x="1374776" y="1844824"/>
            <a:ext cx="5940152" cy="3821421"/>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b="1" dirty="0" smtClean="0">
                <a:solidFill>
                  <a:srgbClr val="FF0000"/>
                </a:solidFill>
              </a:rPr>
              <a:t>大型机</a:t>
            </a:r>
            <a:endParaRPr lang="zh-CN" altLang="en-US" sz="6000" b="1" dirty="0">
              <a:solidFill>
                <a:srgbClr val="FF0000"/>
              </a:solidFill>
            </a:endParaRPr>
          </a:p>
        </p:txBody>
      </p:sp>
    </p:spTree>
    <p:extLst>
      <p:ext uri="{BB962C8B-B14F-4D97-AF65-F5344CB8AC3E}">
        <p14:creationId xmlns:p14="http://schemas.microsoft.com/office/powerpoint/2010/main" val="35175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综述</a:t>
            </a:r>
            <a:r>
              <a:rPr lang="en-US" altLang="zh-CN" dirty="0"/>
              <a:t>—</a:t>
            </a:r>
            <a:r>
              <a:rPr lang="zh-CN" altLang="en-US" dirty="0"/>
              <a:t>计算机发展史（发展）</a:t>
            </a: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AutoShape 2" descr="历史上的今天-世界上第一台晶体管计算机TRADIC诞生"/>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历史上的今天-世界上第一台晶体管计算机TRADIC诞生"/>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603466" y="1268760"/>
            <a:ext cx="6555000" cy="523220"/>
          </a:xfrm>
          <a:prstGeom prst="rect">
            <a:avLst/>
          </a:prstGeom>
        </p:spPr>
        <p:txBody>
          <a:bodyPr wrap="none">
            <a:spAutoFit/>
          </a:bodyPr>
          <a:lstStyle/>
          <a:p>
            <a:r>
              <a:rPr lang="zh-CN" altLang="en-US" sz="2800" b="1" dirty="0"/>
              <a:t>第</a:t>
            </a:r>
            <a:r>
              <a:rPr lang="en-US" altLang="zh-CN" sz="2800" b="1" dirty="0"/>
              <a:t>3</a:t>
            </a:r>
            <a:r>
              <a:rPr lang="zh-CN" altLang="en-US" sz="2800" b="1" dirty="0"/>
              <a:t>代：集成电路数字机</a:t>
            </a:r>
            <a:r>
              <a:rPr lang="en-US" altLang="zh-CN" sz="2800" b="1" dirty="0"/>
              <a:t>(1964—1970</a:t>
            </a:r>
            <a:r>
              <a:rPr lang="zh-CN" altLang="en-US" sz="2800" b="1" dirty="0"/>
              <a:t>年</a:t>
            </a:r>
            <a:r>
              <a:rPr lang="en-US" altLang="zh-CN" sz="2800" b="1" dirty="0"/>
              <a:t>)</a:t>
            </a:r>
            <a:endParaRPr lang="zh-CN" altLang="en-US" sz="2800" dirty="0"/>
          </a:p>
        </p:txBody>
      </p:sp>
      <p:sp>
        <p:nvSpPr>
          <p:cNvPr id="10" name="矩形 9"/>
          <p:cNvSpPr/>
          <p:nvPr/>
        </p:nvSpPr>
        <p:spPr>
          <a:xfrm>
            <a:off x="343525" y="1628800"/>
            <a:ext cx="7888470" cy="1938992"/>
          </a:xfrm>
          <a:prstGeom prst="rect">
            <a:avLst/>
          </a:prstGeom>
        </p:spPr>
        <p:txBody>
          <a:bodyPr wrap="square">
            <a:spAutoFit/>
          </a:bodyPr>
          <a:lstStyle/>
          <a:p>
            <a:r>
              <a:rPr lang="zh-CN" altLang="en-US" sz="2400" b="1" dirty="0"/>
              <a:t>硬件方面，逻辑元件采用中、小规模集成电路</a:t>
            </a:r>
            <a:r>
              <a:rPr lang="en-US" altLang="zh-CN" sz="2400" b="1" dirty="0"/>
              <a:t>(MSI</a:t>
            </a:r>
            <a:r>
              <a:rPr lang="zh-CN" altLang="en-US" sz="2400" b="1" dirty="0"/>
              <a:t>、</a:t>
            </a:r>
            <a:r>
              <a:rPr lang="en-US" altLang="zh-CN" sz="2400" b="1" dirty="0"/>
              <a:t>SSI)</a:t>
            </a:r>
            <a:r>
              <a:rPr lang="zh-CN" altLang="en-US" sz="2400" b="1" dirty="0"/>
              <a:t>，主存储器仍采用磁芯</a:t>
            </a:r>
            <a:r>
              <a:rPr lang="zh-CN" altLang="en-US" sz="2400" b="1" dirty="0" smtClean="0"/>
              <a:t>。</a:t>
            </a:r>
            <a:endParaRPr lang="en-US" altLang="zh-CN" sz="2400" b="1" dirty="0" smtClean="0"/>
          </a:p>
          <a:p>
            <a:r>
              <a:rPr lang="zh-CN" altLang="en-US" sz="2400" b="1" dirty="0" smtClean="0"/>
              <a:t>软件</a:t>
            </a:r>
            <a:r>
              <a:rPr lang="zh-CN" altLang="en-US" sz="2400" b="1" dirty="0"/>
              <a:t>方面出现了分时操作系统以及结构化、规模化程序设计方法</a:t>
            </a:r>
            <a:r>
              <a:rPr lang="zh-CN" altLang="en-US" sz="2400" b="1" dirty="0" smtClean="0"/>
              <a:t>。</a:t>
            </a:r>
            <a:endParaRPr lang="en-US" altLang="zh-CN" sz="2400" b="1" dirty="0" smtClean="0"/>
          </a:p>
          <a:p>
            <a:r>
              <a:rPr lang="zh-CN" altLang="en-US" sz="2400" b="1" dirty="0" smtClean="0"/>
              <a:t>特点</a:t>
            </a:r>
            <a:r>
              <a:rPr lang="zh-CN" altLang="en-US" sz="2400" b="1" dirty="0"/>
              <a:t>是速度更快</a:t>
            </a:r>
            <a:r>
              <a:rPr lang="en-US" altLang="zh-CN" sz="2400" b="1" dirty="0"/>
              <a:t>(</a:t>
            </a:r>
            <a:r>
              <a:rPr lang="zh-CN" altLang="en-US" sz="2400" b="1" dirty="0"/>
              <a:t>一般为每秒数百万次至数千万次</a:t>
            </a:r>
            <a:r>
              <a:rPr lang="en-US" altLang="zh-CN" sz="2400" b="1" dirty="0"/>
              <a:t>)</a:t>
            </a:r>
            <a:r>
              <a:rPr lang="zh-CN" altLang="en-US" sz="2400" b="1" dirty="0"/>
              <a:t>，</a:t>
            </a:r>
            <a:r>
              <a:rPr lang="zh-CN" altLang="en-US" sz="2400" b="1" dirty="0" smtClean="0"/>
              <a:t>而且</a:t>
            </a:r>
            <a:endParaRPr lang="zh-CN" altLang="en-US" sz="2400" b="1" dirty="0"/>
          </a:p>
        </p:txBody>
      </p:sp>
      <p:pic>
        <p:nvPicPr>
          <p:cNvPr id="98306" name="Picture 2" descr="http://news.ccidnet.com/2009/60/pc/images/1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3501008"/>
            <a:ext cx="5537723" cy="3271123"/>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343525" y="3501008"/>
            <a:ext cx="3148355" cy="2677656"/>
          </a:xfrm>
          <a:prstGeom prst="rect">
            <a:avLst/>
          </a:prstGeom>
        </p:spPr>
        <p:txBody>
          <a:bodyPr wrap="square">
            <a:spAutoFit/>
          </a:bodyPr>
          <a:lstStyle/>
          <a:p>
            <a:r>
              <a:rPr lang="zh-CN" altLang="en-US" sz="2400" b="1" dirty="0"/>
              <a:t>可靠性有了显著提高，价格进一步下降，产品走向了通用化、系列化和标准化等。应用领域开始进入文字处理和图形图像处理领域。</a:t>
            </a:r>
          </a:p>
        </p:txBody>
      </p:sp>
      <p:sp>
        <p:nvSpPr>
          <p:cNvPr id="3" name="矩形 2"/>
          <p:cNvSpPr/>
          <p:nvPr/>
        </p:nvSpPr>
        <p:spPr>
          <a:xfrm>
            <a:off x="460375" y="3861048"/>
            <a:ext cx="3103513"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爆炸形 1 16"/>
          <p:cNvSpPr/>
          <p:nvPr/>
        </p:nvSpPr>
        <p:spPr>
          <a:xfrm>
            <a:off x="1374776" y="1844824"/>
            <a:ext cx="5940152" cy="3821421"/>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b="1" dirty="0" smtClean="0">
                <a:solidFill>
                  <a:srgbClr val="FF0000"/>
                </a:solidFill>
              </a:rPr>
              <a:t>中小型</a:t>
            </a:r>
            <a:r>
              <a:rPr lang="zh-CN" altLang="en-US" sz="6000" b="1" dirty="0">
                <a:solidFill>
                  <a:srgbClr val="FF0000"/>
                </a:solidFill>
              </a:rPr>
              <a:t>机</a:t>
            </a:r>
          </a:p>
        </p:txBody>
      </p:sp>
    </p:spTree>
    <p:extLst>
      <p:ext uri="{BB962C8B-B14F-4D97-AF65-F5344CB8AC3E}">
        <p14:creationId xmlns:p14="http://schemas.microsoft.com/office/powerpoint/2010/main" val="197019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综述</a:t>
            </a:r>
            <a:r>
              <a:rPr lang="en-US" altLang="zh-CN" dirty="0"/>
              <a:t>—</a:t>
            </a:r>
            <a:r>
              <a:rPr lang="zh-CN" altLang="en-US" dirty="0"/>
              <a:t>计算机发展史（发展）</a:t>
            </a: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AutoShape 2" descr="历史上的今天-世界上第一台晶体管计算机TRADIC诞生"/>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历史上的今天-世界上第一台晶体管计算机TRADIC诞生"/>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6258" name="Picture 2" descr="http://news.ccidnet.com/2009/60/pc/images/1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579438"/>
            <a:ext cx="2047875" cy="120967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12775" y="1412776"/>
            <a:ext cx="5194051" cy="523220"/>
          </a:xfrm>
          <a:prstGeom prst="rect">
            <a:avLst/>
          </a:prstGeom>
        </p:spPr>
        <p:txBody>
          <a:bodyPr wrap="none">
            <a:spAutoFit/>
          </a:bodyPr>
          <a:lstStyle/>
          <a:p>
            <a:r>
              <a:rPr lang="zh-CN" altLang="en-US" sz="2800" b="1" dirty="0">
                <a:solidFill>
                  <a:srgbClr val="FF0000"/>
                </a:solidFill>
              </a:rPr>
              <a:t>大规模集成电路机</a:t>
            </a:r>
            <a:r>
              <a:rPr lang="en-US" altLang="zh-CN" sz="2800" b="1" dirty="0">
                <a:solidFill>
                  <a:srgbClr val="FF0000"/>
                </a:solidFill>
              </a:rPr>
              <a:t>(1970</a:t>
            </a:r>
            <a:r>
              <a:rPr lang="zh-CN" altLang="en-US" sz="2800" b="1" dirty="0">
                <a:solidFill>
                  <a:srgbClr val="FF0000"/>
                </a:solidFill>
              </a:rPr>
              <a:t>年至今</a:t>
            </a:r>
            <a:r>
              <a:rPr lang="en-US" altLang="zh-CN" sz="2800" b="1" dirty="0">
                <a:solidFill>
                  <a:srgbClr val="FF0000"/>
                </a:solidFill>
              </a:rPr>
              <a:t>)</a:t>
            </a:r>
            <a:endParaRPr lang="zh-CN" altLang="en-US" sz="2800" dirty="0">
              <a:solidFill>
                <a:srgbClr val="FF0000"/>
              </a:solidFill>
            </a:endParaRPr>
          </a:p>
        </p:txBody>
      </p:sp>
      <p:sp>
        <p:nvSpPr>
          <p:cNvPr id="7" name="矩形 6"/>
          <p:cNvSpPr/>
          <p:nvPr/>
        </p:nvSpPr>
        <p:spPr>
          <a:xfrm>
            <a:off x="307975" y="1949443"/>
            <a:ext cx="8836025" cy="830997"/>
          </a:xfrm>
          <a:prstGeom prst="rect">
            <a:avLst/>
          </a:prstGeom>
        </p:spPr>
        <p:txBody>
          <a:bodyPr wrap="square">
            <a:spAutoFit/>
          </a:bodyPr>
          <a:lstStyle/>
          <a:p>
            <a:r>
              <a:rPr lang="zh-CN" altLang="en-US" sz="2400" b="1" dirty="0" smtClean="0">
                <a:solidFill>
                  <a:srgbClr val="FF0000"/>
                </a:solidFill>
              </a:rPr>
              <a:t>硬件：</a:t>
            </a:r>
            <a:r>
              <a:rPr lang="zh-CN" altLang="en-US" sz="2400" b="1" dirty="0" smtClean="0"/>
              <a:t>逻辑元件</a:t>
            </a:r>
            <a:r>
              <a:rPr lang="zh-CN" altLang="en-US" sz="2400" b="1" dirty="0"/>
              <a:t>采用大规模和超大规模集成电路</a:t>
            </a:r>
            <a:r>
              <a:rPr lang="en-US" altLang="zh-CN" sz="2400" b="1" dirty="0"/>
              <a:t>(LSI</a:t>
            </a:r>
            <a:r>
              <a:rPr lang="zh-CN" altLang="en-US" sz="2400" b="1" dirty="0"/>
              <a:t>和</a:t>
            </a:r>
            <a:r>
              <a:rPr lang="en-US" altLang="zh-CN" sz="2400" b="1" dirty="0"/>
              <a:t>VLSI)</a:t>
            </a:r>
            <a:r>
              <a:rPr lang="zh-CN" altLang="en-US" sz="2400" b="1" dirty="0" smtClean="0"/>
              <a:t>。</a:t>
            </a:r>
            <a:endParaRPr lang="en-US" altLang="zh-CN" sz="2400" b="1" dirty="0" smtClean="0"/>
          </a:p>
          <a:p>
            <a:r>
              <a:rPr lang="zh-CN" altLang="en-US" sz="2400" b="1" dirty="0" smtClean="0">
                <a:solidFill>
                  <a:srgbClr val="FF0000"/>
                </a:solidFill>
              </a:rPr>
              <a:t>软件：</a:t>
            </a:r>
            <a:r>
              <a:rPr lang="zh-CN" altLang="en-US" sz="2400" b="1" dirty="0" smtClean="0"/>
              <a:t>出现</a:t>
            </a:r>
            <a:r>
              <a:rPr lang="zh-CN" altLang="en-US" sz="2400" b="1" dirty="0"/>
              <a:t>了数据库管理系统、网络管理系统和面向对象语言等。</a:t>
            </a:r>
          </a:p>
        </p:txBody>
      </p:sp>
      <p:sp>
        <p:nvSpPr>
          <p:cNvPr id="8" name="矩形 7"/>
          <p:cNvSpPr/>
          <p:nvPr/>
        </p:nvSpPr>
        <p:spPr>
          <a:xfrm>
            <a:off x="460375" y="2948751"/>
            <a:ext cx="7879032" cy="1200329"/>
          </a:xfrm>
          <a:prstGeom prst="rect">
            <a:avLst/>
          </a:prstGeom>
        </p:spPr>
        <p:txBody>
          <a:bodyPr wrap="square">
            <a:spAutoFit/>
          </a:bodyPr>
          <a:lstStyle/>
          <a:p>
            <a:r>
              <a:rPr lang="en-US" altLang="zh-CN" sz="2400" b="1" dirty="0" smtClean="0">
                <a:solidFill>
                  <a:srgbClr val="7030A0"/>
                </a:solidFill>
              </a:rPr>
              <a:t>1971</a:t>
            </a:r>
            <a:r>
              <a:rPr lang="zh-CN" altLang="en-US" sz="2400" b="1" dirty="0">
                <a:solidFill>
                  <a:srgbClr val="7030A0"/>
                </a:solidFill>
              </a:rPr>
              <a:t>年世界上第一台微处理器在美国硅谷诞生，开创了微型计算机的新时代。应用领域从科学计算、事务管理、过程控制逐步走向家庭。</a:t>
            </a:r>
          </a:p>
        </p:txBody>
      </p:sp>
      <p:sp>
        <p:nvSpPr>
          <p:cNvPr id="9" name="矩形 8"/>
          <p:cNvSpPr/>
          <p:nvPr/>
        </p:nvSpPr>
        <p:spPr>
          <a:xfrm>
            <a:off x="460374" y="4293096"/>
            <a:ext cx="8216081" cy="1938992"/>
          </a:xfrm>
          <a:prstGeom prst="rect">
            <a:avLst/>
          </a:prstGeom>
        </p:spPr>
        <p:txBody>
          <a:bodyPr wrap="square">
            <a:spAutoFit/>
          </a:bodyPr>
          <a:lstStyle/>
          <a:p>
            <a:r>
              <a:rPr lang="zh-CN" altLang="en-US" sz="2400" b="1" dirty="0" smtClean="0">
                <a:solidFill>
                  <a:schemeClr val="tx1">
                    <a:lumMod val="75000"/>
                  </a:schemeClr>
                </a:solidFill>
              </a:rPr>
              <a:t>        由于</a:t>
            </a:r>
            <a:r>
              <a:rPr lang="zh-CN" altLang="en-US" sz="2400" b="1" dirty="0">
                <a:solidFill>
                  <a:schemeClr val="tx1">
                    <a:lumMod val="75000"/>
                  </a:schemeClr>
                </a:solidFill>
              </a:rPr>
              <a:t>集成技术的发展，半导体芯片的集成度更高，每块芯片可容纳数万乃至数百万个晶体管，并且可以把运算器和控制器都集中在一个芯片上、从而出现了微处理器，并且可以用微处理器和大规模、超大规模集成电路组装成微型计算机，就是我们常说的微电脑或</a:t>
            </a:r>
            <a:r>
              <a:rPr lang="en-US" altLang="zh-CN" sz="2400" b="1" dirty="0">
                <a:solidFill>
                  <a:schemeClr val="tx1">
                    <a:lumMod val="75000"/>
                  </a:schemeClr>
                </a:solidFill>
              </a:rPr>
              <a:t>PC</a:t>
            </a:r>
            <a:r>
              <a:rPr lang="zh-CN" altLang="en-US" sz="2400" b="1" dirty="0">
                <a:solidFill>
                  <a:schemeClr val="tx1">
                    <a:lumMod val="75000"/>
                  </a:schemeClr>
                </a:solidFill>
              </a:rPr>
              <a:t>机</a:t>
            </a:r>
          </a:p>
        </p:txBody>
      </p:sp>
      <p:sp>
        <p:nvSpPr>
          <p:cNvPr id="11" name="爆炸形 1 10"/>
          <p:cNvSpPr/>
          <p:nvPr/>
        </p:nvSpPr>
        <p:spPr>
          <a:xfrm>
            <a:off x="1374776" y="1844824"/>
            <a:ext cx="5940152" cy="3821421"/>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b="1" dirty="0" smtClean="0">
                <a:solidFill>
                  <a:srgbClr val="FF0000"/>
                </a:solidFill>
              </a:rPr>
              <a:t>微机</a:t>
            </a:r>
            <a:endParaRPr lang="zh-CN" altLang="en-US" sz="6000" b="1" dirty="0">
              <a:solidFill>
                <a:srgbClr val="FF0000"/>
              </a:solidFill>
            </a:endParaRPr>
          </a:p>
        </p:txBody>
      </p:sp>
    </p:spTree>
    <p:extLst>
      <p:ext uri="{BB962C8B-B14F-4D97-AF65-F5344CB8AC3E}">
        <p14:creationId xmlns:p14="http://schemas.microsoft.com/office/powerpoint/2010/main" val="278049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综述</a:t>
            </a:r>
            <a:r>
              <a:rPr lang="en-US" altLang="zh-CN" dirty="0"/>
              <a:t>--</a:t>
            </a:r>
            <a:r>
              <a:rPr lang="zh-CN" altLang="en-US" dirty="0" smtClean="0"/>
              <a:t>微型计算机（微处理器）发展史</a:t>
            </a:r>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内容占位符 4"/>
          <p:cNvSpPr>
            <a:spLocks noGrp="1"/>
          </p:cNvSpPr>
          <p:nvPr>
            <p:ph idx="1"/>
          </p:nvPr>
        </p:nvSpPr>
        <p:spPr/>
        <p:txBody>
          <a:bodyPr/>
          <a:lstStyle/>
          <a:p>
            <a:r>
              <a:rPr lang="zh-CN" altLang="en-US" dirty="0" smtClean="0"/>
              <a:t>第一阶段（</a:t>
            </a:r>
            <a:r>
              <a:rPr lang="en-US" altLang="zh-CN" dirty="0" smtClean="0"/>
              <a:t>1971~1977</a:t>
            </a:r>
            <a:r>
              <a:rPr lang="zh-CN" altLang="en-US" dirty="0" smtClean="0"/>
              <a:t>）</a:t>
            </a:r>
            <a:endParaRPr lang="zh-CN" altLang="en-US" dirty="0"/>
          </a:p>
        </p:txBody>
      </p:sp>
      <p:pic>
        <p:nvPicPr>
          <p:cNvPr id="880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916832"/>
            <a:ext cx="7045706"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对角圆角矩形 11"/>
          <p:cNvSpPr/>
          <p:nvPr/>
        </p:nvSpPr>
        <p:spPr>
          <a:xfrm>
            <a:off x="4644008" y="3033467"/>
            <a:ext cx="4464496" cy="3384376"/>
          </a:xfrm>
          <a:prstGeom prst="round2Diag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07504" y="3033467"/>
            <a:ext cx="4464496" cy="3384376"/>
            <a:chOff x="107504" y="3068960"/>
            <a:chExt cx="4464496" cy="3384376"/>
          </a:xfrm>
        </p:grpSpPr>
        <p:pic>
          <p:nvPicPr>
            <p:cNvPr id="880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685" y="4149080"/>
              <a:ext cx="2124075"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3568" y="6021288"/>
              <a:ext cx="2304256" cy="369332"/>
            </a:xfrm>
            <a:prstGeom prst="rect">
              <a:avLst/>
            </a:prstGeom>
            <a:noFill/>
          </p:spPr>
          <p:txBody>
            <a:bodyPr wrap="square" rtlCol="0">
              <a:spAutoFit/>
            </a:bodyPr>
            <a:lstStyle/>
            <a:p>
              <a:r>
                <a:rPr lang="en-US" altLang="zh-CN" dirty="0" smtClean="0"/>
                <a:t>Intel 4004</a:t>
              </a:r>
              <a:endParaRPr lang="zh-CN" altLang="en-US" dirty="0"/>
            </a:p>
          </p:txBody>
        </p:sp>
        <p:sp>
          <p:nvSpPr>
            <p:cNvPr id="7" name="对角圆角矩形 6"/>
            <p:cNvSpPr/>
            <p:nvPr/>
          </p:nvSpPr>
          <p:spPr>
            <a:xfrm>
              <a:off x="107504" y="3068960"/>
              <a:ext cx="4464496" cy="3384376"/>
            </a:xfrm>
            <a:prstGeom prst="round2Diag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95535" y="3212976"/>
              <a:ext cx="4026909" cy="707886"/>
            </a:xfrm>
            <a:prstGeom prst="rect">
              <a:avLst/>
            </a:prstGeom>
            <a:noFill/>
          </p:spPr>
          <p:txBody>
            <a:bodyPr wrap="square" rtlCol="0">
              <a:spAutoFit/>
            </a:bodyPr>
            <a:lstStyle/>
            <a:p>
              <a:r>
                <a:rPr lang="en-US" altLang="zh-CN" sz="2000" b="1" dirty="0" smtClean="0">
                  <a:solidFill>
                    <a:schemeClr val="tx1">
                      <a:lumMod val="50000"/>
                    </a:schemeClr>
                  </a:solidFill>
                </a:rPr>
                <a:t>1971</a:t>
              </a:r>
              <a:r>
                <a:rPr lang="zh-CN" altLang="en-US" sz="2000" b="1" dirty="0" smtClean="0">
                  <a:solidFill>
                    <a:schemeClr val="tx1">
                      <a:lumMod val="50000"/>
                    </a:schemeClr>
                  </a:solidFill>
                </a:rPr>
                <a:t>年：</a:t>
              </a:r>
              <a:r>
                <a:rPr lang="en-US" altLang="zh-CN" sz="2000" b="1" dirty="0" smtClean="0">
                  <a:solidFill>
                    <a:schemeClr val="tx1">
                      <a:lumMod val="50000"/>
                    </a:schemeClr>
                  </a:solidFill>
                </a:rPr>
                <a:t>Intel </a:t>
              </a:r>
              <a:r>
                <a:rPr lang="en-US" altLang="zh-CN" sz="2000" b="1" dirty="0" smtClean="0">
                  <a:solidFill>
                    <a:srgbClr val="FF0000"/>
                  </a:solidFill>
                </a:rPr>
                <a:t>4004</a:t>
              </a:r>
            </a:p>
            <a:p>
              <a:r>
                <a:rPr lang="zh-CN" altLang="en-US" sz="2000" b="1" dirty="0">
                  <a:solidFill>
                    <a:srgbClr val="7030A0"/>
                  </a:solidFill>
                </a:rPr>
                <a:t>世界</a:t>
              </a:r>
              <a:r>
                <a:rPr lang="zh-CN" altLang="en-US" sz="2000" b="1" dirty="0" smtClean="0">
                  <a:solidFill>
                    <a:srgbClr val="7030A0"/>
                  </a:solidFill>
                </a:rPr>
                <a:t>上第一片单片微处理器</a:t>
              </a:r>
              <a:endParaRPr lang="zh-CN" altLang="en-US" sz="2000" b="1" dirty="0">
                <a:solidFill>
                  <a:srgbClr val="7030A0"/>
                </a:solidFill>
              </a:endParaRPr>
            </a:p>
          </p:txBody>
        </p:sp>
        <p:sp>
          <p:nvSpPr>
            <p:cNvPr id="9" name="TextBox 8"/>
            <p:cNvSpPr txBox="1"/>
            <p:nvPr/>
          </p:nvSpPr>
          <p:spPr>
            <a:xfrm>
              <a:off x="2555776" y="4149080"/>
              <a:ext cx="2016224" cy="1631216"/>
            </a:xfrm>
            <a:prstGeom prst="rect">
              <a:avLst/>
            </a:prstGeom>
            <a:noFill/>
          </p:spPr>
          <p:txBody>
            <a:bodyPr wrap="square" rtlCol="0">
              <a:spAutoFit/>
            </a:bodyPr>
            <a:lstStyle/>
            <a:p>
              <a:pPr marL="285750" indent="-285750">
                <a:spcBef>
                  <a:spcPts val="600"/>
                </a:spcBef>
                <a:buFont typeface="Arial" pitchFamily="34" charset="0"/>
                <a:buChar char="•"/>
              </a:pPr>
              <a:r>
                <a:rPr lang="en-US" altLang="zh-CN" b="1" dirty="0" smtClean="0"/>
                <a:t>4</a:t>
              </a:r>
              <a:r>
                <a:rPr lang="zh-CN" altLang="en-US" b="1" dirty="0" smtClean="0"/>
                <a:t>位微处理器</a:t>
              </a:r>
              <a:endParaRPr lang="en-US" altLang="zh-CN" b="1" dirty="0" smtClean="0"/>
            </a:p>
            <a:p>
              <a:pPr marL="285750" indent="-285750">
                <a:spcBef>
                  <a:spcPts val="600"/>
                </a:spcBef>
                <a:buFont typeface="Arial" pitchFamily="34" charset="0"/>
                <a:buChar char="•"/>
              </a:pPr>
              <a:r>
                <a:rPr lang="zh-CN" altLang="en-US" b="1" dirty="0" smtClean="0"/>
                <a:t>寻址空间为</a:t>
              </a:r>
              <a:r>
                <a:rPr lang="en-US" altLang="zh-CN" b="1" dirty="0" smtClean="0"/>
                <a:t>4096</a:t>
              </a:r>
              <a:r>
                <a:rPr lang="zh-CN" altLang="en-US" b="1" dirty="0" smtClean="0"/>
                <a:t>个半字节</a:t>
              </a:r>
              <a:endParaRPr lang="en-US" altLang="zh-CN" b="1" dirty="0" smtClean="0"/>
            </a:p>
            <a:p>
              <a:pPr marL="285750" indent="-285750">
                <a:spcBef>
                  <a:spcPts val="600"/>
                </a:spcBef>
                <a:buFont typeface="Arial" pitchFamily="34" charset="0"/>
                <a:buChar char="•"/>
              </a:pPr>
              <a:r>
                <a:rPr lang="zh-CN" altLang="en-US" b="1" dirty="0" smtClean="0"/>
                <a:t>指令系统包括</a:t>
              </a:r>
              <a:r>
                <a:rPr lang="en-US" altLang="zh-CN" b="1" dirty="0" smtClean="0"/>
                <a:t>45</a:t>
              </a:r>
              <a:r>
                <a:rPr lang="zh-CN" altLang="en-US" b="1" dirty="0" smtClean="0"/>
                <a:t>条指令</a:t>
              </a:r>
              <a:endParaRPr lang="zh-CN" altLang="en-US" b="1" dirty="0"/>
            </a:p>
          </p:txBody>
        </p:sp>
      </p:grpSp>
      <p:sp>
        <p:nvSpPr>
          <p:cNvPr id="16" name="TextBox 15"/>
          <p:cNvSpPr txBox="1"/>
          <p:nvPr/>
        </p:nvSpPr>
        <p:spPr>
          <a:xfrm>
            <a:off x="4862801" y="3153162"/>
            <a:ext cx="4026909" cy="707886"/>
          </a:xfrm>
          <a:prstGeom prst="rect">
            <a:avLst/>
          </a:prstGeom>
          <a:noFill/>
        </p:spPr>
        <p:txBody>
          <a:bodyPr wrap="square" rtlCol="0">
            <a:spAutoFit/>
          </a:bodyPr>
          <a:lstStyle/>
          <a:p>
            <a:r>
              <a:rPr lang="en-US" altLang="zh-CN" sz="2000" b="1" dirty="0" smtClean="0">
                <a:solidFill>
                  <a:schemeClr val="tx1">
                    <a:lumMod val="50000"/>
                  </a:schemeClr>
                </a:solidFill>
              </a:rPr>
              <a:t>1972</a:t>
            </a:r>
            <a:r>
              <a:rPr lang="zh-CN" altLang="en-US" sz="2000" b="1" dirty="0" smtClean="0">
                <a:solidFill>
                  <a:schemeClr val="tx1">
                    <a:lumMod val="50000"/>
                  </a:schemeClr>
                </a:solidFill>
              </a:rPr>
              <a:t>：</a:t>
            </a:r>
            <a:r>
              <a:rPr lang="en-US" altLang="zh-CN" sz="2000" b="1" dirty="0" smtClean="0">
                <a:solidFill>
                  <a:schemeClr val="tx1">
                    <a:lumMod val="50000"/>
                  </a:schemeClr>
                </a:solidFill>
              </a:rPr>
              <a:t>Intel </a:t>
            </a:r>
            <a:r>
              <a:rPr lang="en-US" altLang="zh-CN" sz="2000" b="1" dirty="0" smtClean="0">
                <a:solidFill>
                  <a:srgbClr val="FF0000"/>
                </a:solidFill>
              </a:rPr>
              <a:t>8008</a:t>
            </a:r>
          </a:p>
          <a:p>
            <a:r>
              <a:rPr lang="zh-CN" altLang="en-US" sz="2000" b="1" dirty="0">
                <a:solidFill>
                  <a:srgbClr val="FF0000"/>
                </a:solidFill>
              </a:rPr>
              <a:t>世界</a:t>
            </a:r>
            <a:r>
              <a:rPr lang="zh-CN" altLang="en-US" sz="2000" b="1" dirty="0" smtClean="0">
                <a:solidFill>
                  <a:srgbClr val="FF0000"/>
                </a:solidFill>
              </a:rPr>
              <a:t>上第一片</a:t>
            </a:r>
            <a:r>
              <a:rPr lang="en-US" altLang="zh-CN" sz="2000" b="1" dirty="0" smtClean="0">
                <a:solidFill>
                  <a:srgbClr val="FF0000"/>
                </a:solidFill>
              </a:rPr>
              <a:t>8</a:t>
            </a:r>
            <a:r>
              <a:rPr lang="zh-CN" altLang="en-US" sz="2000" b="1" dirty="0" smtClean="0">
                <a:solidFill>
                  <a:srgbClr val="FF0000"/>
                </a:solidFill>
              </a:rPr>
              <a:t>位微处理器</a:t>
            </a:r>
            <a:endParaRPr lang="zh-CN" altLang="en-US" sz="2000" b="1" dirty="0">
              <a:solidFill>
                <a:srgbClr val="FF0000"/>
              </a:solidFill>
            </a:endParaRPr>
          </a:p>
        </p:txBody>
      </p:sp>
      <p:pic>
        <p:nvPicPr>
          <p:cNvPr id="8807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9120" y="3949475"/>
            <a:ext cx="2167135"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220072" y="5877272"/>
            <a:ext cx="2304256" cy="369332"/>
          </a:xfrm>
          <a:prstGeom prst="rect">
            <a:avLst/>
          </a:prstGeom>
          <a:noFill/>
        </p:spPr>
        <p:txBody>
          <a:bodyPr wrap="square" rtlCol="0">
            <a:spAutoFit/>
          </a:bodyPr>
          <a:lstStyle/>
          <a:p>
            <a:r>
              <a:rPr lang="en-US" altLang="zh-CN" dirty="0" smtClean="0"/>
              <a:t>Intel 8008</a:t>
            </a:r>
            <a:endParaRPr lang="zh-CN" altLang="en-US" dirty="0"/>
          </a:p>
        </p:txBody>
      </p:sp>
      <p:sp>
        <p:nvSpPr>
          <p:cNvPr id="19" name="TextBox 18"/>
          <p:cNvSpPr txBox="1"/>
          <p:nvPr/>
        </p:nvSpPr>
        <p:spPr>
          <a:xfrm>
            <a:off x="6890997" y="4258155"/>
            <a:ext cx="2016224" cy="1277273"/>
          </a:xfrm>
          <a:prstGeom prst="rect">
            <a:avLst/>
          </a:prstGeom>
          <a:noFill/>
        </p:spPr>
        <p:txBody>
          <a:bodyPr wrap="square" rtlCol="0">
            <a:spAutoFit/>
          </a:bodyPr>
          <a:lstStyle/>
          <a:p>
            <a:pPr marL="285750" indent="-285750">
              <a:spcBef>
                <a:spcPts val="600"/>
              </a:spcBef>
              <a:buFont typeface="Arial" pitchFamily="34" charset="0"/>
              <a:buChar char="•"/>
            </a:pPr>
            <a:r>
              <a:rPr lang="zh-CN" altLang="en-US" b="1" dirty="0" smtClean="0"/>
              <a:t>集成度为</a:t>
            </a:r>
            <a:r>
              <a:rPr lang="en-US" altLang="zh-CN" b="1" dirty="0" smtClean="0"/>
              <a:t>3500</a:t>
            </a:r>
            <a:r>
              <a:rPr lang="zh-CN" altLang="en-US" b="1" dirty="0" smtClean="0"/>
              <a:t>个晶体管</a:t>
            </a:r>
            <a:endParaRPr lang="en-US" altLang="zh-CN" b="1" dirty="0" smtClean="0"/>
          </a:p>
          <a:p>
            <a:pPr marL="285750" indent="-285750">
              <a:spcBef>
                <a:spcPts val="600"/>
              </a:spcBef>
              <a:buFont typeface="Arial" pitchFamily="34" charset="0"/>
              <a:buChar char="•"/>
            </a:pPr>
            <a:r>
              <a:rPr lang="zh-CN" altLang="en-US" b="1" dirty="0" smtClean="0"/>
              <a:t>工作频率为</a:t>
            </a:r>
            <a:r>
              <a:rPr lang="en-US" altLang="zh-CN" b="1" dirty="0" smtClean="0"/>
              <a:t>200K</a:t>
            </a:r>
            <a:r>
              <a:rPr lang="zh-CN" altLang="en-US" b="1" dirty="0"/>
              <a:t>赫兹</a:t>
            </a:r>
          </a:p>
        </p:txBody>
      </p:sp>
    </p:spTree>
    <p:extLst>
      <p:ext uri="{BB962C8B-B14F-4D97-AF65-F5344CB8AC3E}">
        <p14:creationId xmlns:p14="http://schemas.microsoft.com/office/powerpoint/2010/main" val="162717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8070"/>
                                        </p:tgtEl>
                                        <p:attrNameLst>
                                          <p:attrName>style.visibility</p:attrName>
                                        </p:attrNameLst>
                                      </p:cBhvr>
                                      <p:to>
                                        <p:strVal val="visible"/>
                                      </p:to>
                                    </p:set>
                                    <p:anim calcmode="lin" valueType="num">
                                      <p:cBhvr additive="base">
                                        <p:cTn id="21" dur="500" fill="hold"/>
                                        <p:tgtEl>
                                          <p:spTgt spid="88070"/>
                                        </p:tgtEl>
                                        <p:attrNameLst>
                                          <p:attrName>ppt_x</p:attrName>
                                        </p:attrNameLst>
                                      </p:cBhvr>
                                      <p:tavLst>
                                        <p:tav tm="0">
                                          <p:val>
                                            <p:strVal val="#ppt_x"/>
                                          </p:val>
                                        </p:tav>
                                        <p:tav tm="100000">
                                          <p:val>
                                            <p:strVal val="#ppt_x"/>
                                          </p:val>
                                        </p:tav>
                                      </p:tavLst>
                                    </p:anim>
                                    <p:anim calcmode="lin" valueType="num">
                                      <p:cBhvr additive="base">
                                        <p:cTn id="22" dur="500" fill="hold"/>
                                        <p:tgtEl>
                                          <p:spTgt spid="8807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3485" y="4225753"/>
            <a:ext cx="2805542" cy="1167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综述</a:t>
            </a:r>
            <a:r>
              <a:rPr lang="en-US" altLang="zh-CN" dirty="0"/>
              <a:t>--</a:t>
            </a:r>
            <a:r>
              <a:rPr lang="zh-CN" altLang="en-US" dirty="0" smtClean="0"/>
              <a:t>微型计算机（微处理器）发展史</a:t>
            </a:r>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内容占位符 4"/>
          <p:cNvSpPr>
            <a:spLocks noGrp="1"/>
          </p:cNvSpPr>
          <p:nvPr>
            <p:ph idx="1"/>
          </p:nvPr>
        </p:nvSpPr>
        <p:spPr/>
        <p:txBody>
          <a:bodyPr/>
          <a:lstStyle/>
          <a:p>
            <a:r>
              <a:rPr lang="zh-CN" altLang="en-US" dirty="0" smtClean="0"/>
              <a:t>第二阶段（</a:t>
            </a:r>
            <a:r>
              <a:rPr lang="en-US" altLang="zh-CN" dirty="0" smtClean="0"/>
              <a:t>1978~1992</a:t>
            </a:r>
            <a:r>
              <a:rPr lang="zh-CN" altLang="en-US" dirty="0" smtClean="0"/>
              <a:t>）</a:t>
            </a:r>
            <a:endParaRPr lang="en-US" altLang="zh-CN" dirty="0" smtClean="0"/>
          </a:p>
          <a:p>
            <a:pPr marL="0" indent="0">
              <a:buNone/>
            </a:pPr>
            <a:r>
              <a:rPr lang="en-US" altLang="zh-CN" dirty="0">
                <a:solidFill>
                  <a:srgbClr val="FF0000"/>
                </a:solidFill>
              </a:rPr>
              <a:t> </a:t>
            </a:r>
            <a:r>
              <a:rPr lang="en-US" altLang="zh-CN" dirty="0" smtClean="0">
                <a:solidFill>
                  <a:srgbClr val="FF0000"/>
                </a:solidFill>
              </a:rPr>
              <a:t>                         80X86</a:t>
            </a:r>
            <a:r>
              <a:rPr lang="zh-CN" altLang="en-US" dirty="0" smtClean="0">
                <a:solidFill>
                  <a:srgbClr val="FF0000"/>
                </a:solidFill>
              </a:rPr>
              <a:t>时代</a:t>
            </a:r>
            <a:endParaRPr lang="zh-CN" altLang="en-US" dirty="0">
              <a:solidFill>
                <a:srgbClr val="FF0000"/>
              </a:solidFill>
            </a:endParaRPr>
          </a:p>
        </p:txBody>
      </p:sp>
      <p:sp>
        <p:nvSpPr>
          <p:cNvPr id="12" name="对角圆角矩形 11"/>
          <p:cNvSpPr/>
          <p:nvPr/>
        </p:nvSpPr>
        <p:spPr>
          <a:xfrm>
            <a:off x="4644008" y="2708920"/>
            <a:ext cx="4464496" cy="3384376"/>
          </a:xfrm>
          <a:prstGeom prst="round2Diag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07504" y="2708920"/>
            <a:ext cx="4464496" cy="3384376"/>
            <a:chOff x="107504" y="3068960"/>
            <a:chExt cx="4464496" cy="3384376"/>
          </a:xfrm>
        </p:grpSpPr>
        <p:sp>
          <p:nvSpPr>
            <p:cNvPr id="6" name="TextBox 5"/>
            <p:cNvSpPr txBox="1"/>
            <p:nvPr/>
          </p:nvSpPr>
          <p:spPr>
            <a:xfrm>
              <a:off x="683568" y="6021288"/>
              <a:ext cx="2304256" cy="369332"/>
            </a:xfrm>
            <a:prstGeom prst="rect">
              <a:avLst/>
            </a:prstGeom>
            <a:noFill/>
          </p:spPr>
          <p:txBody>
            <a:bodyPr wrap="square" rtlCol="0">
              <a:spAutoFit/>
            </a:bodyPr>
            <a:lstStyle/>
            <a:p>
              <a:r>
                <a:rPr lang="en-US" altLang="zh-CN" dirty="0" smtClean="0"/>
                <a:t>Intel 8086</a:t>
              </a:r>
              <a:endParaRPr lang="zh-CN" altLang="en-US" dirty="0"/>
            </a:p>
          </p:txBody>
        </p:sp>
        <p:sp>
          <p:nvSpPr>
            <p:cNvPr id="7" name="对角圆角矩形 6"/>
            <p:cNvSpPr/>
            <p:nvPr/>
          </p:nvSpPr>
          <p:spPr>
            <a:xfrm>
              <a:off x="107504" y="3068960"/>
              <a:ext cx="4464496" cy="3384376"/>
            </a:xfrm>
            <a:prstGeom prst="round2Diag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95535" y="3212976"/>
              <a:ext cx="4026909" cy="400110"/>
            </a:xfrm>
            <a:prstGeom prst="rect">
              <a:avLst/>
            </a:prstGeom>
            <a:noFill/>
          </p:spPr>
          <p:txBody>
            <a:bodyPr wrap="square" rtlCol="0">
              <a:spAutoFit/>
            </a:bodyPr>
            <a:lstStyle/>
            <a:p>
              <a:r>
                <a:rPr lang="en-US" altLang="zh-CN" sz="2000" b="1" dirty="0" smtClean="0">
                  <a:solidFill>
                    <a:schemeClr val="tx1">
                      <a:lumMod val="50000"/>
                    </a:schemeClr>
                  </a:solidFill>
                </a:rPr>
                <a:t>1978</a:t>
              </a:r>
              <a:r>
                <a:rPr lang="zh-CN" altLang="en-US" sz="2000" b="1" dirty="0" smtClean="0">
                  <a:solidFill>
                    <a:schemeClr val="tx1">
                      <a:lumMod val="50000"/>
                    </a:schemeClr>
                  </a:solidFill>
                </a:rPr>
                <a:t>年：</a:t>
              </a:r>
              <a:r>
                <a:rPr lang="en-US" altLang="zh-CN" sz="2000" b="1" dirty="0" smtClean="0">
                  <a:solidFill>
                    <a:schemeClr val="tx1">
                      <a:lumMod val="50000"/>
                    </a:schemeClr>
                  </a:solidFill>
                </a:rPr>
                <a:t>Intel </a:t>
              </a:r>
              <a:r>
                <a:rPr lang="en-US" altLang="zh-CN" sz="2000" b="1" dirty="0" smtClean="0">
                  <a:solidFill>
                    <a:srgbClr val="FF0000"/>
                  </a:solidFill>
                </a:rPr>
                <a:t>8086</a:t>
              </a:r>
            </a:p>
          </p:txBody>
        </p:sp>
        <p:sp>
          <p:nvSpPr>
            <p:cNvPr id="9" name="TextBox 8"/>
            <p:cNvSpPr txBox="1"/>
            <p:nvPr/>
          </p:nvSpPr>
          <p:spPr>
            <a:xfrm>
              <a:off x="2408989" y="4149080"/>
              <a:ext cx="2163011" cy="1985159"/>
            </a:xfrm>
            <a:prstGeom prst="rect">
              <a:avLst/>
            </a:prstGeom>
            <a:noFill/>
          </p:spPr>
          <p:txBody>
            <a:bodyPr wrap="square" rtlCol="0">
              <a:spAutoFit/>
            </a:bodyPr>
            <a:lstStyle/>
            <a:p>
              <a:pPr marL="285750" indent="-285750">
                <a:spcBef>
                  <a:spcPts val="600"/>
                </a:spcBef>
                <a:buFont typeface="Arial" pitchFamily="34" charset="0"/>
                <a:buChar char="•"/>
              </a:pPr>
              <a:r>
                <a:rPr lang="en-US" altLang="zh-CN" b="1" dirty="0" smtClean="0"/>
                <a:t>16</a:t>
              </a:r>
              <a:r>
                <a:rPr lang="zh-CN" altLang="en-US" b="1" dirty="0" smtClean="0"/>
                <a:t>位微处理器</a:t>
              </a:r>
              <a:endParaRPr lang="en-US" altLang="zh-CN" b="1" dirty="0" smtClean="0"/>
            </a:p>
            <a:p>
              <a:pPr marL="285750" indent="-285750">
                <a:spcBef>
                  <a:spcPts val="600"/>
                </a:spcBef>
                <a:buFont typeface="Arial" pitchFamily="34" charset="0"/>
                <a:buChar char="•"/>
              </a:pPr>
              <a:r>
                <a:rPr lang="zh-CN" altLang="en-US" b="1" dirty="0" smtClean="0"/>
                <a:t>寻址空间为</a:t>
              </a:r>
              <a:r>
                <a:rPr lang="en-US" altLang="zh-CN" b="1" dirty="0" smtClean="0"/>
                <a:t>1MB</a:t>
              </a:r>
            </a:p>
            <a:p>
              <a:pPr marL="285750" indent="-285750">
                <a:spcBef>
                  <a:spcPts val="600"/>
                </a:spcBef>
                <a:buFont typeface="Arial" pitchFamily="34" charset="0"/>
                <a:buChar char="•"/>
              </a:pPr>
              <a:r>
                <a:rPr lang="zh-CN" altLang="en-US" b="1" dirty="0" smtClean="0"/>
                <a:t>采用流水线结构，有</a:t>
              </a:r>
              <a:r>
                <a:rPr lang="en-US" altLang="zh-CN" b="1" dirty="0" smtClean="0"/>
                <a:t>6</a:t>
              </a:r>
              <a:r>
                <a:rPr lang="zh-CN" altLang="en-US" b="1" dirty="0" smtClean="0"/>
                <a:t>个字节的指令队列</a:t>
              </a:r>
              <a:endParaRPr lang="en-US" altLang="zh-CN" b="1" dirty="0" smtClean="0"/>
            </a:p>
            <a:p>
              <a:pPr marL="285750" indent="-285750">
                <a:spcBef>
                  <a:spcPts val="600"/>
                </a:spcBef>
                <a:buFont typeface="Arial" pitchFamily="34" charset="0"/>
                <a:buChar char="•"/>
              </a:pPr>
              <a:r>
                <a:rPr lang="en-US" altLang="zh-CN" b="1" dirty="0" smtClean="0"/>
                <a:t>29000</a:t>
              </a:r>
              <a:r>
                <a:rPr lang="zh-CN" altLang="en-US" b="1" dirty="0" smtClean="0"/>
                <a:t>个晶体管</a:t>
              </a:r>
              <a:endParaRPr lang="zh-CN" altLang="en-US" b="1" dirty="0"/>
            </a:p>
          </p:txBody>
        </p:sp>
      </p:grpSp>
      <p:sp>
        <p:nvSpPr>
          <p:cNvPr id="16" name="TextBox 15"/>
          <p:cNvSpPr txBox="1"/>
          <p:nvPr/>
        </p:nvSpPr>
        <p:spPr>
          <a:xfrm>
            <a:off x="4862801" y="2828615"/>
            <a:ext cx="4026909" cy="707886"/>
          </a:xfrm>
          <a:prstGeom prst="rect">
            <a:avLst/>
          </a:prstGeom>
          <a:noFill/>
        </p:spPr>
        <p:txBody>
          <a:bodyPr wrap="square" rtlCol="0">
            <a:spAutoFit/>
          </a:bodyPr>
          <a:lstStyle/>
          <a:p>
            <a:r>
              <a:rPr lang="en-US" altLang="zh-CN" sz="2000" b="1" dirty="0" smtClean="0">
                <a:solidFill>
                  <a:schemeClr val="tx1">
                    <a:lumMod val="50000"/>
                  </a:schemeClr>
                </a:solidFill>
              </a:rPr>
              <a:t>1979</a:t>
            </a:r>
            <a:r>
              <a:rPr lang="zh-CN" altLang="en-US" sz="2000" b="1" dirty="0" smtClean="0">
                <a:solidFill>
                  <a:schemeClr val="tx1">
                    <a:lumMod val="50000"/>
                  </a:schemeClr>
                </a:solidFill>
              </a:rPr>
              <a:t>：</a:t>
            </a:r>
            <a:r>
              <a:rPr lang="en-US" altLang="zh-CN" sz="2000" b="1" dirty="0" smtClean="0">
                <a:solidFill>
                  <a:schemeClr val="tx1">
                    <a:lumMod val="50000"/>
                  </a:schemeClr>
                </a:solidFill>
              </a:rPr>
              <a:t>Intel </a:t>
            </a:r>
            <a:r>
              <a:rPr lang="en-US" altLang="zh-CN" sz="2000" b="1" dirty="0" smtClean="0">
                <a:solidFill>
                  <a:srgbClr val="FF0000"/>
                </a:solidFill>
              </a:rPr>
              <a:t>8088</a:t>
            </a:r>
          </a:p>
          <a:p>
            <a:r>
              <a:rPr lang="zh-CN" altLang="en-US" sz="2000" b="1" dirty="0">
                <a:solidFill>
                  <a:srgbClr val="FF0000"/>
                </a:solidFill>
              </a:rPr>
              <a:t>世界</a:t>
            </a:r>
            <a:r>
              <a:rPr lang="zh-CN" altLang="en-US" sz="2000" b="1" dirty="0" smtClean="0">
                <a:solidFill>
                  <a:srgbClr val="FF0000"/>
                </a:solidFill>
              </a:rPr>
              <a:t>上第一台</a:t>
            </a:r>
            <a:r>
              <a:rPr lang="en-US" altLang="zh-CN" sz="2000" b="1" dirty="0" smtClean="0">
                <a:solidFill>
                  <a:srgbClr val="FF0000"/>
                </a:solidFill>
              </a:rPr>
              <a:t>PC</a:t>
            </a:r>
            <a:r>
              <a:rPr lang="zh-CN" altLang="en-US" sz="2000" b="1" dirty="0" smtClean="0">
                <a:solidFill>
                  <a:srgbClr val="FF0000"/>
                </a:solidFill>
              </a:rPr>
              <a:t>机的</a:t>
            </a:r>
            <a:r>
              <a:rPr lang="en-US" altLang="zh-CN" sz="2000" b="1" dirty="0" smtClean="0">
                <a:solidFill>
                  <a:srgbClr val="FF0000"/>
                </a:solidFill>
              </a:rPr>
              <a:t>CPU</a:t>
            </a:r>
            <a:endParaRPr lang="zh-CN" altLang="en-US" sz="2000" b="1" dirty="0">
              <a:solidFill>
                <a:srgbClr val="FF0000"/>
              </a:solidFill>
            </a:endParaRPr>
          </a:p>
        </p:txBody>
      </p:sp>
      <p:sp>
        <p:nvSpPr>
          <p:cNvPr id="18" name="TextBox 17"/>
          <p:cNvSpPr txBox="1"/>
          <p:nvPr/>
        </p:nvSpPr>
        <p:spPr>
          <a:xfrm>
            <a:off x="6228184" y="5512589"/>
            <a:ext cx="2304256" cy="369332"/>
          </a:xfrm>
          <a:prstGeom prst="rect">
            <a:avLst/>
          </a:prstGeom>
          <a:noFill/>
        </p:spPr>
        <p:txBody>
          <a:bodyPr wrap="square" rtlCol="0">
            <a:spAutoFit/>
          </a:bodyPr>
          <a:lstStyle/>
          <a:p>
            <a:r>
              <a:rPr lang="en-US" altLang="zh-CN" dirty="0" smtClean="0"/>
              <a:t>Intel 8088</a:t>
            </a:r>
            <a:endParaRPr lang="zh-CN" altLang="en-US" dirty="0"/>
          </a:p>
        </p:txBody>
      </p:sp>
      <p:sp>
        <p:nvSpPr>
          <p:cNvPr id="19" name="TextBox 18"/>
          <p:cNvSpPr txBox="1"/>
          <p:nvPr/>
        </p:nvSpPr>
        <p:spPr>
          <a:xfrm>
            <a:off x="5004048" y="3671262"/>
            <a:ext cx="3672408" cy="369332"/>
          </a:xfrm>
          <a:prstGeom prst="rect">
            <a:avLst/>
          </a:prstGeom>
          <a:noFill/>
        </p:spPr>
        <p:txBody>
          <a:bodyPr wrap="square" rtlCol="0">
            <a:spAutoFit/>
          </a:bodyPr>
          <a:lstStyle/>
          <a:p>
            <a:pPr marL="285750" indent="-285750">
              <a:spcBef>
                <a:spcPts val="600"/>
              </a:spcBef>
              <a:buFont typeface="Arial" pitchFamily="34" charset="0"/>
              <a:buChar char="•"/>
            </a:pPr>
            <a:r>
              <a:rPr lang="zh-CN" altLang="en-US" b="1" dirty="0" smtClean="0"/>
              <a:t>数据线为</a:t>
            </a:r>
            <a:r>
              <a:rPr lang="en-US" altLang="zh-CN" b="1" dirty="0" smtClean="0"/>
              <a:t>8</a:t>
            </a:r>
            <a:r>
              <a:rPr lang="zh-CN" altLang="en-US" b="1" dirty="0" smtClean="0"/>
              <a:t>位，其余与</a:t>
            </a:r>
            <a:r>
              <a:rPr lang="en-US" altLang="zh-CN" b="1" dirty="0" smtClean="0"/>
              <a:t>8086</a:t>
            </a:r>
            <a:r>
              <a:rPr lang="zh-CN" altLang="en-US" b="1" dirty="0" smtClean="0"/>
              <a:t>相同</a:t>
            </a:r>
            <a:endParaRPr lang="zh-CN" altLang="en-US" b="1" dirty="0"/>
          </a:p>
        </p:txBody>
      </p:sp>
      <p:pic>
        <p:nvPicPr>
          <p:cNvPr id="99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4011676"/>
            <a:ext cx="2578442" cy="1398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242029" y="3246677"/>
            <a:ext cx="4170924" cy="369332"/>
          </a:xfrm>
          <a:prstGeom prst="rect">
            <a:avLst/>
          </a:prstGeom>
          <a:noFill/>
        </p:spPr>
        <p:txBody>
          <a:bodyPr wrap="square" rtlCol="0">
            <a:spAutoFit/>
          </a:bodyPr>
          <a:lstStyle/>
          <a:p>
            <a:pPr marL="285750" indent="-285750">
              <a:spcBef>
                <a:spcPts val="600"/>
              </a:spcBef>
              <a:buFont typeface="Arial" pitchFamily="34" charset="0"/>
              <a:buChar char="•"/>
            </a:pPr>
            <a:r>
              <a:rPr lang="en-US" altLang="zh-CN" b="1" dirty="0" smtClean="0"/>
              <a:t>16</a:t>
            </a:r>
            <a:r>
              <a:rPr lang="zh-CN" altLang="en-US" b="1" dirty="0" smtClean="0"/>
              <a:t>位数据线，</a:t>
            </a:r>
            <a:r>
              <a:rPr lang="en-US" altLang="zh-CN" b="1" dirty="0" smtClean="0"/>
              <a:t>20</a:t>
            </a:r>
            <a:r>
              <a:rPr lang="zh-CN" altLang="en-US" b="1" dirty="0" smtClean="0"/>
              <a:t>位地址线</a:t>
            </a:r>
            <a:r>
              <a:rPr lang="en-US" altLang="zh-CN" b="1" dirty="0" smtClean="0"/>
              <a:t>,5MHz</a:t>
            </a:r>
            <a:endParaRPr lang="zh-CN" altLang="en-US" b="1" dirty="0"/>
          </a:p>
        </p:txBody>
      </p:sp>
    </p:spTree>
    <p:extLst>
      <p:ext uri="{BB962C8B-B14F-4D97-AF65-F5344CB8AC3E}">
        <p14:creationId xmlns:p14="http://schemas.microsoft.com/office/powerpoint/2010/main" val="286674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综述</a:t>
            </a:r>
            <a:r>
              <a:rPr lang="en-US" altLang="zh-CN" dirty="0"/>
              <a:t>--</a:t>
            </a:r>
            <a:r>
              <a:rPr lang="zh-CN" altLang="en-US" dirty="0" smtClean="0"/>
              <a:t>微型计算机（微处理器）发展史</a:t>
            </a:r>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内容占位符 4"/>
          <p:cNvSpPr>
            <a:spLocks noGrp="1"/>
          </p:cNvSpPr>
          <p:nvPr>
            <p:ph idx="1"/>
          </p:nvPr>
        </p:nvSpPr>
        <p:spPr/>
        <p:txBody>
          <a:bodyPr/>
          <a:lstStyle/>
          <a:p>
            <a:r>
              <a:rPr lang="zh-CN" altLang="en-US" dirty="0" smtClean="0"/>
              <a:t>第二阶段（</a:t>
            </a:r>
            <a:r>
              <a:rPr lang="en-US" altLang="zh-CN" dirty="0" smtClean="0"/>
              <a:t>1978~1992</a:t>
            </a:r>
            <a:r>
              <a:rPr lang="zh-CN" altLang="en-US" dirty="0" smtClean="0"/>
              <a:t>）</a:t>
            </a:r>
            <a:endParaRPr lang="en-US" altLang="zh-CN" dirty="0" smtClean="0"/>
          </a:p>
          <a:p>
            <a:pPr marL="0" indent="0">
              <a:buNone/>
            </a:pPr>
            <a:r>
              <a:rPr lang="en-US" altLang="zh-CN" dirty="0">
                <a:solidFill>
                  <a:srgbClr val="FF0000"/>
                </a:solidFill>
              </a:rPr>
              <a:t> </a:t>
            </a:r>
            <a:r>
              <a:rPr lang="en-US" altLang="zh-CN" dirty="0" smtClean="0">
                <a:solidFill>
                  <a:srgbClr val="FF0000"/>
                </a:solidFill>
              </a:rPr>
              <a:t>                         80X86</a:t>
            </a:r>
            <a:r>
              <a:rPr lang="zh-CN" altLang="en-US" dirty="0" smtClean="0">
                <a:solidFill>
                  <a:srgbClr val="FF0000"/>
                </a:solidFill>
              </a:rPr>
              <a:t>时代</a:t>
            </a:r>
            <a:endParaRPr lang="zh-CN" altLang="en-US" dirty="0">
              <a:solidFill>
                <a:srgbClr val="FF0000"/>
              </a:solidFill>
            </a:endParaRPr>
          </a:p>
        </p:txBody>
      </p:sp>
      <p:sp>
        <p:nvSpPr>
          <p:cNvPr id="12" name="对角圆角矩形 11"/>
          <p:cNvSpPr/>
          <p:nvPr/>
        </p:nvSpPr>
        <p:spPr>
          <a:xfrm>
            <a:off x="4644008" y="2708920"/>
            <a:ext cx="4464496" cy="3384376"/>
          </a:xfrm>
          <a:prstGeom prst="round2Diag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07504" y="2708920"/>
            <a:ext cx="4561656" cy="3384376"/>
            <a:chOff x="107504" y="3068960"/>
            <a:chExt cx="4561656" cy="3384376"/>
          </a:xfrm>
        </p:grpSpPr>
        <p:sp>
          <p:nvSpPr>
            <p:cNvPr id="6" name="TextBox 5"/>
            <p:cNvSpPr txBox="1"/>
            <p:nvPr/>
          </p:nvSpPr>
          <p:spPr>
            <a:xfrm>
              <a:off x="683568" y="6021288"/>
              <a:ext cx="2304256" cy="369332"/>
            </a:xfrm>
            <a:prstGeom prst="rect">
              <a:avLst/>
            </a:prstGeom>
            <a:noFill/>
          </p:spPr>
          <p:txBody>
            <a:bodyPr wrap="square" rtlCol="0">
              <a:spAutoFit/>
            </a:bodyPr>
            <a:lstStyle/>
            <a:p>
              <a:r>
                <a:rPr lang="en-US" altLang="zh-CN" dirty="0" smtClean="0"/>
                <a:t>Intel 80286</a:t>
              </a:r>
              <a:endParaRPr lang="zh-CN" altLang="en-US" dirty="0"/>
            </a:p>
          </p:txBody>
        </p:sp>
        <p:sp>
          <p:nvSpPr>
            <p:cNvPr id="7" name="对角圆角矩形 6"/>
            <p:cNvSpPr/>
            <p:nvPr/>
          </p:nvSpPr>
          <p:spPr>
            <a:xfrm>
              <a:off x="107504" y="3068960"/>
              <a:ext cx="4464496" cy="3384376"/>
            </a:xfrm>
            <a:prstGeom prst="round2DiagRect">
              <a:avLst/>
            </a:prstGeom>
            <a:noFill/>
            <a:ln>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95535" y="3212976"/>
              <a:ext cx="4026909" cy="400110"/>
            </a:xfrm>
            <a:prstGeom prst="rect">
              <a:avLst/>
            </a:prstGeom>
            <a:noFill/>
          </p:spPr>
          <p:txBody>
            <a:bodyPr wrap="square" rtlCol="0">
              <a:spAutoFit/>
            </a:bodyPr>
            <a:lstStyle/>
            <a:p>
              <a:r>
                <a:rPr lang="en-US" altLang="zh-CN" sz="2000" b="1" dirty="0" smtClean="0">
                  <a:solidFill>
                    <a:schemeClr val="tx1">
                      <a:lumMod val="50000"/>
                    </a:schemeClr>
                  </a:solidFill>
                </a:rPr>
                <a:t>1982</a:t>
              </a:r>
              <a:r>
                <a:rPr lang="zh-CN" altLang="en-US" sz="2000" b="1" dirty="0" smtClean="0">
                  <a:solidFill>
                    <a:schemeClr val="tx1">
                      <a:lumMod val="50000"/>
                    </a:schemeClr>
                  </a:solidFill>
                </a:rPr>
                <a:t>年：</a:t>
              </a:r>
              <a:r>
                <a:rPr lang="en-US" altLang="zh-CN" sz="2000" b="1" dirty="0" smtClean="0">
                  <a:solidFill>
                    <a:schemeClr val="tx1">
                      <a:lumMod val="50000"/>
                    </a:schemeClr>
                  </a:solidFill>
                </a:rPr>
                <a:t>Intel </a:t>
              </a:r>
              <a:r>
                <a:rPr lang="en-US" altLang="zh-CN" sz="2000" b="1" dirty="0" smtClean="0">
                  <a:solidFill>
                    <a:srgbClr val="FF0000"/>
                  </a:solidFill>
                </a:rPr>
                <a:t>80286</a:t>
              </a:r>
            </a:p>
          </p:txBody>
        </p:sp>
        <p:sp>
          <p:nvSpPr>
            <p:cNvPr id="9" name="TextBox 8"/>
            <p:cNvSpPr txBox="1"/>
            <p:nvPr/>
          </p:nvSpPr>
          <p:spPr>
            <a:xfrm>
              <a:off x="2652936" y="4409549"/>
              <a:ext cx="2016224" cy="1631216"/>
            </a:xfrm>
            <a:prstGeom prst="rect">
              <a:avLst/>
            </a:prstGeom>
            <a:noFill/>
          </p:spPr>
          <p:txBody>
            <a:bodyPr wrap="square" rtlCol="0">
              <a:spAutoFit/>
            </a:bodyPr>
            <a:lstStyle/>
            <a:p>
              <a:pPr marL="285750" indent="-285750">
                <a:spcBef>
                  <a:spcPts val="600"/>
                </a:spcBef>
                <a:buFont typeface="Arial" pitchFamily="34" charset="0"/>
                <a:buChar char="•"/>
              </a:pPr>
              <a:r>
                <a:rPr lang="en-US" altLang="zh-CN" b="1" dirty="0" smtClean="0"/>
                <a:t>16</a:t>
              </a:r>
              <a:r>
                <a:rPr lang="zh-CN" altLang="en-US" b="1" dirty="0" smtClean="0"/>
                <a:t>位微处理器</a:t>
              </a:r>
              <a:endParaRPr lang="en-US" altLang="zh-CN" b="1" dirty="0" smtClean="0"/>
            </a:p>
            <a:p>
              <a:pPr marL="285750" indent="-285750">
                <a:spcBef>
                  <a:spcPts val="600"/>
                </a:spcBef>
                <a:buFont typeface="Arial" pitchFamily="34" charset="0"/>
                <a:buChar char="•"/>
              </a:pPr>
              <a:r>
                <a:rPr lang="zh-CN" altLang="en-US" b="1" dirty="0" smtClean="0"/>
                <a:t>寻址空间为</a:t>
              </a:r>
              <a:r>
                <a:rPr lang="en-US" altLang="zh-CN" b="1" dirty="0" smtClean="0"/>
                <a:t>16MB</a:t>
              </a:r>
            </a:p>
            <a:p>
              <a:pPr marL="285750" indent="-285750">
                <a:spcBef>
                  <a:spcPts val="600"/>
                </a:spcBef>
                <a:buFont typeface="Arial" pitchFamily="34" charset="0"/>
                <a:buChar char="•"/>
              </a:pPr>
              <a:r>
                <a:rPr lang="en-US" altLang="zh-CN" b="1" dirty="0" smtClean="0"/>
                <a:t>134000</a:t>
              </a:r>
              <a:r>
                <a:rPr lang="zh-CN" altLang="en-US" b="1" dirty="0" smtClean="0"/>
                <a:t>个晶体管</a:t>
              </a:r>
              <a:endParaRPr lang="en-US" altLang="zh-CN" b="1" dirty="0" smtClean="0"/>
            </a:p>
          </p:txBody>
        </p:sp>
      </p:grpSp>
      <p:sp>
        <p:nvSpPr>
          <p:cNvPr id="16" name="TextBox 15"/>
          <p:cNvSpPr txBox="1"/>
          <p:nvPr/>
        </p:nvSpPr>
        <p:spPr>
          <a:xfrm>
            <a:off x="4862801" y="2828615"/>
            <a:ext cx="4026909" cy="707886"/>
          </a:xfrm>
          <a:prstGeom prst="rect">
            <a:avLst/>
          </a:prstGeom>
          <a:noFill/>
        </p:spPr>
        <p:txBody>
          <a:bodyPr wrap="square" rtlCol="0">
            <a:spAutoFit/>
          </a:bodyPr>
          <a:lstStyle/>
          <a:p>
            <a:r>
              <a:rPr lang="en-US" altLang="zh-CN" sz="2000" b="1" dirty="0" smtClean="0">
                <a:solidFill>
                  <a:schemeClr val="tx1">
                    <a:lumMod val="50000"/>
                  </a:schemeClr>
                </a:solidFill>
              </a:rPr>
              <a:t>1985</a:t>
            </a:r>
            <a:r>
              <a:rPr lang="zh-CN" altLang="en-US" sz="2000" b="1" dirty="0" smtClean="0">
                <a:solidFill>
                  <a:schemeClr val="tx1">
                    <a:lumMod val="50000"/>
                  </a:schemeClr>
                </a:solidFill>
              </a:rPr>
              <a:t>：</a:t>
            </a:r>
            <a:r>
              <a:rPr lang="en-US" altLang="zh-CN" sz="2000" b="1" dirty="0" smtClean="0">
                <a:solidFill>
                  <a:schemeClr val="tx1">
                    <a:lumMod val="50000"/>
                  </a:schemeClr>
                </a:solidFill>
              </a:rPr>
              <a:t>Intel </a:t>
            </a:r>
            <a:r>
              <a:rPr lang="en-US" altLang="zh-CN" sz="2000" b="1" dirty="0" smtClean="0">
                <a:solidFill>
                  <a:srgbClr val="FF0000"/>
                </a:solidFill>
              </a:rPr>
              <a:t>80386</a:t>
            </a:r>
            <a:endParaRPr lang="en-US" altLang="zh-CN" sz="2000" b="1" dirty="0">
              <a:solidFill>
                <a:srgbClr val="FF0000"/>
              </a:solidFill>
            </a:endParaRPr>
          </a:p>
          <a:p>
            <a:r>
              <a:rPr lang="zh-CN" altLang="en-US" sz="2000" b="1" dirty="0" smtClean="0">
                <a:solidFill>
                  <a:srgbClr val="FF0000"/>
                </a:solidFill>
              </a:rPr>
              <a:t>第一个</a:t>
            </a:r>
            <a:r>
              <a:rPr lang="en-US" altLang="zh-CN" sz="2000" b="1" dirty="0" smtClean="0">
                <a:solidFill>
                  <a:srgbClr val="FF0000"/>
                </a:solidFill>
              </a:rPr>
              <a:t>32</a:t>
            </a:r>
            <a:r>
              <a:rPr lang="zh-CN" altLang="en-US" sz="2000" b="1" dirty="0" smtClean="0">
                <a:solidFill>
                  <a:srgbClr val="FF0000"/>
                </a:solidFill>
              </a:rPr>
              <a:t>位微处理器</a:t>
            </a:r>
            <a:endParaRPr lang="zh-CN" altLang="en-US" sz="2000" b="1" dirty="0">
              <a:solidFill>
                <a:srgbClr val="FF0000"/>
              </a:solidFill>
            </a:endParaRPr>
          </a:p>
        </p:txBody>
      </p:sp>
      <p:sp>
        <p:nvSpPr>
          <p:cNvPr id="18" name="TextBox 17"/>
          <p:cNvSpPr txBox="1"/>
          <p:nvPr/>
        </p:nvSpPr>
        <p:spPr>
          <a:xfrm>
            <a:off x="6228184" y="5512589"/>
            <a:ext cx="2304256" cy="369332"/>
          </a:xfrm>
          <a:prstGeom prst="rect">
            <a:avLst/>
          </a:prstGeom>
          <a:noFill/>
        </p:spPr>
        <p:txBody>
          <a:bodyPr wrap="square" rtlCol="0">
            <a:spAutoFit/>
          </a:bodyPr>
          <a:lstStyle/>
          <a:p>
            <a:r>
              <a:rPr lang="en-US" altLang="zh-CN" dirty="0" smtClean="0"/>
              <a:t>Intel 80386</a:t>
            </a:r>
            <a:endParaRPr lang="zh-CN" altLang="en-US" dirty="0"/>
          </a:p>
        </p:txBody>
      </p:sp>
      <p:sp>
        <p:nvSpPr>
          <p:cNvPr id="20" name="TextBox 19"/>
          <p:cNvSpPr txBox="1"/>
          <p:nvPr/>
        </p:nvSpPr>
        <p:spPr>
          <a:xfrm>
            <a:off x="242029" y="3246677"/>
            <a:ext cx="4170924" cy="369332"/>
          </a:xfrm>
          <a:prstGeom prst="rect">
            <a:avLst/>
          </a:prstGeom>
          <a:noFill/>
        </p:spPr>
        <p:txBody>
          <a:bodyPr wrap="square" rtlCol="0">
            <a:spAutoFit/>
          </a:bodyPr>
          <a:lstStyle/>
          <a:p>
            <a:pPr marL="285750" indent="-285750">
              <a:spcBef>
                <a:spcPts val="600"/>
              </a:spcBef>
              <a:buFont typeface="Arial" pitchFamily="34" charset="0"/>
              <a:buChar char="•"/>
            </a:pPr>
            <a:r>
              <a:rPr lang="en-US" altLang="zh-CN" b="1" dirty="0" smtClean="0"/>
              <a:t>16</a:t>
            </a:r>
            <a:r>
              <a:rPr lang="zh-CN" altLang="en-US" b="1" dirty="0" smtClean="0"/>
              <a:t>位数据线，</a:t>
            </a:r>
            <a:r>
              <a:rPr lang="en-US" altLang="zh-CN" b="1" dirty="0" smtClean="0"/>
              <a:t>24</a:t>
            </a:r>
            <a:r>
              <a:rPr lang="zh-CN" altLang="en-US" b="1" dirty="0" smtClean="0"/>
              <a:t>位地址线，</a:t>
            </a:r>
            <a:r>
              <a:rPr lang="en-US" altLang="zh-CN" b="1" dirty="0" smtClean="0"/>
              <a:t>6MHz</a:t>
            </a:r>
            <a:endParaRPr lang="zh-CN" altLang="en-US" b="1" dirty="0"/>
          </a:p>
        </p:txBody>
      </p:sp>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705" y="3692396"/>
            <a:ext cx="254317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6588224" y="3868440"/>
            <a:ext cx="4170924" cy="1431161"/>
          </a:xfrm>
          <a:prstGeom prst="rect">
            <a:avLst/>
          </a:prstGeom>
          <a:noFill/>
        </p:spPr>
        <p:txBody>
          <a:bodyPr wrap="square" rtlCol="0">
            <a:spAutoFit/>
          </a:bodyPr>
          <a:lstStyle/>
          <a:p>
            <a:pPr marL="285750" indent="-285750">
              <a:spcBef>
                <a:spcPts val="600"/>
              </a:spcBef>
              <a:buFont typeface="Arial" pitchFamily="34" charset="0"/>
              <a:buChar char="•"/>
            </a:pPr>
            <a:r>
              <a:rPr lang="en-US" altLang="zh-CN" b="1" dirty="0" smtClean="0"/>
              <a:t>32</a:t>
            </a:r>
            <a:r>
              <a:rPr lang="zh-CN" altLang="en-US" b="1" dirty="0" smtClean="0"/>
              <a:t>位数据线，</a:t>
            </a:r>
            <a:endParaRPr lang="en-US" altLang="zh-CN" b="1" dirty="0" smtClean="0"/>
          </a:p>
          <a:p>
            <a:pPr marL="285750" indent="-285750">
              <a:spcBef>
                <a:spcPts val="600"/>
              </a:spcBef>
              <a:buFont typeface="Arial" pitchFamily="34" charset="0"/>
              <a:buChar char="•"/>
            </a:pPr>
            <a:r>
              <a:rPr lang="en-US" altLang="zh-CN" b="1" dirty="0" smtClean="0"/>
              <a:t>32</a:t>
            </a:r>
            <a:r>
              <a:rPr lang="zh-CN" altLang="en-US" b="1" dirty="0" smtClean="0"/>
              <a:t>位地址线，</a:t>
            </a:r>
            <a:endParaRPr lang="en-US" altLang="zh-CN" b="1" dirty="0" smtClean="0"/>
          </a:p>
          <a:p>
            <a:pPr marL="285750" indent="-285750">
              <a:spcBef>
                <a:spcPts val="600"/>
              </a:spcBef>
              <a:buFont typeface="Arial" pitchFamily="34" charset="0"/>
              <a:buChar char="•"/>
            </a:pPr>
            <a:r>
              <a:rPr lang="en-US" altLang="zh-CN" b="1" dirty="0" smtClean="0"/>
              <a:t>16MHz</a:t>
            </a:r>
          </a:p>
          <a:p>
            <a:pPr marL="285750" indent="-285750">
              <a:spcBef>
                <a:spcPts val="600"/>
              </a:spcBef>
              <a:buFont typeface="Arial" pitchFamily="34" charset="0"/>
              <a:buChar char="•"/>
            </a:pPr>
            <a:r>
              <a:rPr lang="en-US" altLang="zh-CN" b="1" dirty="0" smtClean="0"/>
              <a:t>275000</a:t>
            </a:r>
            <a:r>
              <a:rPr lang="zh-CN" altLang="en-US" b="1" dirty="0" smtClean="0"/>
              <a:t>个晶体管</a:t>
            </a:r>
            <a:endParaRPr lang="zh-CN" altLang="en-US" b="1" dirty="0"/>
          </a:p>
        </p:txBody>
      </p:sp>
      <p:pic>
        <p:nvPicPr>
          <p:cNvPr id="1003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801" y="3859867"/>
            <a:ext cx="1637484" cy="164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262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综述</a:t>
            </a:r>
            <a:r>
              <a:rPr lang="en-US" altLang="zh-CN" dirty="0"/>
              <a:t>--</a:t>
            </a:r>
            <a:r>
              <a:rPr lang="zh-CN" altLang="en-US" dirty="0" smtClean="0"/>
              <a:t>微型计算机（微处理器）发展史</a:t>
            </a:r>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内容占位符 4"/>
          <p:cNvSpPr>
            <a:spLocks noGrp="1"/>
          </p:cNvSpPr>
          <p:nvPr>
            <p:ph idx="1"/>
          </p:nvPr>
        </p:nvSpPr>
        <p:spPr/>
        <p:txBody>
          <a:bodyPr/>
          <a:lstStyle/>
          <a:p>
            <a:r>
              <a:rPr lang="zh-CN" altLang="en-US" dirty="0" smtClean="0"/>
              <a:t>第二阶段（</a:t>
            </a:r>
            <a:r>
              <a:rPr lang="en-US" altLang="zh-CN" dirty="0" smtClean="0"/>
              <a:t>1978~1992</a:t>
            </a:r>
            <a:r>
              <a:rPr lang="zh-CN" altLang="en-US" dirty="0" smtClean="0"/>
              <a:t>）</a:t>
            </a:r>
            <a:endParaRPr lang="en-US" altLang="zh-CN" dirty="0" smtClean="0"/>
          </a:p>
          <a:p>
            <a:pPr marL="0" indent="0">
              <a:buNone/>
            </a:pPr>
            <a:r>
              <a:rPr lang="en-US" altLang="zh-CN" dirty="0">
                <a:solidFill>
                  <a:srgbClr val="FF0000"/>
                </a:solidFill>
              </a:rPr>
              <a:t> </a:t>
            </a:r>
            <a:r>
              <a:rPr lang="en-US" altLang="zh-CN" dirty="0" smtClean="0">
                <a:solidFill>
                  <a:srgbClr val="FF0000"/>
                </a:solidFill>
              </a:rPr>
              <a:t>                         80X86</a:t>
            </a:r>
            <a:r>
              <a:rPr lang="zh-CN" altLang="en-US" dirty="0" smtClean="0">
                <a:solidFill>
                  <a:srgbClr val="FF0000"/>
                </a:solidFill>
              </a:rPr>
              <a:t>时代</a:t>
            </a:r>
            <a:endParaRPr lang="zh-CN" altLang="en-US" dirty="0">
              <a:solidFill>
                <a:srgbClr val="FF0000"/>
              </a:solidFill>
            </a:endParaRPr>
          </a:p>
        </p:txBody>
      </p:sp>
      <p:grpSp>
        <p:nvGrpSpPr>
          <p:cNvPr id="10" name="组合 9"/>
          <p:cNvGrpSpPr/>
          <p:nvPr/>
        </p:nvGrpSpPr>
        <p:grpSpPr>
          <a:xfrm>
            <a:off x="971600" y="2591363"/>
            <a:ext cx="4464496" cy="3384376"/>
            <a:chOff x="107504" y="3068960"/>
            <a:chExt cx="4464496" cy="3384376"/>
          </a:xfrm>
        </p:grpSpPr>
        <p:sp>
          <p:nvSpPr>
            <p:cNvPr id="6" name="TextBox 5"/>
            <p:cNvSpPr txBox="1"/>
            <p:nvPr/>
          </p:nvSpPr>
          <p:spPr>
            <a:xfrm>
              <a:off x="683568" y="6021288"/>
              <a:ext cx="2304256" cy="369332"/>
            </a:xfrm>
            <a:prstGeom prst="rect">
              <a:avLst/>
            </a:prstGeom>
            <a:noFill/>
          </p:spPr>
          <p:txBody>
            <a:bodyPr wrap="square" rtlCol="0">
              <a:spAutoFit/>
            </a:bodyPr>
            <a:lstStyle/>
            <a:p>
              <a:r>
                <a:rPr lang="en-US" altLang="zh-CN" dirty="0" smtClean="0"/>
                <a:t>Intel 80486</a:t>
              </a:r>
              <a:endParaRPr lang="zh-CN" altLang="en-US" dirty="0"/>
            </a:p>
          </p:txBody>
        </p:sp>
        <p:sp>
          <p:nvSpPr>
            <p:cNvPr id="7" name="对角圆角矩形 6"/>
            <p:cNvSpPr/>
            <p:nvPr/>
          </p:nvSpPr>
          <p:spPr>
            <a:xfrm>
              <a:off x="107504" y="3068960"/>
              <a:ext cx="4464496" cy="3384376"/>
            </a:xfrm>
            <a:prstGeom prst="round2DiagRect">
              <a:avLst/>
            </a:prstGeom>
            <a:noFill/>
            <a:ln>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95535" y="3212976"/>
              <a:ext cx="4026909" cy="400110"/>
            </a:xfrm>
            <a:prstGeom prst="rect">
              <a:avLst/>
            </a:prstGeom>
            <a:noFill/>
          </p:spPr>
          <p:txBody>
            <a:bodyPr wrap="square" rtlCol="0">
              <a:spAutoFit/>
            </a:bodyPr>
            <a:lstStyle/>
            <a:p>
              <a:r>
                <a:rPr lang="en-US" altLang="zh-CN" sz="2000" b="1" dirty="0" smtClean="0">
                  <a:solidFill>
                    <a:schemeClr val="tx1">
                      <a:lumMod val="50000"/>
                    </a:schemeClr>
                  </a:solidFill>
                </a:rPr>
                <a:t>1989</a:t>
              </a:r>
              <a:r>
                <a:rPr lang="zh-CN" altLang="en-US" sz="2000" b="1" dirty="0" smtClean="0">
                  <a:solidFill>
                    <a:schemeClr val="tx1">
                      <a:lumMod val="50000"/>
                    </a:schemeClr>
                  </a:solidFill>
                </a:rPr>
                <a:t>年：</a:t>
              </a:r>
              <a:r>
                <a:rPr lang="en-US" altLang="zh-CN" sz="2000" b="1" dirty="0" smtClean="0">
                  <a:solidFill>
                    <a:schemeClr val="tx1">
                      <a:lumMod val="50000"/>
                    </a:schemeClr>
                  </a:solidFill>
                </a:rPr>
                <a:t>Intel </a:t>
              </a:r>
              <a:r>
                <a:rPr lang="en-US" altLang="zh-CN" sz="2000" b="1" dirty="0" smtClean="0">
                  <a:solidFill>
                    <a:srgbClr val="FF0000"/>
                  </a:solidFill>
                </a:rPr>
                <a:t>80486</a:t>
              </a:r>
            </a:p>
          </p:txBody>
        </p:sp>
        <p:sp>
          <p:nvSpPr>
            <p:cNvPr id="9" name="TextBox 8"/>
            <p:cNvSpPr txBox="1"/>
            <p:nvPr/>
          </p:nvSpPr>
          <p:spPr>
            <a:xfrm>
              <a:off x="2239068" y="4128258"/>
              <a:ext cx="2016224" cy="1077218"/>
            </a:xfrm>
            <a:prstGeom prst="rect">
              <a:avLst/>
            </a:prstGeom>
            <a:noFill/>
          </p:spPr>
          <p:txBody>
            <a:bodyPr wrap="square" rtlCol="0">
              <a:spAutoFit/>
            </a:bodyPr>
            <a:lstStyle/>
            <a:p>
              <a:pPr marL="285750" indent="-285750">
                <a:spcBef>
                  <a:spcPts val="600"/>
                </a:spcBef>
                <a:buFont typeface="Arial" pitchFamily="34" charset="0"/>
                <a:buChar char="•"/>
              </a:pPr>
              <a:r>
                <a:rPr lang="en-US" altLang="zh-CN" b="1" dirty="0" smtClean="0"/>
                <a:t>32</a:t>
              </a:r>
              <a:r>
                <a:rPr lang="zh-CN" altLang="en-US" b="1" dirty="0" smtClean="0"/>
                <a:t>位微处理器</a:t>
              </a:r>
              <a:endParaRPr lang="en-US" altLang="zh-CN" b="1" dirty="0" smtClean="0"/>
            </a:p>
            <a:p>
              <a:pPr marL="285750" indent="-285750">
                <a:spcBef>
                  <a:spcPts val="600"/>
                </a:spcBef>
                <a:buFont typeface="Arial" pitchFamily="34" charset="0"/>
                <a:buChar char="•"/>
              </a:pPr>
              <a:r>
                <a:rPr lang="en-US" altLang="zh-CN" b="1" dirty="0" smtClean="0"/>
                <a:t>25MHz</a:t>
              </a:r>
            </a:p>
            <a:p>
              <a:pPr marL="285750" indent="-285750">
                <a:spcBef>
                  <a:spcPts val="600"/>
                </a:spcBef>
                <a:buFont typeface="Arial" pitchFamily="34" charset="0"/>
                <a:buChar char="•"/>
              </a:pPr>
              <a:r>
                <a:rPr lang="en-US" altLang="zh-CN" b="1" dirty="0" smtClean="0"/>
                <a:t>120</a:t>
              </a:r>
              <a:r>
                <a:rPr lang="zh-CN" altLang="en-US" b="1" dirty="0" smtClean="0"/>
                <a:t>万个晶体管</a:t>
              </a:r>
              <a:endParaRPr lang="en-US" altLang="zh-CN" b="1" dirty="0" smtClean="0"/>
            </a:p>
          </p:txBody>
        </p:sp>
      </p:gr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014" y="3229441"/>
            <a:ext cx="1919659" cy="1919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5940152" y="2629276"/>
            <a:ext cx="2808312" cy="2677656"/>
          </a:xfrm>
          <a:prstGeom prst="rect">
            <a:avLst/>
          </a:prstGeom>
        </p:spPr>
        <p:txBody>
          <a:bodyPr wrap="square">
            <a:spAutoFit/>
          </a:bodyPr>
          <a:lstStyle/>
          <a:p>
            <a:r>
              <a:rPr lang="en-US" altLang="zh-CN" sz="2800" b="1" dirty="0"/>
              <a:t>80486</a:t>
            </a:r>
            <a:r>
              <a:rPr lang="zh-CN" altLang="en-US" sz="2800" b="1" dirty="0"/>
              <a:t>由</a:t>
            </a:r>
            <a:r>
              <a:rPr lang="en-US" altLang="zh-CN" sz="2800" b="1" dirty="0"/>
              <a:t>80386</a:t>
            </a:r>
            <a:r>
              <a:rPr lang="zh-CN" altLang="en-US" sz="2800" b="1" dirty="0"/>
              <a:t>作为主处理器，</a:t>
            </a:r>
            <a:r>
              <a:rPr lang="en-US" altLang="zh-CN" sz="2800" b="1" dirty="0"/>
              <a:t>80387</a:t>
            </a:r>
            <a:r>
              <a:rPr lang="zh-CN" altLang="en-US" sz="2800" b="1" dirty="0"/>
              <a:t>作为协处理器，外加一个</a:t>
            </a:r>
            <a:r>
              <a:rPr lang="en-US" altLang="zh-CN" sz="2800" b="1" dirty="0"/>
              <a:t>8KB</a:t>
            </a:r>
            <a:r>
              <a:rPr lang="zh-CN" altLang="en-US" sz="2800" b="1" dirty="0"/>
              <a:t>的高速缓冲存储器组成</a:t>
            </a:r>
          </a:p>
        </p:txBody>
      </p:sp>
    </p:spTree>
    <p:extLst>
      <p:ext uri="{BB962C8B-B14F-4D97-AF65-F5344CB8AC3E}">
        <p14:creationId xmlns:p14="http://schemas.microsoft.com/office/powerpoint/2010/main" val="327439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综述</a:t>
            </a:r>
            <a:r>
              <a:rPr lang="en-US" altLang="zh-CN" dirty="0"/>
              <a:t>--</a:t>
            </a:r>
            <a:r>
              <a:rPr lang="zh-CN" altLang="en-US" dirty="0"/>
              <a:t>微型计算机（微处理器）发展史</a:t>
            </a:r>
          </a:p>
        </p:txBody>
      </p:sp>
      <p:sp>
        <p:nvSpPr>
          <p:cNvPr id="3" name="内容占位符 2"/>
          <p:cNvSpPr>
            <a:spLocks noGrp="1"/>
          </p:cNvSpPr>
          <p:nvPr>
            <p:ph idx="1"/>
          </p:nvPr>
        </p:nvSpPr>
        <p:spPr/>
        <p:txBody>
          <a:bodyPr/>
          <a:lstStyle/>
          <a:p>
            <a:r>
              <a:rPr lang="zh-CN" altLang="en-US" dirty="0" smtClean="0"/>
              <a:t>第三阶段</a:t>
            </a:r>
            <a:r>
              <a:rPr lang="zh-CN" altLang="en-US" dirty="0"/>
              <a:t>（</a:t>
            </a:r>
            <a:r>
              <a:rPr lang="en-US" altLang="zh-CN" dirty="0" smtClean="0"/>
              <a:t>1993~1997</a:t>
            </a:r>
            <a:r>
              <a:rPr lang="zh-CN" altLang="en-US" dirty="0" smtClean="0"/>
              <a:t>）</a:t>
            </a:r>
            <a:endParaRPr lang="en-US" altLang="zh-CN" dirty="0"/>
          </a:p>
          <a:p>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6" name="矩形 5"/>
          <p:cNvSpPr/>
          <p:nvPr/>
        </p:nvSpPr>
        <p:spPr>
          <a:xfrm>
            <a:off x="5436096" y="1462697"/>
            <a:ext cx="2853102" cy="523220"/>
          </a:xfrm>
          <a:prstGeom prst="rect">
            <a:avLst/>
          </a:prstGeom>
        </p:spPr>
        <p:txBody>
          <a:bodyPr wrap="square">
            <a:spAutoFit/>
          </a:bodyPr>
          <a:lstStyle/>
          <a:p>
            <a:r>
              <a:rPr lang="en-US" altLang="zh-CN" sz="2800" b="1" dirty="0" smtClean="0"/>
              <a:t>Pentium</a:t>
            </a:r>
            <a:r>
              <a:rPr lang="zh-CN" altLang="en-US" sz="2800" b="1" dirty="0" smtClean="0"/>
              <a:t>时代</a:t>
            </a:r>
            <a:endParaRPr lang="zh-CN" altLang="en-US" sz="2800" b="1" dirty="0"/>
          </a:p>
        </p:txBody>
      </p:sp>
      <p:pic>
        <p:nvPicPr>
          <p:cNvPr id="102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18" y="2132856"/>
            <a:ext cx="2905125"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8934" y="2063015"/>
            <a:ext cx="2323537" cy="1489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1985918"/>
            <a:ext cx="2170192" cy="164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305" y="3785411"/>
            <a:ext cx="25527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8121" y="4181026"/>
            <a:ext cx="2590787" cy="1685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4208" y="3936952"/>
            <a:ext cx="2173610" cy="2345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p:nvPr/>
        </p:nvGrpSpPr>
        <p:grpSpPr>
          <a:xfrm>
            <a:off x="160018" y="1985917"/>
            <a:ext cx="8454382" cy="4615503"/>
            <a:chOff x="160018" y="1985917"/>
            <a:chExt cx="8454382" cy="4615503"/>
          </a:xfrm>
        </p:grpSpPr>
        <p:sp>
          <p:nvSpPr>
            <p:cNvPr id="7" name="矩形 6"/>
            <p:cNvSpPr/>
            <p:nvPr/>
          </p:nvSpPr>
          <p:spPr>
            <a:xfrm>
              <a:off x="160018" y="1985917"/>
              <a:ext cx="8454382" cy="4395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CN" altLang="en-US" sz="2800" b="1" dirty="0" smtClean="0"/>
                <a:t>主要代表： </a:t>
              </a:r>
              <a:r>
                <a:rPr lang="en-US" altLang="zh-CN" sz="2800" b="1" dirty="0" smtClean="0"/>
                <a:t>Pentium</a:t>
              </a:r>
            </a:p>
            <a:p>
              <a:r>
                <a:rPr lang="en-US" altLang="zh-CN" sz="2800" b="1" dirty="0"/>
                <a:t> </a:t>
              </a:r>
              <a:r>
                <a:rPr lang="en-US" altLang="zh-CN" sz="2800" b="1" dirty="0" smtClean="0"/>
                <a:t>               Pentium MMX</a:t>
              </a:r>
            </a:p>
            <a:p>
              <a:r>
                <a:rPr lang="en-US" altLang="zh-CN" sz="2800" b="1" dirty="0"/>
                <a:t> </a:t>
              </a:r>
              <a:r>
                <a:rPr lang="en-US" altLang="zh-CN" sz="2800" b="1" dirty="0" smtClean="0"/>
                <a:t>               Pentium Pro</a:t>
              </a:r>
            </a:p>
            <a:p>
              <a:r>
                <a:rPr lang="en-US" altLang="zh-CN" sz="2800" b="1" dirty="0"/>
                <a:t> </a:t>
              </a:r>
              <a:r>
                <a:rPr lang="en-US" altLang="zh-CN" sz="2800" b="1" dirty="0" smtClean="0"/>
                <a:t>               Pentium II——Pentium IV</a:t>
              </a:r>
            </a:p>
            <a:p>
              <a:r>
                <a:rPr lang="en-US" altLang="zh-CN" sz="2800" b="1" dirty="0"/>
                <a:t> </a:t>
              </a:r>
              <a:r>
                <a:rPr lang="en-US" altLang="zh-CN" sz="2800" b="1" dirty="0" smtClean="0"/>
                <a:t>               P7</a:t>
              </a:r>
            </a:p>
            <a:p>
              <a:r>
                <a:rPr lang="en-US" altLang="zh-CN" sz="2800" b="1" dirty="0" smtClean="0"/>
                <a:t>                </a:t>
              </a:r>
              <a:endParaRPr lang="zh-CN" altLang="en-US" sz="2800" b="1" dirty="0"/>
            </a:p>
          </p:txBody>
        </p:sp>
        <p:sp>
          <p:nvSpPr>
            <p:cNvPr id="8" name="TextBox 7"/>
            <p:cNvSpPr txBox="1"/>
            <p:nvPr/>
          </p:nvSpPr>
          <p:spPr>
            <a:xfrm>
              <a:off x="611559" y="4293096"/>
              <a:ext cx="7200801" cy="2308324"/>
            </a:xfrm>
            <a:prstGeom prst="rect">
              <a:avLst/>
            </a:prstGeom>
            <a:noFill/>
          </p:spPr>
          <p:txBody>
            <a:bodyPr wrap="square" rtlCol="0">
              <a:spAutoFit/>
            </a:bodyPr>
            <a:lstStyle/>
            <a:p>
              <a:r>
                <a:rPr lang="zh-CN" altLang="en-US" sz="2400" b="1" dirty="0"/>
                <a:t>数据</a:t>
              </a:r>
              <a:r>
                <a:rPr lang="zh-CN" altLang="en-US" sz="2400" b="1" dirty="0" smtClean="0"/>
                <a:t>线：          </a:t>
              </a:r>
              <a:r>
                <a:rPr lang="en-US" altLang="zh-CN" sz="2400" b="1" dirty="0" smtClean="0"/>
                <a:t>32</a:t>
              </a:r>
              <a:r>
                <a:rPr lang="zh-CN" altLang="en-US" sz="2400" b="1" dirty="0" smtClean="0"/>
                <a:t>位</a:t>
              </a:r>
              <a:r>
                <a:rPr lang="en-US" altLang="zh-CN" sz="2400" b="1" dirty="0" smtClean="0"/>
                <a:t>-------64</a:t>
              </a:r>
              <a:r>
                <a:rPr lang="zh-CN" altLang="en-US" sz="2400" b="1" dirty="0" smtClean="0"/>
                <a:t>位</a:t>
              </a:r>
              <a:endParaRPr lang="en-US" altLang="zh-CN" sz="2400" b="1" dirty="0" smtClean="0"/>
            </a:p>
            <a:p>
              <a:r>
                <a:rPr lang="zh-CN" altLang="en-US" sz="2400" b="1" dirty="0"/>
                <a:t>地址</a:t>
              </a:r>
              <a:r>
                <a:rPr lang="zh-CN" altLang="en-US" sz="2400" b="1" dirty="0" smtClean="0"/>
                <a:t>线：          </a:t>
              </a:r>
              <a:r>
                <a:rPr lang="en-US" altLang="zh-CN" sz="2400" b="1" dirty="0" smtClean="0"/>
                <a:t>32</a:t>
              </a:r>
              <a:r>
                <a:rPr lang="zh-CN" altLang="en-US" sz="2400" b="1" dirty="0" smtClean="0"/>
                <a:t>位</a:t>
              </a:r>
              <a:r>
                <a:rPr lang="en-US" altLang="zh-CN" sz="2400" b="1" dirty="0" smtClean="0"/>
                <a:t>-------32</a:t>
              </a:r>
              <a:r>
                <a:rPr lang="zh-CN" altLang="en-US" sz="2400" b="1" dirty="0" smtClean="0"/>
                <a:t>位</a:t>
              </a:r>
              <a:endParaRPr lang="en-US" altLang="zh-CN" sz="2400" b="1" dirty="0" smtClean="0"/>
            </a:p>
            <a:p>
              <a:r>
                <a:rPr lang="zh-CN" altLang="en-US" sz="2400" b="1" dirty="0" smtClean="0"/>
                <a:t>寻址空间：       </a:t>
              </a:r>
              <a:r>
                <a:rPr lang="en-US" altLang="zh-CN" sz="2400" b="1" dirty="0" smtClean="0"/>
                <a:t>4096MB</a:t>
              </a:r>
            </a:p>
            <a:p>
              <a:r>
                <a:rPr lang="zh-CN" altLang="en-US" sz="2400" b="1" dirty="0" smtClean="0"/>
                <a:t>晶体管个数：   </a:t>
              </a:r>
              <a:r>
                <a:rPr lang="en-US" altLang="zh-CN" sz="2400" b="1" dirty="0" smtClean="0"/>
                <a:t>310</a:t>
              </a:r>
              <a:r>
                <a:rPr lang="zh-CN" altLang="en-US" sz="2400" b="1" dirty="0" smtClean="0"/>
                <a:t>万个</a:t>
              </a:r>
              <a:r>
                <a:rPr lang="en-US" altLang="zh-CN" sz="2400" b="1" dirty="0" smtClean="0"/>
                <a:t>------1400</a:t>
              </a:r>
              <a:r>
                <a:rPr lang="zh-CN" altLang="en-US" sz="2400" b="1" dirty="0" smtClean="0"/>
                <a:t>万个</a:t>
              </a:r>
              <a:endParaRPr lang="en-US" altLang="zh-CN" sz="2400" b="1" dirty="0" smtClean="0"/>
            </a:p>
            <a:p>
              <a:r>
                <a:rPr lang="zh-CN" altLang="en-US" sz="2400" b="1" dirty="0" smtClean="0"/>
                <a:t>主频：               </a:t>
              </a:r>
              <a:r>
                <a:rPr lang="en-US" altLang="zh-CN" sz="2400" b="1" dirty="0" smtClean="0"/>
                <a:t>60Hz------800Hz</a:t>
              </a:r>
            </a:p>
            <a:p>
              <a:endParaRPr lang="zh-CN" altLang="en-US" sz="2400" b="1" dirty="0"/>
            </a:p>
          </p:txBody>
        </p:sp>
      </p:grpSp>
    </p:spTree>
    <p:extLst>
      <p:ext uri="{BB962C8B-B14F-4D97-AF65-F5344CB8AC3E}">
        <p14:creationId xmlns:p14="http://schemas.microsoft.com/office/powerpoint/2010/main" val="106709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概述</a:t>
            </a:r>
            <a:endParaRPr lang="zh-CN" altLang="en-US" dirty="0"/>
          </a:p>
        </p:txBody>
      </p:sp>
      <p:sp>
        <p:nvSpPr>
          <p:cNvPr id="3" name="内容占位符 2"/>
          <p:cNvSpPr>
            <a:spLocks noGrp="1"/>
          </p:cNvSpPr>
          <p:nvPr>
            <p:ph idx="1"/>
          </p:nvPr>
        </p:nvSpPr>
        <p:spPr/>
        <p:txBody>
          <a:bodyPr/>
          <a:lstStyle/>
          <a:p>
            <a:r>
              <a:rPr lang="zh-CN" altLang="en-US" dirty="0" smtClean="0"/>
              <a:t>计算机</a:t>
            </a:r>
            <a:endParaRPr lang="en-US" altLang="zh-CN" dirty="0" smtClean="0"/>
          </a:p>
          <a:p>
            <a:pPr marL="0" indent="0">
              <a:buNone/>
            </a:pPr>
            <a:r>
              <a:rPr lang="zh-CN" altLang="en-US" b="0" dirty="0" smtClean="0"/>
              <a:t>    </a:t>
            </a:r>
            <a:r>
              <a:rPr lang="zh-CN" altLang="en-US" dirty="0" smtClean="0">
                <a:solidFill>
                  <a:schemeClr val="tx1"/>
                </a:solidFill>
              </a:rPr>
              <a:t>计算机</a:t>
            </a:r>
            <a:r>
              <a:rPr lang="en-US" altLang="zh-CN" dirty="0">
                <a:solidFill>
                  <a:schemeClr val="tx1"/>
                </a:solidFill>
              </a:rPr>
              <a:t>(computer)</a:t>
            </a:r>
            <a:r>
              <a:rPr lang="zh-CN" altLang="en-US" dirty="0">
                <a:solidFill>
                  <a:schemeClr val="tx1"/>
                </a:solidFill>
              </a:rPr>
              <a:t>俗称电脑，是一种用于高速计算的电子计算机器，可以进行数值计算，又可以进行逻辑计算，还具有存储记忆功能</a:t>
            </a:r>
            <a:r>
              <a:rPr lang="zh-CN" altLang="en-US" dirty="0" smtClean="0">
                <a:solidFill>
                  <a:schemeClr val="tx1"/>
                </a:solidFill>
              </a:rPr>
              <a:t>。</a:t>
            </a:r>
            <a:endParaRPr lang="en-US" altLang="zh-CN" dirty="0" smtClean="0">
              <a:solidFill>
                <a:schemeClr val="tx1"/>
              </a:solidFill>
            </a:endParaRPr>
          </a:p>
          <a:p>
            <a:pPr marL="0" indent="0">
              <a:buNone/>
            </a:pPr>
            <a:r>
              <a:rPr lang="zh-CN" altLang="en-US" dirty="0" smtClean="0">
                <a:solidFill>
                  <a:schemeClr val="tx1"/>
                </a:solidFill>
              </a:rPr>
              <a:t>    能够</a:t>
            </a:r>
            <a:r>
              <a:rPr lang="zh-CN" altLang="en-US" dirty="0">
                <a:solidFill>
                  <a:schemeClr val="tx1"/>
                </a:solidFill>
              </a:rPr>
              <a:t>按照程序运行，自动、高速处理海量数据的现代化智能电子设备。由硬件系统和软件系统所组成，没有安装任何软件的计算机称为裸机</a:t>
            </a:r>
            <a:r>
              <a:rPr lang="zh-CN" altLang="en-US" dirty="0" smtClean="0">
                <a:solidFill>
                  <a:schemeClr val="tx1"/>
                </a:solidFill>
              </a:rPr>
              <a:t>。</a:t>
            </a:r>
            <a:endParaRPr lang="en-US" altLang="zh-CN" dirty="0" smtClean="0">
              <a:solidFill>
                <a:schemeClr val="tx1"/>
              </a:solidFill>
            </a:endParaRPr>
          </a:p>
          <a:p>
            <a:pPr marL="0" indent="0">
              <a:buNone/>
            </a:pPr>
            <a:r>
              <a:rPr lang="en-US" altLang="zh-CN" dirty="0">
                <a:solidFill>
                  <a:schemeClr val="tx1"/>
                </a:solidFill>
              </a:rPr>
              <a:t> </a:t>
            </a:r>
            <a:r>
              <a:rPr lang="en-US" altLang="zh-CN" dirty="0" smtClean="0">
                <a:solidFill>
                  <a:schemeClr val="tx1"/>
                </a:solidFill>
              </a:rPr>
              <a:t>   </a:t>
            </a:r>
            <a:r>
              <a:rPr lang="zh-CN" altLang="en-US" dirty="0" smtClean="0">
                <a:solidFill>
                  <a:schemeClr val="tx1"/>
                </a:solidFill>
              </a:rPr>
              <a:t>可</a:t>
            </a:r>
            <a:r>
              <a:rPr lang="zh-CN" altLang="en-US" dirty="0">
                <a:solidFill>
                  <a:schemeClr val="tx1"/>
                </a:solidFill>
              </a:rPr>
              <a:t>分为超级计算机、工业控制计算机、网络计算机、个人计算机、嵌入式计算机五类，较先进的计算机有生物计算机、光子计算机、量子计算机等。</a:t>
            </a: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Tree>
    <p:extLst>
      <p:ext uri="{BB962C8B-B14F-4D97-AF65-F5344CB8AC3E}">
        <p14:creationId xmlns:p14="http://schemas.microsoft.com/office/powerpoint/2010/main" val="42182674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综述</a:t>
            </a:r>
            <a:r>
              <a:rPr lang="en-US" altLang="zh-CN" dirty="0"/>
              <a:t>--</a:t>
            </a:r>
            <a:r>
              <a:rPr lang="zh-CN" altLang="en-US" dirty="0"/>
              <a:t>微型计算机（微处理器）发展史</a:t>
            </a:r>
          </a:p>
        </p:txBody>
      </p:sp>
      <p:sp>
        <p:nvSpPr>
          <p:cNvPr id="3" name="内容占位符 2"/>
          <p:cNvSpPr>
            <a:spLocks noGrp="1"/>
          </p:cNvSpPr>
          <p:nvPr>
            <p:ph idx="1"/>
          </p:nvPr>
        </p:nvSpPr>
        <p:spPr>
          <a:xfrm>
            <a:off x="323528" y="2924944"/>
            <a:ext cx="6995120" cy="2792760"/>
          </a:xfrm>
        </p:spPr>
        <p:txBody>
          <a:bodyPr/>
          <a:lstStyle/>
          <a:p>
            <a:r>
              <a:rPr lang="zh-CN" altLang="en-US" sz="1800" dirty="0">
                <a:solidFill>
                  <a:schemeClr val="tx1"/>
                </a:solidFill>
              </a:rPr>
              <a:t>全新的</a:t>
            </a:r>
            <a:r>
              <a:rPr lang="en-US" altLang="zh-CN" sz="1800" dirty="0">
                <a:solidFill>
                  <a:schemeClr val="tx1"/>
                </a:solidFill>
              </a:rPr>
              <a:t>Core</a:t>
            </a:r>
            <a:r>
              <a:rPr lang="zh-CN" altLang="en-US" sz="1800" dirty="0" smtClean="0">
                <a:solidFill>
                  <a:schemeClr val="tx1"/>
                </a:solidFill>
              </a:rPr>
              <a:t>架构</a:t>
            </a:r>
            <a:endParaRPr lang="en-US" altLang="zh-CN" sz="1800" dirty="0">
              <a:solidFill>
                <a:schemeClr val="tx1"/>
              </a:solidFill>
            </a:endParaRPr>
          </a:p>
          <a:p>
            <a:r>
              <a:rPr lang="zh-CN" altLang="en-US" sz="1800" dirty="0">
                <a:solidFill>
                  <a:schemeClr val="tx1"/>
                </a:solidFill>
              </a:rPr>
              <a:t>　　制造工艺为</a:t>
            </a:r>
            <a:r>
              <a:rPr lang="en-US" altLang="zh-CN" sz="1800" dirty="0">
                <a:solidFill>
                  <a:schemeClr val="tx1"/>
                </a:solidFill>
              </a:rPr>
              <a:t>65nm</a:t>
            </a:r>
            <a:r>
              <a:rPr lang="zh-CN" altLang="en-US" sz="1800" dirty="0">
                <a:solidFill>
                  <a:schemeClr val="tx1"/>
                </a:solidFill>
              </a:rPr>
              <a:t>或</a:t>
            </a:r>
            <a:r>
              <a:rPr lang="en-US" altLang="zh-CN" sz="1800" dirty="0">
                <a:solidFill>
                  <a:schemeClr val="tx1"/>
                </a:solidFill>
              </a:rPr>
              <a:t>45nm</a:t>
            </a:r>
          </a:p>
          <a:p>
            <a:r>
              <a:rPr lang="zh-CN" altLang="en-US" sz="1800" dirty="0">
                <a:solidFill>
                  <a:schemeClr val="tx1"/>
                </a:solidFill>
              </a:rPr>
              <a:t>　　全线产品均为双核心，</a:t>
            </a:r>
            <a:r>
              <a:rPr lang="en-US" altLang="zh-CN" sz="1800" dirty="0">
                <a:solidFill>
                  <a:schemeClr val="tx1"/>
                </a:solidFill>
              </a:rPr>
              <a:t>L2</a:t>
            </a:r>
            <a:r>
              <a:rPr lang="zh-CN" altLang="en-US" sz="1800" dirty="0">
                <a:solidFill>
                  <a:schemeClr val="tx1"/>
                </a:solidFill>
              </a:rPr>
              <a:t>缓存容量提升到</a:t>
            </a:r>
            <a:r>
              <a:rPr lang="en-US" altLang="zh-CN" sz="1800" dirty="0">
                <a:solidFill>
                  <a:schemeClr val="tx1"/>
                </a:solidFill>
              </a:rPr>
              <a:t>4MB</a:t>
            </a:r>
          </a:p>
          <a:p>
            <a:r>
              <a:rPr lang="zh-CN" altLang="en-US" sz="1800" dirty="0">
                <a:solidFill>
                  <a:schemeClr val="tx1"/>
                </a:solidFill>
              </a:rPr>
              <a:t>　　</a:t>
            </a:r>
            <a:r>
              <a:rPr lang="zh-CN" altLang="en-US" sz="1800" dirty="0">
                <a:solidFill>
                  <a:schemeClr val="tx1"/>
                </a:solidFill>
                <a:hlinkClick r:id="rId2"/>
              </a:rPr>
              <a:t>晶体管</a:t>
            </a:r>
            <a:r>
              <a:rPr lang="zh-CN" altLang="en-US" sz="1800" dirty="0">
                <a:solidFill>
                  <a:schemeClr val="tx1"/>
                </a:solidFill>
              </a:rPr>
              <a:t>数量达到</a:t>
            </a:r>
            <a:r>
              <a:rPr lang="en-US" altLang="zh-CN" sz="1800" dirty="0">
                <a:solidFill>
                  <a:schemeClr val="tx1"/>
                </a:solidFill>
              </a:rPr>
              <a:t>2.91 </a:t>
            </a:r>
            <a:r>
              <a:rPr lang="zh-CN" altLang="en-US" sz="1800" dirty="0">
                <a:solidFill>
                  <a:schemeClr val="tx1"/>
                </a:solidFill>
              </a:rPr>
              <a:t>亿个，核心尺寸为</a:t>
            </a:r>
            <a:r>
              <a:rPr lang="en-US" altLang="zh-CN" sz="1800" dirty="0">
                <a:solidFill>
                  <a:schemeClr val="tx1"/>
                </a:solidFill>
              </a:rPr>
              <a:t>143</a:t>
            </a:r>
            <a:r>
              <a:rPr lang="zh-CN" altLang="en-US" sz="1800" dirty="0">
                <a:solidFill>
                  <a:schemeClr val="tx1"/>
                </a:solidFill>
              </a:rPr>
              <a:t>平方毫米</a:t>
            </a:r>
          </a:p>
          <a:p>
            <a:r>
              <a:rPr lang="zh-CN" altLang="en-US" sz="1800" dirty="0">
                <a:solidFill>
                  <a:schemeClr val="tx1"/>
                </a:solidFill>
              </a:rPr>
              <a:t>　　性能提升</a:t>
            </a:r>
            <a:r>
              <a:rPr lang="en-US" altLang="zh-CN" sz="1800" dirty="0">
                <a:solidFill>
                  <a:schemeClr val="tx1"/>
                </a:solidFill>
              </a:rPr>
              <a:t>40%</a:t>
            </a:r>
          </a:p>
          <a:p>
            <a:r>
              <a:rPr lang="zh-CN" altLang="en-US" sz="1800" dirty="0">
                <a:solidFill>
                  <a:schemeClr val="tx1"/>
                </a:solidFill>
              </a:rPr>
              <a:t>　　能耗降低</a:t>
            </a:r>
            <a:r>
              <a:rPr lang="en-US" altLang="zh-CN" sz="1800" dirty="0">
                <a:solidFill>
                  <a:schemeClr val="tx1"/>
                </a:solidFill>
              </a:rPr>
              <a:t>40%</a:t>
            </a:r>
            <a:r>
              <a:rPr lang="zh-CN" altLang="en-US" sz="1800" dirty="0">
                <a:solidFill>
                  <a:schemeClr val="tx1"/>
                </a:solidFill>
              </a:rPr>
              <a:t>，主流产品的平均能耗为</a:t>
            </a:r>
            <a:r>
              <a:rPr lang="en-US" altLang="zh-CN" sz="1800" dirty="0">
                <a:solidFill>
                  <a:schemeClr val="tx1"/>
                </a:solidFill>
              </a:rPr>
              <a:t>65</a:t>
            </a:r>
            <a:r>
              <a:rPr lang="zh-CN" altLang="en-US" sz="1800" dirty="0">
                <a:solidFill>
                  <a:schemeClr val="tx1"/>
                </a:solidFill>
              </a:rPr>
              <a:t>瓦特，顶级的</a:t>
            </a:r>
            <a:r>
              <a:rPr lang="en-US" altLang="zh-CN" sz="1800" dirty="0">
                <a:solidFill>
                  <a:schemeClr val="tx1"/>
                </a:solidFill>
              </a:rPr>
              <a:t>X6800</a:t>
            </a:r>
            <a:r>
              <a:rPr lang="zh-CN" altLang="en-US" sz="1800" dirty="0">
                <a:solidFill>
                  <a:schemeClr val="tx1"/>
                </a:solidFill>
              </a:rPr>
              <a:t>也仅为</a:t>
            </a:r>
            <a:r>
              <a:rPr lang="en-US" altLang="zh-CN" sz="1800" dirty="0">
                <a:solidFill>
                  <a:schemeClr val="tx1"/>
                </a:solidFill>
              </a:rPr>
              <a:t>75</a:t>
            </a:r>
            <a:r>
              <a:rPr lang="zh-CN" altLang="en-US" sz="1800" dirty="0" smtClean="0">
                <a:solidFill>
                  <a:schemeClr val="tx1"/>
                </a:solidFill>
              </a:rPr>
              <a:t>瓦特</a:t>
            </a:r>
            <a:endParaRPr lang="zh-CN" altLang="en-US" sz="1800" dirty="0">
              <a:solidFill>
                <a:schemeClr val="tx1"/>
              </a:solidFill>
            </a:endParaRPr>
          </a:p>
          <a:p>
            <a:endParaRPr lang="zh-CN" altLang="en-US" sz="1800" dirty="0">
              <a:solidFill>
                <a:schemeClr val="tx1"/>
              </a:solidFill>
            </a:endParaRP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pic>
        <p:nvPicPr>
          <p:cNvPr id="1034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1916832"/>
            <a:ext cx="1343025"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67544" y="1412776"/>
            <a:ext cx="4392488" cy="584775"/>
          </a:xfrm>
          <a:prstGeom prst="rect">
            <a:avLst/>
          </a:prstGeom>
          <a:noFill/>
        </p:spPr>
        <p:txBody>
          <a:bodyPr wrap="square" rtlCol="0">
            <a:spAutoFit/>
          </a:bodyPr>
          <a:lstStyle/>
          <a:p>
            <a:r>
              <a:rPr lang="en-US" altLang="zh-CN" sz="3200" dirty="0" smtClean="0"/>
              <a:t>2006-----</a:t>
            </a:r>
            <a:r>
              <a:rPr lang="zh-CN" altLang="en-US" sz="3200" dirty="0" smtClean="0"/>
              <a:t>今</a:t>
            </a:r>
            <a:endParaRPr lang="zh-CN" altLang="en-US" sz="3200" dirty="0"/>
          </a:p>
        </p:txBody>
      </p:sp>
      <p:sp>
        <p:nvSpPr>
          <p:cNvPr id="6" name="TextBox 5"/>
          <p:cNvSpPr txBox="1"/>
          <p:nvPr/>
        </p:nvSpPr>
        <p:spPr>
          <a:xfrm>
            <a:off x="1691680" y="2204864"/>
            <a:ext cx="3672408" cy="584775"/>
          </a:xfrm>
          <a:prstGeom prst="rect">
            <a:avLst/>
          </a:prstGeom>
          <a:noFill/>
        </p:spPr>
        <p:txBody>
          <a:bodyPr wrap="square" rtlCol="0">
            <a:spAutoFit/>
          </a:bodyPr>
          <a:lstStyle/>
          <a:p>
            <a:r>
              <a:rPr lang="en-US" altLang="zh-CN" sz="3200" b="1" dirty="0" smtClean="0"/>
              <a:t>CORE </a:t>
            </a:r>
            <a:r>
              <a:rPr lang="zh-CN" altLang="en-US" sz="3200" b="1" dirty="0" smtClean="0"/>
              <a:t>时代</a:t>
            </a:r>
            <a:endParaRPr lang="zh-CN" altLang="en-US" sz="3200" b="1" dirty="0"/>
          </a:p>
        </p:txBody>
      </p:sp>
    </p:spTree>
    <p:extLst>
      <p:ext uri="{BB962C8B-B14F-4D97-AF65-F5344CB8AC3E}">
        <p14:creationId xmlns:p14="http://schemas.microsoft.com/office/powerpoint/2010/main" val="10670963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微型计算机发展总结</a:t>
            </a:r>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Text Box 2">
            <a:hlinkClick r:id="rId2" action="ppaction://hlinksldjump"/>
          </p:cNvPr>
          <p:cNvSpPr txBox="1">
            <a:spLocks noChangeArrowheads="1"/>
          </p:cNvSpPr>
          <p:nvPr/>
        </p:nvSpPr>
        <p:spPr bwMode="auto">
          <a:xfrm>
            <a:off x="6653213" y="4248497"/>
            <a:ext cx="1952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sz="2000" b="1">
                <a:solidFill>
                  <a:srgbClr val="000000"/>
                </a:solidFill>
                <a:latin typeface="Times New Roman" pitchFamily="18" charset="0"/>
              </a:rPr>
              <a:t>（</a:t>
            </a:r>
            <a:r>
              <a:rPr lang="zh-CN" altLang="zh-CN" sz="2000" b="1">
                <a:solidFill>
                  <a:srgbClr val="000000"/>
                </a:solidFill>
                <a:latin typeface="Times New Roman" pitchFamily="18" charset="0"/>
              </a:rPr>
              <a:t>1981-1992</a:t>
            </a:r>
            <a:r>
              <a:rPr lang="zh-CN" sz="2000" b="1">
                <a:solidFill>
                  <a:srgbClr val="000000"/>
                </a:solidFill>
                <a:latin typeface="Times New Roman" pitchFamily="18" charset="0"/>
              </a:rPr>
              <a:t>）</a:t>
            </a:r>
          </a:p>
        </p:txBody>
      </p:sp>
      <p:sp>
        <p:nvSpPr>
          <p:cNvPr id="6" name="Rectangle 3">
            <a:hlinkClick r:id="rId3" action="ppaction://hlinksldjump"/>
          </p:cNvPr>
          <p:cNvSpPr>
            <a:spLocks noChangeArrowheads="1"/>
          </p:cNvSpPr>
          <p:nvPr/>
        </p:nvSpPr>
        <p:spPr bwMode="auto">
          <a:xfrm>
            <a:off x="7505700" y="5051772"/>
            <a:ext cx="1458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sz="2000" b="1">
                <a:solidFill>
                  <a:srgbClr val="000000"/>
                </a:solidFill>
                <a:latin typeface="Times New Roman" pitchFamily="18" charset="0"/>
              </a:rPr>
              <a:t>（</a:t>
            </a:r>
            <a:r>
              <a:rPr lang="zh-CN" altLang="zh-CN" sz="2000" b="1">
                <a:solidFill>
                  <a:srgbClr val="000000"/>
                </a:solidFill>
                <a:latin typeface="Times New Roman" pitchFamily="18" charset="0"/>
              </a:rPr>
              <a:t>1993</a:t>
            </a:r>
            <a:r>
              <a:rPr lang="zh-CN" sz="2000" b="1">
                <a:solidFill>
                  <a:srgbClr val="000000"/>
                </a:solidFill>
                <a:latin typeface="Times New Roman" pitchFamily="18" charset="0"/>
              </a:rPr>
              <a:t>后）</a:t>
            </a:r>
          </a:p>
        </p:txBody>
      </p:sp>
      <p:grpSp>
        <p:nvGrpSpPr>
          <p:cNvPr id="7" name="Group 4"/>
          <p:cNvGrpSpPr>
            <a:grpSpLocks/>
          </p:cNvGrpSpPr>
          <p:nvPr/>
        </p:nvGrpSpPr>
        <p:grpSpPr bwMode="auto">
          <a:xfrm>
            <a:off x="1423988" y="1557684"/>
            <a:ext cx="2516187" cy="984250"/>
            <a:chOff x="0" y="0"/>
            <a:chExt cx="2016" cy="966"/>
          </a:xfrm>
        </p:grpSpPr>
        <p:sp>
          <p:nvSpPr>
            <p:cNvPr id="8" name="Oval 5">
              <a:hlinkClick r:id="rId4" action="ppaction://hlinksldjump"/>
            </p:cNvPr>
            <p:cNvSpPr>
              <a:spLocks noChangeArrowheads="1"/>
            </p:cNvSpPr>
            <p:nvPr/>
          </p:nvSpPr>
          <p:spPr bwMode="auto">
            <a:xfrm>
              <a:off x="0" y="0"/>
              <a:ext cx="2016" cy="960"/>
            </a:xfrm>
            <a:prstGeom prst="ellipse">
              <a:avLst/>
            </a:prstGeom>
            <a:gradFill rotWithShape="0">
              <a:gsLst>
                <a:gs pos="0">
                  <a:schemeClr val="accent1"/>
                </a:gs>
                <a:gs pos="100000">
                  <a:schemeClr val="accent1">
                    <a:gamma/>
                    <a:shade val="46275"/>
                    <a:invGamma/>
                  </a:schemeClr>
                </a:gs>
              </a:gsLst>
              <a:lin ang="2700000" scaled="1"/>
            </a:gra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6"/>
            <p:cNvSpPr txBox="1">
              <a:spLocks noChangeArrowheads="1"/>
            </p:cNvSpPr>
            <p:nvPr/>
          </p:nvSpPr>
          <p:spPr bwMode="auto">
            <a:xfrm>
              <a:off x="479" y="11"/>
              <a:ext cx="1105"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sz="2000" b="1">
                  <a:solidFill>
                    <a:schemeClr val="bg1"/>
                  </a:solidFill>
                  <a:latin typeface="Times New Roman" pitchFamily="18" charset="0"/>
                </a:rPr>
                <a:t>第一代</a:t>
              </a:r>
              <a:endParaRPr lang="zh-CN" sz="2000" b="1">
                <a:latin typeface="Times New Roman" pitchFamily="18" charset="0"/>
              </a:endParaRPr>
            </a:p>
          </p:txBody>
        </p:sp>
        <p:sp>
          <p:nvSpPr>
            <p:cNvPr id="10" name="Text Box 7"/>
            <p:cNvSpPr txBox="1">
              <a:spLocks noChangeArrowheads="1"/>
            </p:cNvSpPr>
            <p:nvPr/>
          </p:nvSpPr>
          <p:spPr bwMode="auto">
            <a:xfrm>
              <a:off x="194" y="288"/>
              <a:ext cx="1726" cy="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solidFill>
                    <a:srgbClr val="FF6600"/>
                  </a:solidFill>
                  <a:latin typeface="Times New Roman" pitchFamily="18" charset="0"/>
                </a:rPr>
                <a:t>4</a:t>
              </a:r>
              <a:r>
                <a:rPr lang="zh-CN" sz="2000" b="1">
                  <a:solidFill>
                    <a:srgbClr val="FF6600"/>
                  </a:solidFill>
                  <a:latin typeface="Times New Roman" pitchFamily="18" charset="0"/>
                </a:rPr>
                <a:t>位和低档</a:t>
              </a:r>
              <a:r>
                <a:rPr lang="zh-CN" altLang="zh-CN" sz="2000" b="1">
                  <a:solidFill>
                    <a:srgbClr val="FF6600"/>
                  </a:solidFill>
                  <a:latin typeface="Times New Roman" pitchFamily="18" charset="0"/>
                </a:rPr>
                <a:t>8</a:t>
              </a:r>
              <a:r>
                <a:rPr lang="zh-CN" sz="2000" b="1">
                  <a:solidFill>
                    <a:srgbClr val="FF6600"/>
                  </a:solidFill>
                  <a:latin typeface="Times New Roman" pitchFamily="18" charset="0"/>
                </a:rPr>
                <a:t>位机</a:t>
              </a:r>
              <a:endParaRPr lang="zh-CN" sz="2000">
                <a:solidFill>
                  <a:srgbClr val="FF6600"/>
                </a:solidFill>
                <a:latin typeface="Times New Roman" pitchFamily="18" charset="0"/>
              </a:endParaRPr>
            </a:p>
          </p:txBody>
        </p:sp>
        <p:sp>
          <p:nvSpPr>
            <p:cNvPr id="11" name="Text Box 8"/>
            <p:cNvSpPr txBox="1">
              <a:spLocks noChangeArrowheads="1"/>
            </p:cNvSpPr>
            <p:nvPr/>
          </p:nvSpPr>
          <p:spPr bwMode="auto">
            <a:xfrm>
              <a:off x="479" y="577"/>
              <a:ext cx="1105"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a:solidFill>
                    <a:schemeClr val="bg2"/>
                  </a:solidFill>
                  <a:latin typeface="Times New Roman" pitchFamily="18" charset="0"/>
                </a:rPr>
                <a:t>Intel 4004</a:t>
              </a:r>
            </a:p>
          </p:txBody>
        </p:sp>
      </p:grpSp>
      <p:grpSp>
        <p:nvGrpSpPr>
          <p:cNvPr id="12" name="Group 9"/>
          <p:cNvGrpSpPr>
            <a:grpSpLocks/>
          </p:cNvGrpSpPr>
          <p:nvPr/>
        </p:nvGrpSpPr>
        <p:grpSpPr bwMode="auto">
          <a:xfrm>
            <a:off x="2363788" y="2340322"/>
            <a:ext cx="2517775" cy="977900"/>
            <a:chOff x="0" y="0"/>
            <a:chExt cx="2016" cy="960"/>
          </a:xfrm>
        </p:grpSpPr>
        <p:sp>
          <p:nvSpPr>
            <p:cNvPr id="13" name="Oval 10"/>
            <p:cNvSpPr>
              <a:spLocks noChangeArrowheads="1"/>
            </p:cNvSpPr>
            <p:nvPr/>
          </p:nvSpPr>
          <p:spPr bwMode="auto">
            <a:xfrm>
              <a:off x="0" y="0"/>
              <a:ext cx="2016" cy="960"/>
            </a:xfrm>
            <a:prstGeom prst="ellipse">
              <a:avLst/>
            </a:prstGeom>
            <a:gradFill rotWithShape="0">
              <a:gsLst>
                <a:gs pos="0">
                  <a:schemeClr val="accent1"/>
                </a:gs>
                <a:gs pos="100000">
                  <a:schemeClr val="accent1">
                    <a:gamma/>
                    <a:shade val="46275"/>
                    <a:invGamma/>
                  </a:schemeClr>
                </a:gs>
              </a:gsLst>
              <a:lin ang="2700000" scaled="1"/>
            </a:gra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1"/>
            <p:cNvSpPr txBox="1">
              <a:spLocks noChangeArrowheads="1"/>
            </p:cNvSpPr>
            <p:nvPr/>
          </p:nvSpPr>
          <p:spPr bwMode="auto">
            <a:xfrm>
              <a:off x="480" y="11"/>
              <a:ext cx="1104" cy="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sz="2000" b="1">
                  <a:solidFill>
                    <a:schemeClr val="bg1"/>
                  </a:solidFill>
                  <a:latin typeface="Times New Roman" pitchFamily="18" charset="0"/>
                </a:rPr>
                <a:t>第二代</a:t>
              </a:r>
              <a:endParaRPr lang="zh-CN" sz="2000" b="1">
                <a:latin typeface="Times New Roman" pitchFamily="18" charset="0"/>
              </a:endParaRPr>
            </a:p>
          </p:txBody>
        </p:sp>
        <p:sp>
          <p:nvSpPr>
            <p:cNvPr id="15" name="Text Box 12"/>
            <p:cNvSpPr txBox="1">
              <a:spLocks noChangeArrowheads="1"/>
            </p:cNvSpPr>
            <p:nvPr/>
          </p:nvSpPr>
          <p:spPr bwMode="auto">
            <a:xfrm>
              <a:off x="191" y="288"/>
              <a:ext cx="1730" cy="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sz="2000" b="1">
                  <a:solidFill>
                    <a:srgbClr val="FF6600"/>
                  </a:solidFill>
                  <a:latin typeface="Times New Roman" pitchFamily="18" charset="0"/>
                </a:rPr>
                <a:t>中高档</a:t>
              </a:r>
              <a:r>
                <a:rPr lang="zh-CN" altLang="zh-CN" sz="2000" b="1">
                  <a:solidFill>
                    <a:srgbClr val="FF6600"/>
                  </a:solidFill>
                  <a:latin typeface="Times New Roman" pitchFamily="18" charset="0"/>
                </a:rPr>
                <a:t>8</a:t>
              </a:r>
              <a:r>
                <a:rPr lang="zh-CN" sz="2000" b="1">
                  <a:solidFill>
                    <a:srgbClr val="FF6600"/>
                  </a:solidFill>
                  <a:latin typeface="Times New Roman" pitchFamily="18" charset="0"/>
                </a:rPr>
                <a:t>位机</a:t>
              </a:r>
              <a:endParaRPr lang="zh-CN" sz="2000">
                <a:solidFill>
                  <a:srgbClr val="FF6600"/>
                </a:solidFill>
                <a:latin typeface="Times New Roman" pitchFamily="18" charset="0"/>
              </a:endParaRPr>
            </a:p>
          </p:txBody>
        </p:sp>
        <p:sp>
          <p:nvSpPr>
            <p:cNvPr id="16" name="Text Box 13"/>
            <p:cNvSpPr txBox="1">
              <a:spLocks noChangeArrowheads="1"/>
            </p:cNvSpPr>
            <p:nvPr/>
          </p:nvSpPr>
          <p:spPr bwMode="auto">
            <a:xfrm>
              <a:off x="143" y="586"/>
              <a:ext cx="1826"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1400" b="1">
                  <a:solidFill>
                    <a:schemeClr val="bg2"/>
                  </a:solidFill>
                  <a:latin typeface="Times New Roman" pitchFamily="18" charset="0"/>
                </a:rPr>
                <a:t>8080/8085</a:t>
              </a:r>
              <a:r>
                <a:rPr lang="zh-CN" sz="1400" b="1">
                  <a:solidFill>
                    <a:schemeClr val="bg2"/>
                  </a:solidFill>
                  <a:latin typeface="Times New Roman" pitchFamily="18" charset="0"/>
                </a:rPr>
                <a:t>、</a:t>
              </a:r>
              <a:r>
                <a:rPr lang="zh-CN" altLang="zh-CN" sz="1400" b="1">
                  <a:solidFill>
                    <a:schemeClr val="bg2"/>
                  </a:solidFill>
                  <a:latin typeface="Times New Roman" pitchFamily="18" charset="0"/>
                </a:rPr>
                <a:t>Z80</a:t>
              </a:r>
              <a:r>
                <a:rPr lang="zh-CN" sz="1400" b="1">
                  <a:solidFill>
                    <a:schemeClr val="bg2"/>
                  </a:solidFill>
                  <a:latin typeface="Times New Roman" pitchFamily="18" charset="0"/>
                </a:rPr>
                <a:t>、</a:t>
              </a:r>
              <a:r>
                <a:rPr lang="zh-CN" altLang="zh-CN" sz="1400" b="1">
                  <a:solidFill>
                    <a:schemeClr val="bg2"/>
                  </a:solidFill>
                  <a:latin typeface="Times New Roman" pitchFamily="18" charset="0"/>
                </a:rPr>
                <a:t>MC6800</a:t>
              </a:r>
              <a:endParaRPr lang="zh-CN" altLang="zh-CN" sz="1400">
                <a:solidFill>
                  <a:schemeClr val="bg2"/>
                </a:solidFill>
                <a:latin typeface="Times New Roman" pitchFamily="18" charset="0"/>
              </a:endParaRPr>
            </a:p>
          </p:txBody>
        </p:sp>
      </p:grpSp>
      <p:grpSp>
        <p:nvGrpSpPr>
          <p:cNvPr id="17" name="Group 14"/>
          <p:cNvGrpSpPr>
            <a:grpSpLocks/>
          </p:cNvGrpSpPr>
          <p:nvPr/>
        </p:nvGrpSpPr>
        <p:grpSpPr bwMode="auto">
          <a:xfrm>
            <a:off x="3246438" y="3122959"/>
            <a:ext cx="2695575" cy="977900"/>
            <a:chOff x="0" y="0"/>
            <a:chExt cx="2160" cy="960"/>
          </a:xfrm>
        </p:grpSpPr>
        <p:sp>
          <p:nvSpPr>
            <p:cNvPr id="18" name="Oval 15"/>
            <p:cNvSpPr>
              <a:spLocks noChangeArrowheads="1"/>
            </p:cNvSpPr>
            <p:nvPr/>
          </p:nvSpPr>
          <p:spPr bwMode="auto">
            <a:xfrm>
              <a:off x="0" y="0"/>
              <a:ext cx="2016" cy="960"/>
            </a:xfrm>
            <a:prstGeom prst="ellipse">
              <a:avLst/>
            </a:prstGeom>
            <a:gradFill rotWithShape="0">
              <a:gsLst>
                <a:gs pos="0">
                  <a:schemeClr val="accent1"/>
                </a:gs>
                <a:gs pos="100000">
                  <a:schemeClr val="accent1">
                    <a:gamma/>
                    <a:shade val="46275"/>
                    <a:invGamma/>
                  </a:schemeClr>
                </a:gs>
              </a:gsLst>
              <a:lin ang="2700000" scaled="1"/>
            </a:gra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Text Box 16"/>
            <p:cNvSpPr txBox="1">
              <a:spLocks noChangeArrowheads="1"/>
            </p:cNvSpPr>
            <p:nvPr/>
          </p:nvSpPr>
          <p:spPr bwMode="auto">
            <a:xfrm>
              <a:off x="479" y="11"/>
              <a:ext cx="1104" cy="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sz="2000" b="1">
                  <a:solidFill>
                    <a:schemeClr val="bg1"/>
                  </a:solidFill>
                  <a:latin typeface="Times New Roman" pitchFamily="18" charset="0"/>
                </a:rPr>
                <a:t>第三代</a:t>
              </a:r>
              <a:endParaRPr lang="zh-CN" sz="2000" b="1">
                <a:latin typeface="Times New Roman" pitchFamily="18" charset="0"/>
              </a:endParaRPr>
            </a:p>
          </p:txBody>
        </p:sp>
        <p:sp>
          <p:nvSpPr>
            <p:cNvPr id="20" name="Text Box 17"/>
            <p:cNvSpPr txBox="1">
              <a:spLocks noChangeArrowheads="1"/>
            </p:cNvSpPr>
            <p:nvPr/>
          </p:nvSpPr>
          <p:spPr bwMode="auto">
            <a:xfrm>
              <a:off x="194" y="288"/>
              <a:ext cx="1726" cy="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2000" b="1">
                  <a:solidFill>
                    <a:srgbClr val="FF6600"/>
                  </a:solidFill>
                  <a:latin typeface="Times New Roman" pitchFamily="18" charset="0"/>
                </a:rPr>
                <a:t>16</a:t>
              </a:r>
              <a:r>
                <a:rPr lang="zh-CN" sz="2000" b="1">
                  <a:solidFill>
                    <a:srgbClr val="FF6600"/>
                  </a:solidFill>
                  <a:latin typeface="Times New Roman" pitchFamily="18" charset="0"/>
                </a:rPr>
                <a:t>位机</a:t>
              </a:r>
              <a:endParaRPr lang="zh-CN" sz="2000">
                <a:solidFill>
                  <a:srgbClr val="FF6600"/>
                </a:solidFill>
                <a:latin typeface="Times New Roman" pitchFamily="18" charset="0"/>
              </a:endParaRPr>
            </a:p>
          </p:txBody>
        </p:sp>
        <p:sp>
          <p:nvSpPr>
            <p:cNvPr id="21" name="Text Box 18"/>
            <p:cNvSpPr txBox="1">
              <a:spLocks noChangeArrowheads="1"/>
            </p:cNvSpPr>
            <p:nvPr/>
          </p:nvSpPr>
          <p:spPr bwMode="auto">
            <a:xfrm>
              <a:off x="145" y="584"/>
              <a:ext cx="2015"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1400" b="1">
                  <a:solidFill>
                    <a:schemeClr val="bg2"/>
                  </a:solidFill>
                  <a:latin typeface="Times New Roman" pitchFamily="18" charset="0"/>
                </a:rPr>
                <a:t>Intel 8086</a:t>
              </a:r>
              <a:r>
                <a:rPr lang="zh-CN" sz="1400" b="1">
                  <a:solidFill>
                    <a:schemeClr val="bg2"/>
                  </a:solidFill>
                  <a:latin typeface="Times New Roman" pitchFamily="18" charset="0"/>
                </a:rPr>
                <a:t>、</a:t>
              </a:r>
              <a:r>
                <a:rPr lang="zh-CN" altLang="zh-CN" sz="1400" b="1">
                  <a:solidFill>
                    <a:schemeClr val="bg2"/>
                  </a:solidFill>
                  <a:latin typeface="Times New Roman" pitchFamily="18" charset="0"/>
                </a:rPr>
                <a:t>Z8000</a:t>
              </a:r>
              <a:r>
                <a:rPr lang="zh-CN" sz="1400" b="1">
                  <a:solidFill>
                    <a:schemeClr val="bg2"/>
                  </a:solidFill>
                  <a:latin typeface="Times New Roman" pitchFamily="18" charset="0"/>
                </a:rPr>
                <a:t>、</a:t>
              </a:r>
              <a:r>
                <a:rPr lang="zh-CN" altLang="zh-CN" sz="1400" b="1">
                  <a:solidFill>
                    <a:schemeClr val="bg2"/>
                  </a:solidFill>
                  <a:latin typeface="Times New Roman" pitchFamily="18" charset="0"/>
                </a:rPr>
                <a:t>MC6800</a:t>
              </a:r>
              <a:endParaRPr lang="zh-CN" altLang="zh-CN" sz="1400">
                <a:solidFill>
                  <a:schemeClr val="bg2"/>
                </a:solidFill>
                <a:latin typeface="Times New Roman" pitchFamily="18" charset="0"/>
              </a:endParaRPr>
            </a:p>
          </p:txBody>
        </p:sp>
      </p:grpSp>
      <p:sp>
        <p:nvSpPr>
          <p:cNvPr id="22" name="Oval 19"/>
          <p:cNvSpPr>
            <a:spLocks noChangeArrowheads="1"/>
          </p:cNvSpPr>
          <p:nvPr/>
        </p:nvSpPr>
        <p:spPr bwMode="auto">
          <a:xfrm>
            <a:off x="4195763" y="3934172"/>
            <a:ext cx="2519362" cy="977900"/>
          </a:xfrm>
          <a:prstGeom prst="ellipse">
            <a:avLst/>
          </a:prstGeom>
          <a:gradFill rotWithShape="0">
            <a:gsLst>
              <a:gs pos="0">
                <a:schemeClr val="accent1"/>
              </a:gs>
              <a:gs pos="100000">
                <a:schemeClr val="accent1">
                  <a:gamma/>
                  <a:shade val="46275"/>
                  <a:invGamma/>
                </a:schemeClr>
              </a:gs>
            </a:gsLst>
            <a:lin ang="2700000" scaled="1"/>
          </a:gra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0"/>
          <p:cNvSpPr txBox="1">
            <a:spLocks noChangeArrowheads="1"/>
          </p:cNvSpPr>
          <p:nvPr/>
        </p:nvSpPr>
        <p:spPr bwMode="auto">
          <a:xfrm>
            <a:off x="4795838" y="3943697"/>
            <a:ext cx="1381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sz="2000" b="1">
                <a:solidFill>
                  <a:schemeClr val="bg1"/>
                </a:solidFill>
                <a:latin typeface="Times New Roman" pitchFamily="18" charset="0"/>
              </a:rPr>
              <a:t>第四代</a:t>
            </a:r>
            <a:endParaRPr lang="zh-CN" sz="2000" b="1">
              <a:latin typeface="Times New Roman" pitchFamily="18" charset="0"/>
            </a:endParaRPr>
          </a:p>
        </p:txBody>
      </p:sp>
      <p:sp>
        <p:nvSpPr>
          <p:cNvPr id="24" name="Text Box 21"/>
          <p:cNvSpPr txBox="1">
            <a:spLocks noChangeArrowheads="1"/>
          </p:cNvSpPr>
          <p:nvPr/>
        </p:nvSpPr>
        <p:spPr bwMode="auto">
          <a:xfrm>
            <a:off x="4437063" y="4227859"/>
            <a:ext cx="2159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2000" b="1">
                <a:solidFill>
                  <a:srgbClr val="FF6600"/>
                </a:solidFill>
                <a:latin typeface="Times New Roman" pitchFamily="18" charset="0"/>
              </a:rPr>
              <a:t>32</a:t>
            </a:r>
            <a:r>
              <a:rPr lang="zh-CN" sz="2000" b="1">
                <a:solidFill>
                  <a:srgbClr val="FF6600"/>
                </a:solidFill>
                <a:latin typeface="Times New Roman" pitchFamily="18" charset="0"/>
              </a:rPr>
              <a:t>位机</a:t>
            </a:r>
            <a:endParaRPr lang="zh-CN" sz="2000">
              <a:solidFill>
                <a:srgbClr val="FF6600"/>
              </a:solidFill>
              <a:latin typeface="Times New Roman" pitchFamily="18" charset="0"/>
            </a:endParaRPr>
          </a:p>
        </p:txBody>
      </p:sp>
      <p:sp>
        <p:nvSpPr>
          <p:cNvPr id="25" name="Text Box 22"/>
          <p:cNvSpPr txBox="1">
            <a:spLocks noChangeArrowheads="1"/>
          </p:cNvSpPr>
          <p:nvPr/>
        </p:nvSpPr>
        <p:spPr bwMode="auto">
          <a:xfrm>
            <a:off x="4691063" y="4499322"/>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b="1">
                <a:solidFill>
                  <a:schemeClr val="bg2"/>
                </a:solidFill>
                <a:latin typeface="Times New Roman" pitchFamily="18" charset="0"/>
              </a:rPr>
              <a:t>80386</a:t>
            </a:r>
            <a:r>
              <a:rPr lang="zh-CN" b="1">
                <a:solidFill>
                  <a:schemeClr val="bg2"/>
                </a:solidFill>
                <a:latin typeface="Times New Roman" pitchFamily="18" charset="0"/>
              </a:rPr>
              <a:t>、</a:t>
            </a:r>
            <a:r>
              <a:rPr lang="zh-CN" altLang="zh-CN" b="1">
                <a:solidFill>
                  <a:schemeClr val="bg2"/>
                </a:solidFill>
                <a:latin typeface="Times New Roman" pitchFamily="18" charset="0"/>
              </a:rPr>
              <a:t>80486</a:t>
            </a:r>
            <a:endParaRPr lang="zh-CN" altLang="zh-CN">
              <a:solidFill>
                <a:schemeClr val="bg2"/>
              </a:solidFill>
              <a:latin typeface="Times New Roman" pitchFamily="18" charset="0"/>
            </a:endParaRPr>
          </a:p>
        </p:txBody>
      </p:sp>
      <p:grpSp>
        <p:nvGrpSpPr>
          <p:cNvPr id="26" name="Group 23"/>
          <p:cNvGrpSpPr>
            <a:grpSpLocks/>
          </p:cNvGrpSpPr>
          <p:nvPr/>
        </p:nvGrpSpPr>
        <p:grpSpPr bwMode="auto">
          <a:xfrm>
            <a:off x="5100638" y="4754909"/>
            <a:ext cx="2517775" cy="977900"/>
            <a:chOff x="0" y="0"/>
            <a:chExt cx="2016" cy="960"/>
          </a:xfrm>
        </p:grpSpPr>
        <p:sp>
          <p:nvSpPr>
            <p:cNvPr id="27" name="Oval 24"/>
            <p:cNvSpPr>
              <a:spLocks noChangeArrowheads="1"/>
            </p:cNvSpPr>
            <p:nvPr/>
          </p:nvSpPr>
          <p:spPr bwMode="auto">
            <a:xfrm>
              <a:off x="0" y="0"/>
              <a:ext cx="2016" cy="960"/>
            </a:xfrm>
            <a:prstGeom prst="ellipse">
              <a:avLst/>
            </a:prstGeom>
            <a:gradFill rotWithShape="0">
              <a:gsLst>
                <a:gs pos="0">
                  <a:schemeClr val="accent1"/>
                </a:gs>
                <a:gs pos="100000">
                  <a:schemeClr val="accent1">
                    <a:gamma/>
                    <a:shade val="46275"/>
                    <a:invGamma/>
                  </a:schemeClr>
                </a:gs>
              </a:gsLst>
              <a:lin ang="2700000" scaled="1"/>
            </a:gra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25"/>
            <p:cNvSpPr txBox="1">
              <a:spLocks noChangeArrowheads="1"/>
            </p:cNvSpPr>
            <p:nvPr/>
          </p:nvSpPr>
          <p:spPr bwMode="auto">
            <a:xfrm>
              <a:off x="479" y="11"/>
              <a:ext cx="1106" cy="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sz="2000" b="1">
                  <a:solidFill>
                    <a:schemeClr val="bg1"/>
                  </a:solidFill>
                  <a:latin typeface="Times New Roman" pitchFamily="18" charset="0"/>
                </a:rPr>
                <a:t>第五代</a:t>
              </a:r>
              <a:endParaRPr lang="zh-CN" sz="2000" b="1">
                <a:latin typeface="Times New Roman" pitchFamily="18" charset="0"/>
              </a:endParaRPr>
            </a:p>
          </p:txBody>
        </p:sp>
        <p:sp>
          <p:nvSpPr>
            <p:cNvPr id="29" name="Text Box 26"/>
            <p:cNvSpPr txBox="1">
              <a:spLocks noChangeArrowheads="1"/>
            </p:cNvSpPr>
            <p:nvPr/>
          </p:nvSpPr>
          <p:spPr bwMode="auto">
            <a:xfrm>
              <a:off x="194" y="288"/>
              <a:ext cx="1727" cy="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2000" b="1">
                  <a:solidFill>
                    <a:srgbClr val="FF6600"/>
                  </a:solidFill>
                  <a:latin typeface="Times New Roman" pitchFamily="18" charset="0"/>
                </a:rPr>
                <a:t>64</a:t>
              </a:r>
              <a:r>
                <a:rPr lang="zh-CN" sz="2000" b="1">
                  <a:solidFill>
                    <a:srgbClr val="FF6600"/>
                  </a:solidFill>
                  <a:latin typeface="Times New Roman" pitchFamily="18" charset="0"/>
                </a:rPr>
                <a:t>位机</a:t>
              </a:r>
              <a:endParaRPr lang="zh-CN" sz="2000">
                <a:solidFill>
                  <a:srgbClr val="FF6600"/>
                </a:solidFill>
                <a:latin typeface="Times New Roman" pitchFamily="18" charset="0"/>
              </a:endParaRPr>
            </a:p>
          </p:txBody>
        </p:sp>
        <p:sp>
          <p:nvSpPr>
            <p:cNvPr id="30" name="Text Box 27"/>
            <p:cNvSpPr txBox="1">
              <a:spLocks noChangeArrowheads="1"/>
            </p:cNvSpPr>
            <p:nvPr/>
          </p:nvSpPr>
          <p:spPr bwMode="auto">
            <a:xfrm>
              <a:off x="577" y="586"/>
              <a:ext cx="120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1600" b="1">
                  <a:solidFill>
                    <a:schemeClr val="bg2"/>
                  </a:solidFill>
                  <a:latin typeface="Times New Roman" pitchFamily="18" charset="0"/>
                </a:rPr>
                <a:t>Intel Pentium</a:t>
              </a:r>
              <a:endParaRPr lang="zh-CN" altLang="zh-CN" sz="1600">
                <a:solidFill>
                  <a:schemeClr val="bg2"/>
                </a:solidFill>
                <a:latin typeface="Times New Roman" pitchFamily="18" charset="0"/>
              </a:endParaRPr>
            </a:p>
          </p:txBody>
        </p:sp>
      </p:grpSp>
      <p:sp>
        <p:nvSpPr>
          <p:cNvPr id="31" name="Text Box 28">
            <a:hlinkClick r:id="rId4" action="ppaction://hlinksldjump"/>
          </p:cNvPr>
          <p:cNvSpPr txBox="1">
            <a:spLocks noChangeArrowheads="1"/>
          </p:cNvSpPr>
          <p:nvPr/>
        </p:nvSpPr>
        <p:spPr bwMode="auto">
          <a:xfrm>
            <a:off x="3833813" y="1752947"/>
            <a:ext cx="1857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sz="2000" b="1" dirty="0">
                <a:solidFill>
                  <a:srgbClr val="000000"/>
                </a:solidFill>
                <a:latin typeface="Times New Roman" pitchFamily="18" charset="0"/>
              </a:rPr>
              <a:t>（</a:t>
            </a:r>
            <a:r>
              <a:rPr lang="zh-CN" altLang="zh-CN" sz="2000" b="1" dirty="0">
                <a:solidFill>
                  <a:srgbClr val="000000"/>
                </a:solidFill>
                <a:latin typeface="Times New Roman" pitchFamily="18" charset="0"/>
              </a:rPr>
              <a:t>1971-1973</a:t>
            </a:r>
            <a:r>
              <a:rPr lang="zh-CN" sz="2000" b="1" dirty="0">
                <a:solidFill>
                  <a:srgbClr val="000000"/>
                </a:solidFill>
                <a:latin typeface="Times New Roman" pitchFamily="18" charset="0"/>
              </a:rPr>
              <a:t>）</a:t>
            </a:r>
          </a:p>
        </p:txBody>
      </p:sp>
      <p:sp>
        <p:nvSpPr>
          <p:cNvPr id="32" name="Text Box 29">
            <a:hlinkClick r:id="rId5" action="ppaction://hlinksldjump"/>
          </p:cNvPr>
          <p:cNvSpPr txBox="1">
            <a:spLocks noChangeArrowheads="1"/>
          </p:cNvSpPr>
          <p:nvPr/>
        </p:nvSpPr>
        <p:spPr bwMode="auto">
          <a:xfrm>
            <a:off x="4713288" y="2545109"/>
            <a:ext cx="1860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sz="2000" b="1">
                <a:solidFill>
                  <a:srgbClr val="000000"/>
                </a:solidFill>
                <a:latin typeface="Times New Roman" pitchFamily="18" charset="0"/>
              </a:rPr>
              <a:t>（</a:t>
            </a:r>
            <a:r>
              <a:rPr lang="zh-CN" altLang="zh-CN" sz="2000" b="1">
                <a:solidFill>
                  <a:srgbClr val="000000"/>
                </a:solidFill>
                <a:latin typeface="Times New Roman" pitchFamily="18" charset="0"/>
              </a:rPr>
              <a:t>1974-1978</a:t>
            </a:r>
            <a:r>
              <a:rPr lang="zh-CN" sz="2000" b="1">
                <a:solidFill>
                  <a:srgbClr val="000000"/>
                </a:solidFill>
                <a:latin typeface="Times New Roman" pitchFamily="18" charset="0"/>
              </a:rPr>
              <a:t>）</a:t>
            </a:r>
          </a:p>
        </p:txBody>
      </p:sp>
      <p:sp>
        <p:nvSpPr>
          <p:cNvPr id="33" name="Text Box 30">
            <a:hlinkClick r:id="rId6" action="ppaction://hlinksldjump"/>
          </p:cNvPr>
          <p:cNvSpPr txBox="1">
            <a:spLocks noChangeArrowheads="1"/>
          </p:cNvSpPr>
          <p:nvPr/>
        </p:nvSpPr>
        <p:spPr bwMode="auto">
          <a:xfrm>
            <a:off x="5535613" y="3327747"/>
            <a:ext cx="18589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sz="2000" b="1">
                <a:solidFill>
                  <a:srgbClr val="000000"/>
                </a:solidFill>
                <a:latin typeface="Times New Roman" pitchFamily="18" charset="0"/>
              </a:rPr>
              <a:t>（</a:t>
            </a:r>
            <a:r>
              <a:rPr lang="zh-CN" altLang="zh-CN" sz="2000" b="1">
                <a:solidFill>
                  <a:srgbClr val="000000"/>
                </a:solidFill>
                <a:latin typeface="Times New Roman" pitchFamily="18" charset="0"/>
              </a:rPr>
              <a:t>1978-1981</a:t>
            </a:r>
            <a:r>
              <a:rPr lang="zh-CN" sz="2000" b="1">
                <a:solidFill>
                  <a:srgbClr val="000000"/>
                </a:solidFill>
                <a:latin typeface="Times New Roman" pitchFamily="18" charset="0"/>
              </a:rPr>
              <a:t>）</a:t>
            </a:r>
          </a:p>
        </p:txBody>
      </p:sp>
      <p:sp>
        <p:nvSpPr>
          <p:cNvPr id="34" name="Text Box 31"/>
          <p:cNvSpPr txBox="1">
            <a:spLocks noChangeArrowheads="1"/>
          </p:cNvSpPr>
          <p:nvPr/>
        </p:nvSpPr>
        <p:spPr bwMode="auto">
          <a:xfrm>
            <a:off x="323850" y="3789709"/>
            <a:ext cx="2663825" cy="1946275"/>
          </a:xfrm>
          <a:prstGeom prst="rect">
            <a:avLst/>
          </a:prstGeom>
          <a:solidFill>
            <a:srgbClr val="99CC00"/>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sz="2200" b="1">
                <a:solidFill>
                  <a:srgbClr val="CC3300"/>
                </a:solidFill>
                <a:latin typeface="Times New Roman" pitchFamily="18" charset="0"/>
              </a:rPr>
              <a:t>特点：</a:t>
            </a:r>
          </a:p>
          <a:p>
            <a:pPr>
              <a:spcBef>
                <a:spcPct val="50000"/>
              </a:spcBef>
            </a:pPr>
            <a:r>
              <a:rPr lang="zh-CN" altLang="zh-CN" sz="2200" b="1">
                <a:solidFill>
                  <a:srgbClr val="CC3300"/>
                </a:solidFill>
                <a:latin typeface="Times New Roman" pitchFamily="18" charset="0"/>
              </a:rPr>
              <a:t>1</a:t>
            </a:r>
            <a:r>
              <a:rPr lang="zh-CN" sz="2200" b="1">
                <a:solidFill>
                  <a:srgbClr val="CC3300"/>
                </a:solidFill>
                <a:latin typeface="Times New Roman" pitchFamily="18" charset="0"/>
              </a:rPr>
              <a:t>、速度越来越快。</a:t>
            </a:r>
          </a:p>
          <a:p>
            <a:pPr>
              <a:spcBef>
                <a:spcPct val="50000"/>
              </a:spcBef>
            </a:pPr>
            <a:r>
              <a:rPr lang="zh-CN" altLang="zh-CN" sz="2200" b="1">
                <a:solidFill>
                  <a:srgbClr val="CC3300"/>
                </a:solidFill>
                <a:latin typeface="Times New Roman" pitchFamily="18" charset="0"/>
              </a:rPr>
              <a:t>2</a:t>
            </a:r>
            <a:r>
              <a:rPr lang="zh-CN" sz="2200" b="1">
                <a:solidFill>
                  <a:srgbClr val="CC3300"/>
                </a:solidFill>
                <a:latin typeface="Times New Roman" pitchFamily="18" charset="0"/>
              </a:rPr>
              <a:t>、容量越来越大。</a:t>
            </a:r>
          </a:p>
          <a:p>
            <a:pPr>
              <a:spcBef>
                <a:spcPct val="50000"/>
              </a:spcBef>
            </a:pPr>
            <a:r>
              <a:rPr lang="zh-CN" altLang="zh-CN" sz="2200" b="1">
                <a:solidFill>
                  <a:srgbClr val="CC3300"/>
                </a:solidFill>
                <a:latin typeface="Times New Roman" pitchFamily="18" charset="0"/>
              </a:rPr>
              <a:t>3</a:t>
            </a:r>
            <a:r>
              <a:rPr lang="zh-CN" sz="2200" b="1">
                <a:solidFill>
                  <a:srgbClr val="CC3300"/>
                </a:solidFill>
                <a:latin typeface="Times New Roman" pitchFamily="18" charset="0"/>
              </a:rPr>
              <a:t>、功能越来越强。</a:t>
            </a:r>
          </a:p>
        </p:txBody>
      </p:sp>
      <p:sp>
        <p:nvSpPr>
          <p:cNvPr id="35" name="Rectangle 34"/>
          <p:cNvSpPr>
            <a:spLocks noChangeArrowheads="1"/>
          </p:cNvSpPr>
          <p:nvPr/>
        </p:nvSpPr>
        <p:spPr bwMode="auto">
          <a:xfrm>
            <a:off x="6804025" y="1695797"/>
            <a:ext cx="121379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sz="4000" b="1" i="1" dirty="0">
                <a:solidFill>
                  <a:srgbClr val="FF3300"/>
                </a:solidFill>
              </a:rPr>
              <a:t>字长</a:t>
            </a:r>
          </a:p>
        </p:txBody>
      </p:sp>
      <p:sp>
        <p:nvSpPr>
          <p:cNvPr id="37" name="矩形 36"/>
          <p:cNvSpPr/>
          <p:nvPr/>
        </p:nvSpPr>
        <p:spPr>
          <a:xfrm>
            <a:off x="971600" y="5913142"/>
            <a:ext cx="7920879" cy="523220"/>
          </a:xfrm>
          <a:prstGeom prst="rect">
            <a:avLst/>
          </a:prstGeom>
        </p:spPr>
        <p:txBody>
          <a:bodyPr wrap="square">
            <a:spAutoFit/>
          </a:bodyPr>
          <a:lstStyle/>
          <a:p>
            <a:r>
              <a:rPr lang="zh-CN" altLang="zh-CN" sz="2800" b="1" dirty="0">
                <a:solidFill>
                  <a:srgbClr val="CC3300"/>
                </a:solidFill>
              </a:rPr>
              <a:t>微型计算机的发展以微处理器的发展为主要标志</a:t>
            </a:r>
            <a:endParaRPr lang="zh-CN" altLang="en-US" sz="2800" dirty="0"/>
          </a:p>
        </p:txBody>
      </p:sp>
      <p:sp>
        <p:nvSpPr>
          <p:cNvPr id="38" name="圆角矩形 37"/>
          <p:cNvSpPr/>
          <p:nvPr/>
        </p:nvSpPr>
        <p:spPr>
          <a:xfrm>
            <a:off x="323850" y="2340322"/>
            <a:ext cx="8281988" cy="290988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lnSpc>
                <a:spcPct val="90000"/>
              </a:lnSpc>
              <a:spcBef>
                <a:spcPct val="20000"/>
              </a:spcBef>
              <a:defRPr/>
            </a:pPr>
            <a:r>
              <a:rPr lang="zh-CN" altLang="en-US" sz="2600" b="1" kern="0" dirty="0">
                <a:solidFill>
                  <a:srgbClr val="FF0000"/>
                </a:solidFill>
                <a:latin typeface="黑体" pitchFamily="2" charset="-122"/>
                <a:ea typeface="黑体" pitchFamily="2" charset="-122"/>
              </a:rPr>
              <a:t>发展方向？</a:t>
            </a:r>
          </a:p>
          <a:p>
            <a:pPr lvl="1" eaLnBrk="0" hangingPunct="0">
              <a:lnSpc>
                <a:spcPct val="90000"/>
              </a:lnSpc>
              <a:spcBef>
                <a:spcPct val="20000"/>
              </a:spcBef>
              <a:defRPr/>
            </a:pPr>
            <a:r>
              <a:rPr lang="zh-CN" altLang="en-US" sz="2400" b="1" dirty="0">
                <a:solidFill>
                  <a:srgbClr val="000066"/>
                </a:solidFill>
                <a:latin typeface="Arial" charset="0"/>
              </a:rPr>
              <a:t>字长，主频，指令集，工艺，集成度，架构，智能性，复杂度，总线宽度，引脚数， </a:t>
            </a:r>
            <a:r>
              <a:rPr lang="en-US" altLang="zh-CN" sz="2400" b="1" dirty="0">
                <a:solidFill>
                  <a:srgbClr val="000066"/>
                </a:solidFill>
                <a:latin typeface="Arial" charset="0"/>
              </a:rPr>
              <a:t>…</a:t>
            </a:r>
          </a:p>
        </p:txBody>
      </p:sp>
    </p:spTree>
    <p:extLst>
      <p:ext uri="{BB962C8B-B14F-4D97-AF65-F5344CB8AC3E}">
        <p14:creationId xmlns:p14="http://schemas.microsoft.com/office/powerpoint/2010/main" val="235435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 calcmode="lin" valueType="num">
                                      <p:cBhvr additive="base">
                                        <p:cTn id="7"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blinds(horizontal)">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barn(inVertical)">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utoUpdateAnimBg="0"/>
      <p:bldP spid="3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本课程的学习目标内容！！</a:t>
            </a:r>
            <a:endParaRPr lang="zh-CN" altLang="en-US" dirty="0"/>
          </a:p>
        </p:txBody>
      </p:sp>
      <p:sp>
        <p:nvSpPr>
          <p:cNvPr id="3" name="内容占位符 2"/>
          <p:cNvSpPr>
            <a:spLocks noGrp="1"/>
          </p:cNvSpPr>
          <p:nvPr>
            <p:ph idx="1"/>
          </p:nvPr>
        </p:nvSpPr>
        <p:spPr/>
        <p:txBody>
          <a:bodyPr/>
          <a:lstStyle/>
          <a:p>
            <a:pPr marL="0" indent="0">
              <a:buNone/>
            </a:pPr>
            <a:endParaRPr lang="en-US" altLang="zh-CN" dirty="0" smtClean="0"/>
          </a:p>
          <a:p>
            <a:pPr marL="0" indent="0">
              <a:buNone/>
            </a:pPr>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17" name="Text Box 6"/>
          <p:cNvSpPr txBox="1">
            <a:spLocks noChangeArrowheads="1"/>
          </p:cNvSpPr>
          <p:nvPr/>
        </p:nvSpPr>
        <p:spPr bwMode="auto">
          <a:xfrm>
            <a:off x="899592" y="1484784"/>
            <a:ext cx="7704138" cy="137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ts val="3038"/>
              </a:lnSpc>
            </a:pPr>
            <a:r>
              <a:rPr lang="zh-CN" altLang="en-US" sz="2400" b="1" dirty="0">
                <a:solidFill>
                  <a:srgbClr val="000000"/>
                </a:solidFill>
                <a:latin typeface="楷体_GB2312" pitchFamily="1" charset="-122"/>
                <a:ea typeface="楷体_GB2312" pitchFamily="1" charset="-122"/>
              </a:rPr>
              <a:t>结合</a:t>
            </a:r>
            <a:r>
              <a:rPr lang="en-US" altLang="zh-CN" sz="2400" b="1" dirty="0">
                <a:solidFill>
                  <a:srgbClr val="000000"/>
                </a:solidFill>
                <a:latin typeface="Times New Roman" pitchFamily="18" charset="0"/>
                <a:ea typeface="楷体_GB2312" pitchFamily="1" charset="-122"/>
              </a:rPr>
              <a:t>Intel </a:t>
            </a:r>
            <a:r>
              <a:rPr lang="en-US" altLang="zh-CN" sz="2400" b="1" dirty="0" smtClean="0">
                <a:solidFill>
                  <a:srgbClr val="000000"/>
                </a:solidFill>
                <a:latin typeface="Times New Roman" pitchFamily="18" charset="0"/>
                <a:ea typeface="楷体_GB2312" pitchFamily="1" charset="-122"/>
              </a:rPr>
              <a:t>8086/8088</a:t>
            </a:r>
            <a:r>
              <a:rPr lang="zh-CN" altLang="en-US" sz="2400" b="1" dirty="0" smtClean="0">
                <a:solidFill>
                  <a:srgbClr val="000000"/>
                </a:solidFill>
                <a:latin typeface="楷体_GB2312" pitchFamily="1" charset="-122"/>
                <a:ea typeface="楷体_GB2312" pitchFamily="1" charset="-122"/>
              </a:rPr>
              <a:t>系列</a:t>
            </a:r>
            <a:r>
              <a:rPr lang="en-US" altLang="zh-CN" sz="2400" b="1" dirty="0">
                <a:solidFill>
                  <a:srgbClr val="000000"/>
                </a:solidFill>
                <a:latin typeface="Times New Roman" pitchFamily="18" charset="0"/>
                <a:ea typeface="楷体_GB2312" pitchFamily="1" charset="-122"/>
              </a:rPr>
              <a:t>CPU</a:t>
            </a:r>
            <a:r>
              <a:rPr lang="zh-CN" altLang="en-US" sz="2400" b="1" dirty="0" smtClean="0">
                <a:solidFill>
                  <a:srgbClr val="000000"/>
                </a:solidFill>
                <a:latin typeface="楷体_GB2312" pitchFamily="1" charset="-122"/>
                <a:ea typeface="楷体_GB2312" pitchFamily="1" charset="-122"/>
              </a:rPr>
              <a:t>，</a:t>
            </a:r>
            <a:endParaRPr lang="en-US" altLang="zh-CN" sz="2400" b="1" dirty="0" smtClean="0">
              <a:solidFill>
                <a:srgbClr val="000000"/>
              </a:solidFill>
              <a:latin typeface="楷体_GB2312" pitchFamily="1" charset="-122"/>
              <a:ea typeface="楷体_GB2312" pitchFamily="1" charset="-122"/>
            </a:endParaRPr>
          </a:p>
          <a:p>
            <a:pPr eaLnBrk="1" hangingPunct="1">
              <a:lnSpc>
                <a:spcPts val="3038"/>
              </a:lnSpc>
            </a:pPr>
            <a:r>
              <a:rPr lang="zh-CN" altLang="en-US" sz="2400" b="1" dirty="0" smtClean="0">
                <a:solidFill>
                  <a:srgbClr val="000000"/>
                </a:solidFill>
                <a:latin typeface="楷体_GB2312" pitchFamily="1" charset="-122"/>
                <a:ea typeface="楷体_GB2312" pitchFamily="1" charset="-122"/>
              </a:rPr>
              <a:t>介绍计算机组</a:t>
            </a:r>
            <a:r>
              <a:rPr lang="zh-CN" altLang="en-US" sz="2400" b="1" dirty="0">
                <a:solidFill>
                  <a:srgbClr val="000000"/>
                </a:solidFill>
                <a:latin typeface="楷体_GB2312" pitchFamily="1" charset="-122"/>
                <a:ea typeface="楷体_GB2312" pitchFamily="1" charset="-122"/>
              </a:rPr>
              <a:t>成</a:t>
            </a:r>
            <a:r>
              <a:rPr lang="zh-CN" altLang="en-US" sz="2400" b="1" dirty="0" smtClean="0">
                <a:solidFill>
                  <a:srgbClr val="000000"/>
                </a:solidFill>
                <a:latin typeface="楷体_GB2312" pitchFamily="1" charset="-122"/>
                <a:ea typeface="楷体_GB2312" pitchFamily="1" charset="-122"/>
              </a:rPr>
              <a:t>、</a:t>
            </a:r>
            <a:r>
              <a:rPr lang="en-US" altLang="zh-CN" sz="2400" b="1" dirty="0">
                <a:solidFill>
                  <a:srgbClr val="000000"/>
                </a:solidFill>
                <a:latin typeface="Times New Roman" pitchFamily="18" charset="0"/>
                <a:ea typeface="楷体_GB2312" pitchFamily="1" charset="-122"/>
              </a:rPr>
              <a:t>CPU</a:t>
            </a:r>
            <a:r>
              <a:rPr lang="zh-CN" altLang="en-US" sz="2400" b="1" dirty="0">
                <a:solidFill>
                  <a:srgbClr val="000000"/>
                </a:solidFill>
                <a:latin typeface="楷体_GB2312" pitchFamily="1" charset="-122"/>
                <a:ea typeface="楷体_GB2312" pitchFamily="1" charset="-122"/>
              </a:rPr>
              <a:t>内部结构、存储器、常用的</a:t>
            </a:r>
            <a:r>
              <a:rPr lang="en-US" altLang="zh-CN" sz="2400" b="1" dirty="0">
                <a:solidFill>
                  <a:srgbClr val="000000"/>
                </a:solidFill>
                <a:latin typeface="Times New Roman" pitchFamily="18" charset="0"/>
                <a:ea typeface="楷体_GB2312" pitchFamily="1" charset="-122"/>
              </a:rPr>
              <a:t>I/O</a:t>
            </a:r>
            <a:r>
              <a:rPr lang="zh-CN" altLang="en-US" sz="2400" b="1" dirty="0">
                <a:solidFill>
                  <a:srgbClr val="000000"/>
                </a:solidFill>
                <a:latin typeface="楷体_GB2312" pitchFamily="1" charset="-122"/>
                <a:ea typeface="楷体_GB2312" pitchFamily="1" charset="-122"/>
              </a:rPr>
              <a:t>接</a:t>
            </a:r>
          </a:p>
          <a:p>
            <a:pPr eaLnBrk="1" hangingPunct="1">
              <a:lnSpc>
                <a:spcPts val="1000"/>
              </a:lnSpc>
            </a:pPr>
            <a:endParaRPr lang="zh-CN" altLang="en-US" sz="2400" b="1" dirty="0">
              <a:solidFill>
                <a:srgbClr val="000000"/>
              </a:solidFill>
              <a:latin typeface="楷体_GB2312" pitchFamily="1" charset="-122"/>
              <a:ea typeface="楷体_GB2312" pitchFamily="1" charset="-122"/>
            </a:endParaRPr>
          </a:p>
          <a:p>
            <a:pPr eaLnBrk="1" hangingPunct="1">
              <a:lnSpc>
                <a:spcPts val="3038"/>
              </a:lnSpc>
            </a:pPr>
            <a:r>
              <a:rPr lang="zh-CN" altLang="en-US" sz="2400" b="1" dirty="0" smtClean="0">
                <a:solidFill>
                  <a:srgbClr val="000000"/>
                </a:solidFill>
                <a:latin typeface="楷体_GB2312" pitchFamily="1" charset="-122"/>
                <a:ea typeface="楷体_GB2312" pitchFamily="1" charset="-122"/>
              </a:rPr>
              <a:t>口</a:t>
            </a:r>
            <a:r>
              <a:rPr lang="zh-CN" altLang="en-US" sz="2400" b="1" dirty="0">
                <a:solidFill>
                  <a:srgbClr val="000000"/>
                </a:solidFill>
                <a:latin typeface="楷体_GB2312" pitchFamily="1" charset="-122"/>
                <a:ea typeface="楷体_GB2312" pitchFamily="1" charset="-122"/>
              </a:rPr>
              <a:t>、指令系统、汇编语言等</a:t>
            </a:r>
            <a:r>
              <a:rPr lang="zh-CN" altLang="en-US" sz="2400" b="1" dirty="0">
                <a:solidFill>
                  <a:srgbClr val="FF0000"/>
                </a:solidFill>
                <a:latin typeface="楷体_GB2312" pitchFamily="1" charset="-122"/>
                <a:ea typeface="楷体_GB2312" pitchFamily="1" charset="-122"/>
              </a:rPr>
              <a:t>基本原理</a:t>
            </a:r>
            <a:r>
              <a:rPr lang="zh-CN" altLang="en-US" sz="2400" b="1" dirty="0" smtClean="0">
                <a:solidFill>
                  <a:srgbClr val="000000"/>
                </a:solidFill>
                <a:latin typeface="楷体_GB2312" pitchFamily="1" charset="-122"/>
                <a:ea typeface="楷体_GB2312" pitchFamily="1" charset="-122"/>
              </a:rPr>
              <a:t>，</a:t>
            </a:r>
            <a:endParaRPr lang="en-US" altLang="zh-CN" sz="2400" b="1" dirty="0" smtClean="0">
              <a:solidFill>
                <a:srgbClr val="000000"/>
              </a:solidFill>
              <a:latin typeface="楷体_GB2312" pitchFamily="1" charset="-122"/>
              <a:ea typeface="楷体_GB2312" pitchFamily="1" charset="-122"/>
            </a:endParaRPr>
          </a:p>
        </p:txBody>
      </p:sp>
      <p:sp>
        <p:nvSpPr>
          <p:cNvPr id="18" name="矩形 17"/>
          <p:cNvSpPr/>
          <p:nvPr/>
        </p:nvSpPr>
        <p:spPr>
          <a:xfrm>
            <a:off x="183717" y="3068960"/>
            <a:ext cx="9135888" cy="2788456"/>
          </a:xfrm>
          <a:prstGeom prst="rect">
            <a:avLst/>
          </a:prstGeom>
        </p:spPr>
        <p:txBody>
          <a:bodyPr wrap="square">
            <a:spAutoFit/>
          </a:bodyPr>
          <a:lstStyle/>
          <a:p>
            <a:pPr>
              <a:lnSpc>
                <a:spcPct val="130000"/>
              </a:lnSpc>
              <a:spcBef>
                <a:spcPct val="20000"/>
              </a:spcBef>
            </a:pPr>
            <a:r>
              <a:rPr lang="en-US" altLang="zh-CN" sz="2400" b="1" dirty="0" smtClean="0">
                <a:solidFill>
                  <a:srgbClr val="CC3300"/>
                </a:solidFill>
                <a:latin typeface="Times New Roman" pitchFamily="18" charset="0"/>
              </a:rPr>
              <a:t>CPU</a:t>
            </a:r>
            <a:r>
              <a:rPr lang="zh-CN" altLang="en-US" sz="2400" b="1" dirty="0" smtClean="0">
                <a:solidFill>
                  <a:srgbClr val="CC3300"/>
                </a:solidFill>
                <a:latin typeface="Times New Roman" pitchFamily="18" charset="0"/>
              </a:rPr>
              <a:t>发展日新月异</a:t>
            </a:r>
            <a:r>
              <a:rPr lang="zh-CN" altLang="zh-CN" sz="2400" b="1" dirty="0" smtClean="0">
                <a:solidFill>
                  <a:srgbClr val="CC3300"/>
                </a:solidFill>
                <a:latin typeface="Times New Roman" pitchFamily="18" charset="0"/>
              </a:rPr>
              <a:t>的</a:t>
            </a:r>
            <a:r>
              <a:rPr lang="zh-CN" altLang="zh-CN" sz="2400" b="1" dirty="0">
                <a:solidFill>
                  <a:srgbClr val="CC3300"/>
                </a:solidFill>
                <a:latin typeface="Times New Roman" pitchFamily="18" charset="0"/>
              </a:rPr>
              <a:t>今天为什么还以8086为主要讲述对象？</a:t>
            </a:r>
          </a:p>
          <a:p>
            <a:pPr lvl="1">
              <a:lnSpc>
                <a:spcPct val="130000"/>
              </a:lnSpc>
              <a:spcBef>
                <a:spcPct val="20000"/>
              </a:spcBef>
            </a:pPr>
            <a:r>
              <a:rPr lang="zh-CN" altLang="zh-CN" sz="2400" b="1" dirty="0">
                <a:solidFill>
                  <a:srgbClr val="003399"/>
                </a:solidFill>
                <a:latin typeface="Times New Roman" pitchFamily="18" charset="0"/>
              </a:rPr>
              <a:t>     </a:t>
            </a:r>
            <a:r>
              <a:rPr lang="zh-CN" altLang="zh-CN" sz="2400" b="1" dirty="0">
                <a:solidFill>
                  <a:srgbClr val="000000"/>
                </a:solidFill>
                <a:latin typeface="Times New Roman" pitchFamily="18" charset="0"/>
              </a:rPr>
              <a:t>高档CPU兼容低档CPU</a:t>
            </a:r>
          </a:p>
          <a:p>
            <a:pPr lvl="1">
              <a:lnSpc>
                <a:spcPct val="130000"/>
              </a:lnSpc>
              <a:spcBef>
                <a:spcPct val="20000"/>
              </a:spcBef>
            </a:pPr>
            <a:r>
              <a:rPr lang="zh-CN" altLang="zh-CN" sz="2400" b="1" dirty="0">
                <a:solidFill>
                  <a:srgbClr val="000000"/>
                </a:solidFill>
                <a:latin typeface="Times New Roman" pitchFamily="18" charset="0"/>
              </a:rPr>
              <a:t>     内核从386开始基本没变</a:t>
            </a:r>
          </a:p>
          <a:p>
            <a:pPr lvl="1">
              <a:lnSpc>
                <a:spcPct val="130000"/>
              </a:lnSpc>
              <a:spcBef>
                <a:spcPct val="20000"/>
              </a:spcBef>
            </a:pPr>
            <a:r>
              <a:rPr lang="zh-CN" altLang="zh-CN" sz="2400" b="1" dirty="0">
                <a:solidFill>
                  <a:srgbClr val="000000"/>
                </a:solidFill>
                <a:latin typeface="Times New Roman" pitchFamily="18" charset="0"/>
              </a:rPr>
              <a:t>     控制芯片变了，但口地址还兼容以前的</a:t>
            </a:r>
          </a:p>
          <a:p>
            <a:pPr lvl="1">
              <a:lnSpc>
                <a:spcPct val="130000"/>
              </a:lnSpc>
              <a:spcBef>
                <a:spcPct val="20000"/>
              </a:spcBef>
            </a:pPr>
            <a:r>
              <a:rPr lang="zh-CN" altLang="zh-CN" sz="2400" b="1" dirty="0">
                <a:solidFill>
                  <a:srgbClr val="000000"/>
                </a:solidFill>
                <a:latin typeface="Times New Roman" pitchFamily="18" charset="0"/>
              </a:rPr>
              <a:t>     教材以8086为主，基本概念、理论、方法是通用的</a:t>
            </a:r>
          </a:p>
        </p:txBody>
      </p:sp>
    </p:spTree>
    <p:extLst>
      <p:ext uri="{BB962C8B-B14F-4D97-AF65-F5344CB8AC3E}">
        <p14:creationId xmlns:p14="http://schemas.microsoft.com/office/powerpoint/2010/main" val="38495700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日期占位符 5"/>
          <p:cNvSpPr>
            <a:spLocks noGrp="1"/>
          </p:cNvSpPr>
          <p:nvPr>
            <p:ph type="dt" sz="half" idx="12"/>
          </p:nvPr>
        </p:nvSpPr>
        <p:spPr/>
        <p:txBody>
          <a:bodyPr/>
          <a:lstStyle/>
          <a:p>
            <a:r>
              <a:rPr lang="en-US" altLang="zh-CN" dirty="0" smtClean="0"/>
              <a:t>xtwang@mail.xidian.edu.cn</a:t>
            </a:r>
            <a:endParaRPr lang="en-US" altLang="zh-CN" dirty="0"/>
          </a:p>
        </p:txBody>
      </p:sp>
      <p:sp>
        <p:nvSpPr>
          <p:cNvPr id="81922" name="Rectangle 2"/>
          <p:cNvSpPr>
            <a:spLocks noGrp="1" noChangeArrowheads="1"/>
          </p:cNvSpPr>
          <p:nvPr>
            <p:ph type="title"/>
          </p:nvPr>
        </p:nvSpPr>
        <p:spPr>
          <a:xfrm>
            <a:off x="683568" y="722313"/>
            <a:ext cx="8153400" cy="563562"/>
          </a:xfrm>
        </p:spPr>
        <p:txBody>
          <a:bodyPr/>
          <a:lstStyle/>
          <a:p>
            <a:r>
              <a:rPr lang="zh-CN" altLang="en-US" dirty="0" smtClean="0">
                <a:solidFill>
                  <a:schemeClr val="accent1">
                    <a:lumMod val="20000"/>
                    <a:lumOff val="80000"/>
                  </a:schemeClr>
                </a:solidFill>
                <a:ea typeface="宋体" charset="-122"/>
              </a:rPr>
              <a:t>综述</a:t>
            </a:r>
            <a:r>
              <a:rPr lang="en-US" altLang="zh-CN" dirty="0" smtClean="0">
                <a:solidFill>
                  <a:schemeClr val="accent1">
                    <a:lumMod val="20000"/>
                    <a:lumOff val="80000"/>
                  </a:schemeClr>
                </a:solidFill>
                <a:ea typeface="宋体" charset="-122"/>
              </a:rPr>
              <a:t>—</a:t>
            </a:r>
            <a:r>
              <a:rPr lang="zh-CN" altLang="en-US" dirty="0" smtClean="0">
                <a:solidFill>
                  <a:schemeClr val="accent1">
                    <a:lumMod val="20000"/>
                    <a:lumOff val="80000"/>
                  </a:schemeClr>
                </a:solidFill>
                <a:ea typeface="宋体" charset="-122"/>
              </a:rPr>
              <a:t>什么是微型计算机系统</a:t>
            </a:r>
            <a:endParaRPr lang="en-US" altLang="zh-CN" dirty="0">
              <a:solidFill>
                <a:schemeClr val="accent1">
                  <a:lumMod val="20000"/>
                  <a:lumOff val="80000"/>
                </a:schemeClr>
              </a:solidFill>
              <a:ea typeface="宋体" charset="-122"/>
            </a:endParaRPr>
          </a:p>
        </p:txBody>
      </p:sp>
      <p:sp>
        <p:nvSpPr>
          <p:cNvPr id="81951" name="Text Box 31"/>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38" name="L 形 37"/>
          <p:cNvSpPr/>
          <p:nvPr/>
        </p:nvSpPr>
        <p:spPr>
          <a:xfrm>
            <a:off x="1187624" y="1988840"/>
            <a:ext cx="6984776" cy="4288589"/>
          </a:xfrm>
          <a:prstGeom prst="corner">
            <a:avLst>
              <a:gd name="adj1" fmla="val 63199"/>
              <a:gd name="adj2" fmla="val 87228"/>
            </a:avLst>
          </a:prstGeom>
          <a:noFill/>
          <a:ln>
            <a:solidFill>
              <a:srgbClr val="C00000"/>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9" name="椭圆 38"/>
          <p:cNvSpPr/>
          <p:nvPr/>
        </p:nvSpPr>
        <p:spPr>
          <a:xfrm>
            <a:off x="3729390" y="2461408"/>
            <a:ext cx="1492117" cy="9828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CPU</a:t>
            </a:r>
            <a:endParaRPr lang="zh-CN" altLang="en-US" sz="2800" b="1" dirty="0"/>
          </a:p>
        </p:txBody>
      </p:sp>
      <p:sp>
        <p:nvSpPr>
          <p:cNvPr id="40" name="圆角矩形 39"/>
          <p:cNvSpPr/>
          <p:nvPr/>
        </p:nvSpPr>
        <p:spPr>
          <a:xfrm>
            <a:off x="1601197" y="2235131"/>
            <a:ext cx="1094219" cy="5360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t>内存</a:t>
            </a:r>
            <a:endParaRPr lang="zh-CN" altLang="en-US" sz="2000" b="1" dirty="0"/>
          </a:p>
        </p:txBody>
      </p:sp>
      <p:sp>
        <p:nvSpPr>
          <p:cNvPr id="41" name="圆角矩形 40"/>
          <p:cNvSpPr/>
          <p:nvPr/>
        </p:nvSpPr>
        <p:spPr>
          <a:xfrm>
            <a:off x="6301280" y="2179006"/>
            <a:ext cx="1094219" cy="5360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外设</a:t>
            </a:r>
            <a:r>
              <a:rPr lang="en-US" altLang="zh-CN" sz="2400" b="1" dirty="0" smtClean="0"/>
              <a:t>1</a:t>
            </a:r>
            <a:endParaRPr lang="zh-CN" altLang="en-US" sz="2400" b="1" dirty="0"/>
          </a:p>
        </p:txBody>
      </p:sp>
      <p:sp>
        <p:nvSpPr>
          <p:cNvPr id="42" name="圆角矩形 41"/>
          <p:cNvSpPr/>
          <p:nvPr/>
        </p:nvSpPr>
        <p:spPr>
          <a:xfrm>
            <a:off x="1601197" y="2863473"/>
            <a:ext cx="1094219" cy="5360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t>外存</a:t>
            </a:r>
            <a:r>
              <a:rPr lang="en-US" altLang="zh-CN" sz="2000" b="1" dirty="0" smtClean="0"/>
              <a:t>1</a:t>
            </a:r>
            <a:endParaRPr lang="zh-CN" altLang="en-US" sz="2000" b="1" dirty="0"/>
          </a:p>
        </p:txBody>
      </p:sp>
      <p:sp>
        <p:nvSpPr>
          <p:cNvPr id="43" name="圆角矩形 42"/>
          <p:cNvSpPr/>
          <p:nvPr/>
        </p:nvSpPr>
        <p:spPr>
          <a:xfrm>
            <a:off x="1611705" y="3488906"/>
            <a:ext cx="1094219" cy="5360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t>外存</a:t>
            </a:r>
            <a:r>
              <a:rPr lang="en-US" altLang="zh-CN" sz="2000" b="1" dirty="0" smtClean="0"/>
              <a:t>2</a:t>
            </a:r>
            <a:endParaRPr lang="zh-CN" altLang="en-US" sz="2000" b="1" dirty="0"/>
          </a:p>
        </p:txBody>
      </p:sp>
      <p:sp>
        <p:nvSpPr>
          <p:cNvPr id="44" name="圆角矩形 43"/>
          <p:cNvSpPr/>
          <p:nvPr/>
        </p:nvSpPr>
        <p:spPr>
          <a:xfrm>
            <a:off x="6315725" y="2816743"/>
            <a:ext cx="1094219" cy="5360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外设</a:t>
            </a:r>
            <a:r>
              <a:rPr lang="en-US" altLang="zh-CN" sz="2400" b="1" dirty="0" smtClean="0"/>
              <a:t>2</a:t>
            </a:r>
            <a:endParaRPr lang="zh-CN" altLang="en-US" sz="2400" b="1" dirty="0"/>
          </a:p>
        </p:txBody>
      </p:sp>
      <p:sp>
        <p:nvSpPr>
          <p:cNvPr id="45" name="圆角矩形 44"/>
          <p:cNvSpPr/>
          <p:nvPr/>
        </p:nvSpPr>
        <p:spPr>
          <a:xfrm>
            <a:off x="6324413" y="3444232"/>
            <a:ext cx="1094219" cy="5360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外设</a:t>
            </a:r>
            <a:r>
              <a:rPr lang="en-US" altLang="zh-CN" sz="2400" b="1" dirty="0" smtClean="0"/>
              <a:t>3</a:t>
            </a:r>
            <a:endParaRPr lang="zh-CN" altLang="en-US" sz="2400" b="1" dirty="0"/>
          </a:p>
        </p:txBody>
      </p:sp>
      <p:sp>
        <p:nvSpPr>
          <p:cNvPr id="46" name="流程图: 联系 45"/>
          <p:cNvSpPr/>
          <p:nvPr/>
        </p:nvSpPr>
        <p:spPr>
          <a:xfrm>
            <a:off x="2038324" y="4114339"/>
            <a:ext cx="170227" cy="979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47" name="流程图: 联系 46"/>
          <p:cNvSpPr/>
          <p:nvPr/>
        </p:nvSpPr>
        <p:spPr>
          <a:xfrm>
            <a:off x="2038324" y="4329122"/>
            <a:ext cx="170227" cy="979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48" name="流程图: 联系 47"/>
          <p:cNvSpPr/>
          <p:nvPr/>
        </p:nvSpPr>
        <p:spPr>
          <a:xfrm>
            <a:off x="2038324" y="4552491"/>
            <a:ext cx="170227" cy="979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49" name="流程图: 联系 48"/>
          <p:cNvSpPr/>
          <p:nvPr/>
        </p:nvSpPr>
        <p:spPr>
          <a:xfrm>
            <a:off x="6786409" y="4048621"/>
            <a:ext cx="170227" cy="979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50" name="流程图: 联系 49"/>
          <p:cNvSpPr/>
          <p:nvPr/>
        </p:nvSpPr>
        <p:spPr>
          <a:xfrm>
            <a:off x="6786409" y="4263405"/>
            <a:ext cx="170227" cy="979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51" name="流程图: 联系 50"/>
          <p:cNvSpPr/>
          <p:nvPr/>
        </p:nvSpPr>
        <p:spPr>
          <a:xfrm>
            <a:off x="6786409" y="4486774"/>
            <a:ext cx="170227" cy="979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52" name="左右箭头 51"/>
          <p:cNvSpPr/>
          <p:nvPr/>
        </p:nvSpPr>
        <p:spPr>
          <a:xfrm rot="719940">
            <a:off x="2814565" y="2483863"/>
            <a:ext cx="945007" cy="105108"/>
          </a:xfrm>
          <a:prstGeom prst="leftRightArrow">
            <a:avLst>
              <a:gd name="adj1" fmla="val 23125"/>
              <a:gd name="adj2" fmla="val 5530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53" name="左右箭头 52"/>
          <p:cNvSpPr/>
          <p:nvPr/>
        </p:nvSpPr>
        <p:spPr>
          <a:xfrm>
            <a:off x="2778071" y="3011058"/>
            <a:ext cx="945007" cy="105108"/>
          </a:xfrm>
          <a:prstGeom prst="leftRightArrow">
            <a:avLst>
              <a:gd name="adj1" fmla="val 23125"/>
              <a:gd name="adj2" fmla="val 5530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54" name="左右箭头 53"/>
          <p:cNvSpPr/>
          <p:nvPr/>
        </p:nvSpPr>
        <p:spPr>
          <a:xfrm rot="19955765">
            <a:off x="2810474" y="3531667"/>
            <a:ext cx="945007" cy="105108"/>
          </a:xfrm>
          <a:prstGeom prst="leftRightArrow">
            <a:avLst>
              <a:gd name="adj1" fmla="val 23125"/>
              <a:gd name="adj2" fmla="val 5530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55" name="左右箭头 54"/>
          <p:cNvSpPr/>
          <p:nvPr/>
        </p:nvSpPr>
        <p:spPr>
          <a:xfrm>
            <a:off x="5314428" y="2959707"/>
            <a:ext cx="945007" cy="105108"/>
          </a:xfrm>
          <a:prstGeom prst="leftRightArrow">
            <a:avLst>
              <a:gd name="adj1" fmla="val 23125"/>
              <a:gd name="adj2" fmla="val 5530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56" name="左右箭头 55"/>
          <p:cNvSpPr/>
          <p:nvPr/>
        </p:nvSpPr>
        <p:spPr>
          <a:xfrm rot="20922127">
            <a:off x="5269805" y="2536417"/>
            <a:ext cx="945007" cy="105108"/>
          </a:xfrm>
          <a:prstGeom prst="leftRightArrow">
            <a:avLst>
              <a:gd name="adj1" fmla="val 23125"/>
              <a:gd name="adj2" fmla="val 5530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57" name="左右箭头 56"/>
          <p:cNvSpPr/>
          <p:nvPr/>
        </p:nvSpPr>
        <p:spPr>
          <a:xfrm rot="1428166">
            <a:off x="5269805" y="3485027"/>
            <a:ext cx="945007" cy="105108"/>
          </a:xfrm>
          <a:prstGeom prst="leftRightArrow">
            <a:avLst>
              <a:gd name="adj1" fmla="val 23125"/>
              <a:gd name="adj2" fmla="val 5530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58" name="棱台 57"/>
          <p:cNvSpPr/>
          <p:nvPr/>
        </p:nvSpPr>
        <p:spPr>
          <a:xfrm rot="20860767">
            <a:off x="5518491" y="2487406"/>
            <a:ext cx="447635" cy="2204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59" name="棱台 58"/>
          <p:cNvSpPr/>
          <p:nvPr/>
        </p:nvSpPr>
        <p:spPr>
          <a:xfrm>
            <a:off x="5563114" y="2902022"/>
            <a:ext cx="447635" cy="2204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60" name="棱台 59"/>
          <p:cNvSpPr/>
          <p:nvPr/>
        </p:nvSpPr>
        <p:spPr>
          <a:xfrm rot="1310326">
            <a:off x="5518491" y="3426411"/>
            <a:ext cx="447635" cy="2204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61" name="棱台 60"/>
          <p:cNvSpPr/>
          <p:nvPr/>
        </p:nvSpPr>
        <p:spPr>
          <a:xfrm rot="19937283">
            <a:off x="3059160" y="3480399"/>
            <a:ext cx="447635" cy="2204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62" name="棱台 61"/>
          <p:cNvSpPr/>
          <p:nvPr/>
        </p:nvSpPr>
        <p:spPr>
          <a:xfrm>
            <a:off x="3026757" y="2944313"/>
            <a:ext cx="447635" cy="2204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63" name="左右箭头 62"/>
          <p:cNvSpPr/>
          <p:nvPr/>
        </p:nvSpPr>
        <p:spPr>
          <a:xfrm>
            <a:off x="1611705" y="5301208"/>
            <a:ext cx="945007" cy="105108"/>
          </a:xfrm>
          <a:prstGeom prst="leftRightArrow">
            <a:avLst>
              <a:gd name="adj1" fmla="val 23125"/>
              <a:gd name="adj2" fmla="val 5530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64" name="棱台 63"/>
          <p:cNvSpPr/>
          <p:nvPr/>
        </p:nvSpPr>
        <p:spPr>
          <a:xfrm>
            <a:off x="1814506" y="5809829"/>
            <a:ext cx="447635" cy="2204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65" name="TextBox 64"/>
          <p:cNvSpPr txBox="1"/>
          <p:nvPr/>
        </p:nvSpPr>
        <p:spPr>
          <a:xfrm>
            <a:off x="2927028" y="5157192"/>
            <a:ext cx="1788988" cy="369332"/>
          </a:xfrm>
          <a:prstGeom prst="rect">
            <a:avLst/>
          </a:prstGeom>
          <a:noFill/>
        </p:spPr>
        <p:txBody>
          <a:bodyPr wrap="square" rtlCol="0">
            <a:spAutoFit/>
          </a:bodyPr>
          <a:lstStyle/>
          <a:p>
            <a:r>
              <a:rPr lang="zh-CN" altLang="en-US" b="1" dirty="0" smtClean="0"/>
              <a:t>总线</a:t>
            </a:r>
            <a:endParaRPr lang="zh-CN" altLang="en-US" b="1" dirty="0"/>
          </a:p>
        </p:txBody>
      </p:sp>
      <p:sp>
        <p:nvSpPr>
          <p:cNvPr id="66" name="TextBox 65"/>
          <p:cNvSpPr txBox="1"/>
          <p:nvPr/>
        </p:nvSpPr>
        <p:spPr>
          <a:xfrm>
            <a:off x="2891024" y="5625163"/>
            <a:ext cx="1788988" cy="369332"/>
          </a:xfrm>
          <a:prstGeom prst="rect">
            <a:avLst/>
          </a:prstGeom>
          <a:noFill/>
        </p:spPr>
        <p:txBody>
          <a:bodyPr wrap="square" rtlCol="0">
            <a:spAutoFit/>
          </a:bodyPr>
          <a:lstStyle/>
          <a:p>
            <a:r>
              <a:rPr lang="en-US" altLang="zh-CN" b="1" dirty="0" smtClean="0"/>
              <a:t>I/O</a:t>
            </a:r>
            <a:r>
              <a:rPr lang="zh-CN" altLang="en-US" b="1" dirty="0" smtClean="0"/>
              <a:t>接口电路</a:t>
            </a:r>
            <a:endParaRPr lang="zh-CN" altLang="en-US" b="1" dirty="0"/>
          </a:p>
        </p:txBody>
      </p:sp>
      <p:sp>
        <p:nvSpPr>
          <p:cNvPr id="67" name="矩形 66"/>
          <p:cNvSpPr/>
          <p:nvPr/>
        </p:nvSpPr>
        <p:spPr>
          <a:xfrm>
            <a:off x="4932040" y="4725144"/>
            <a:ext cx="3240360" cy="155228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b="1" dirty="0"/>
          </a:p>
        </p:txBody>
      </p:sp>
      <p:sp>
        <p:nvSpPr>
          <p:cNvPr id="68" name="TextBox 67"/>
          <p:cNvSpPr txBox="1"/>
          <p:nvPr/>
        </p:nvSpPr>
        <p:spPr>
          <a:xfrm>
            <a:off x="5563114" y="4901121"/>
            <a:ext cx="2880320" cy="1200329"/>
          </a:xfrm>
          <a:prstGeom prst="rect">
            <a:avLst/>
          </a:prstGeom>
          <a:noFill/>
        </p:spPr>
        <p:txBody>
          <a:bodyPr wrap="square" rtlCol="0">
            <a:spAutoFit/>
          </a:bodyPr>
          <a:lstStyle/>
          <a:p>
            <a:r>
              <a:rPr lang="zh-CN" altLang="en-US" sz="3600" b="1" dirty="0" smtClean="0"/>
              <a:t>系统软件</a:t>
            </a:r>
            <a:endParaRPr lang="en-US" altLang="zh-CN" sz="3600" b="1" dirty="0" smtClean="0"/>
          </a:p>
          <a:p>
            <a:r>
              <a:rPr lang="zh-CN" altLang="en-US" sz="3600" b="1" dirty="0" smtClean="0"/>
              <a:t>应用软件</a:t>
            </a:r>
            <a:endParaRPr lang="zh-CN" altLang="en-US" sz="3600" b="1" dirty="0"/>
          </a:p>
        </p:txBody>
      </p:sp>
    </p:spTree>
    <p:extLst>
      <p:ext uri="{BB962C8B-B14F-4D97-AF65-F5344CB8AC3E}">
        <p14:creationId xmlns:p14="http://schemas.microsoft.com/office/powerpoint/2010/main" val="322922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p:bldP spid="66" grpId="0"/>
      <p:bldP spid="67" grpId="0" animBg="1"/>
      <p:bldP spid="6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日期占位符 5"/>
          <p:cNvSpPr>
            <a:spLocks noGrp="1"/>
          </p:cNvSpPr>
          <p:nvPr>
            <p:ph type="dt" sz="half" idx="12"/>
          </p:nvPr>
        </p:nvSpPr>
        <p:spPr/>
        <p:txBody>
          <a:bodyPr/>
          <a:lstStyle/>
          <a:p>
            <a:r>
              <a:rPr lang="en-US" altLang="zh-CN" dirty="0" smtClean="0"/>
              <a:t>xtwang@mail.xidian.edu.cn</a:t>
            </a:r>
            <a:endParaRPr lang="en-US" altLang="zh-CN" dirty="0"/>
          </a:p>
        </p:txBody>
      </p:sp>
      <p:sp>
        <p:nvSpPr>
          <p:cNvPr id="81922" name="Rectangle 2"/>
          <p:cNvSpPr>
            <a:spLocks noGrp="1" noChangeArrowheads="1"/>
          </p:cNvSpPr>
          <p:nvPr>
            <p:ph type="title"/>
          </p:nvPr>
        </p:nvSpPr>
        <p:spPr>
          <a:xfrm>
            <a:off x="683568" y="722313"/>
            <a:ext cx="8153400" cy="563562"/>
          </a:xfrm>
        </p:spPr>
        <p:txBody>
          <a:bodyPr/>
          <a:lstStyle/>
          <a:p>
            <a:r>
              <a:rPr lang="zh-CN" altLang="en-US" dirty="0" smtClean="0">
                <a:solidFill>
                  <a:schemeClr val="accent1">
                    <a:lumMod val="20000"/>
                    <a:lumOff val="80000"/>
                  </a:schemeClr>
                </a:solidFill>
                <a:ea typeface="宋体" charset="-122"/>
              </a:rPr>
              <a:t>综述</a:t>
            </a:r>
            <a:r>
              <a:rPr lang="en-US" altLang="zh-CN" dirty="0" smtClean="0">
                <a:solidFill>
                  <a:schemeClr val="accent1">
                    <a:lumMod val="20000"/>
                    <a:lumOff val="80000"/>
                  </a:schemeClr>
                </a:solidFill>
                <a:ea typeface="宋体" charset="-122"/>
              </a:rPr>
              <a:t>—</a:t>
            </a:r>
            <a:r>
              <a:rPr lang="zh-CN" altLang="en-US" dirty="0" smtClean="0">
                <a:solidFill>
                  <a:schemeClr val="accent1">
                    <a:lumMod val="20000"/>
                    <a:lumOff val="80000"/>
                  </a:schemeClr>
                </a:solidFill>
                <a:ea typeface="宋体" charset="-122"/>
              </a:rPr>
              <a:t>什么是微型计算机系统</a:t>
            </a:r>
            <a:endParaRPr lang="en-US" altLang="zh-CN" dirty="0">
              <a:solidFill>
                <a:schemeClr val="accent1">
                  <a:lumMod val="20000"/>
                  <a:lumOff val="80000"/>
                </a:schemeClr>
              </a:solidFill>
              <a:ea typeface="宋体" charset="-122"/>
            </a:endParaRPr>
          </a:p>
        </p:txBody>
      </p:sp>
      <p:sp>
        <p:nvSpPr>
          <p:cNvPr id="81951" name="Text Box 31"/>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2" name="矩形 1"/>
          <p:cNvSpPr/>
          <p:nvPr/>
        </p:nvSpPr>
        <p:spPr>
          <a:xfrm>
            <a:off x="683568" y="1772816"/>
            <a:ext cx="8118648" cy="3539430"/>
          </a:xfrm>
          <a:prstGeom prst="rect">
            <a:avLst/>
          </a:prstGeom>
        </p:spPr>
        <p:txBody>
          <a:bodyPr wrap="square">
            <a:spAutoFit/>
          </a:bodyPr>
          <a:lstStyle/>
          <a:p>
            <a:pPr marL="0" indent="0">
              <a:buNone/>
            </a:pPr>
            <a:r>
              <a:rPr lang="zh-CN" altLang="en-US" sz="3200" b="1" dirty="0" smtClean="0"/>
              <a:t>       以</a:t>
            </a:r>
            <a:r>
              <a:rPr lang="en-US" altLang="zh-CN" sz="3200" b="1" dirty="0" smtClean="0"/>
              <a:t>CPU</a:t>
            </a:r>
            <a:r>
              <a:rPr lang="zh-CN" altLang="en-US" sz="3200" b="1" dirty="0" smtClean="0"/>
              <a:t>为核心，采用总线结构，在总线上配置一定容量的内存储器和一定数目的外存储器和外部设备，结合软件</a:t>
            </a:r>
            <a:r>
              <a:rPr lang="zh-CN" altLang="en-US" sz="3200" b="1" dirty="0"/>
              <a:t>系统</a:t>
            </a:r>
            <a:r>
              <a:rPr lang="zh-CN" altLang="en-US" sz="3200" b="1" dirty="0" smtClean="0"/>
              <a:t>程序实现相应的功能。</a:t>
            </a:r>
            <a:endParaRPr lang="en-US" altLang="zh-CN" sz="3200" b="1" dirty="0" smtClean="0"/>
          </a:p>
          <a:p>
            <a:pPr marL="0" indent="0">
              <a:buNone/>
            </a:pPr>
            <a:endParaRPr lang="en-US" altLang="zh-CN" sz="3200" b="1" dirty="0"/>
          </a:p>
          <a:p>
            <a:pPr marL="0" indent="0">
              <a:buNone/>
            </a:pPr>
            <a:r>
              <a:rPr lang="en-US" altLang="zh-CN" sz="3200" b="1" dirty="0" smtClean="0"/>
              <a:t>       </a:t>
            </a:r>
            <a:r>
              <a:rPr lang="zh-CN" altLang="en-US" sz="3200" b="1" dirty="0" smtClean="0"/>
              <a:t>存储器和外设与</a:t>
            </a:r>
            <a:r>
              <a:rPr lang="en-US" altLang="zh-CN" sz="3200" b="1" dirty="0" smtClean="0"/>
              <a:t>CPU</a:t>
            </a:r>
            <a:r>
              <a:rPr lang="zh-CN" altLang="en-US" sz="3200" b="1" dirty="0" smtClean="0"/>
              <a:t>之间的数据交换管理通过在总线上搭建相应的</a:t>
            </a:r>
            <a:r>
              <a:rPr lang="en-US" altLang="zh-CN" sz="3200" b="1" dirty="0" smtClean="0"/>
              <a:t>I/O</a:t>
            </a:r>
            <a:r>
              <a:rPr lang="zh-CN" altLang="en-US" sz="3200" b="1" dirty="0" smtClean="0"/>
              <a:t>接口电路实现。</a:t>
            </a:r>
            <a:endParaRPr lang="en-US" altLang="zh-CN" sz="3200" b="1" dirty="0" smtClean="0"/>
          </a:p>
        </p:txBody>
      </p:sp>
    </p:spTree>
    <p:extLst>
      <p:ext uri="{BB962C8B-B14F-4D97-AF65-F5344CB8AC3E}">
        <p14:creationId xmlns:p14="http://schemas.microsoft.com/office/powerpoint/2010/main" val="34976384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accent1">
                    <a:lumMod val="20000"/>
                    <a:lumOff val="80000"/>
                  </a:schemeClr>
                </a:solidFill>
                <a:ea typeface="宋体" charset="-122"/>
              </a:rPr>
              <a:t>综述</a:t>
            </a:r>
            <a:r>
              <a:rPr lang="en-US" altLang="zh-CN" dirty="0" smtClean="0">
                <a:solidFill>
                  <a:schemeClr val="accent1">
                    <a:lumMod val="20000"/>
                    <a:lumOff val="80000"/>
                  </a:schemeClr>
                </a:solidFill>
                <a:ea typeface="宋体" charset="-122"/>
              </a:rPr>
              <a:t>—</a:t>
            </a:r>
            <a:r>
              <a:rPr lang="zh-CN" altLang="en-US" dirty="0" smtClean="0">
                <a:solidFill>
                  <a:schemeClr val="accent1">
                    <a:lumMod val="20000"/>
                    <a:lumOff val="80000"/>
                  </a:schemeClr>
                </a:solidFill>
                <a:ea typeface="宋体" charset="-122"/>
              </a:rPr>
              <a:t>本门课学习的内容</a:t>
            </a:r>
            <a:endParaRPr lang="zh-CN" altLang="en-US" dirty="0"/>
          </a:p>
        </p:txBody>
      </p:sp>
      <p:sp>
        <p:nvSpPr>
          <p:cNvPr id="5" name="日期占位符 4"/>
          <p:cNvSpPr>
            <a:spLocks noGrp="1"/>
          </p:cNvSpPr>
          <p:nvPr>
            <p:ph type="dt" sz="half" idx="12"/>
          </p:nvPr>
        </p:nvSpPr>
        <p:spPr/>
        <p:txBody>
          <a:bodyPr/>
          <a:lstStyle/>
          <a:p>
            <a:r>
              <a:rPr lang="en-US" altLang="zh-CN" smtClean="0"/>
              <a:t>www.themegallery.com</a:t>
            </a:r>
            <a:endParaRPr lang="en-US" altLang="zh-CN"/>
          </a:p>
        </p:txBody>
      </p:sp>
      <p:sp>
        <p:nvSpPr>
          <p:cNvPr id="6" name="圆角矩形 5"/>
          <p:cNvSpPr/>
          <p:nvPr/>
        </p:nvSpPr>
        <p:spPr>
          <a:xfrm>
            <a:off x="179512" y="4693786"/>
            <a:ext cx="1958407" cy="17595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 形 6"/>
          <p:cNvSpPr/>
          <p:nvPr/>
        </p:nvSpPr>
        <p:spPr>
          <a:xfrm>
            <a:off x="1652641" y="1388352"/>
            <a:ext cx="5553516" cy="2912281"/>
          </a:xfrm>
          <a:prstGeom prst="corner">
            <a:avLst>
              <a:gd name="adj1" fmla="val 63199"/>
              <a:gd name="adj2" fmla="val 87228"/>
            </a:avLst>
          </a:prstGeom>
          <a:noFill/>
          <a:ln>
            <a:solidFill>
              <a:srgbClr val="C00000"/>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 name="椭圆 7"/>
          <p:cNvSpPr/>
          <p:nvPr/>
        </p:nvSpPr>
        <p:spPr>
          <a:xfrm>
            <a:off x="3673570" y="1709262"/>
            <a:ext cx="1186365" cy="6674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t>CPU</a:t>
            </a:r>
            <a:endParaRPr lang="zh-CN" altLang="en-US" sz="2000" b="1" dirty="0"/>
          </a:p>
        </p:txBody>
      </p:sp>
      <p:sp>
        <p:nvSpPr>
          <p:cNvPr id="9" name="圆角矩形 8"/>
          <p:cNvSpPr/>
          <p:nvPr/>
        </p:nvSpPr>
        <p:spPr>
          <a:xfrm>
            <a:off x="1981468" y="1555602"/>
            <a:ext cx="870001" cy="3640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t>内存</a:t>
            </a:r>
            <a:endParaRPr lang="zh-CN" altLang="en-US" sz="1600" b="1" dirty="0"/>
          </a:p>
        </p:txBody>
      </p:sp>
      <p:sp>
        <p:nvSpPr>
          <p:cNvPr id="10" name="圆角矩形 9"/>
          <p:cNvSpPr/>
          <p:nvPr/>
        </p:nvSpPr>
        <p:spPr>
          <a:xfrm>
            <a:off x="5718451" y="1517489"/>
            <a:ext cx="870001" cy="3640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外设</a:t>
            </a:r>
            <a:r>
              <a:rPr lang="en-US" altLang="zh-CN" b="1" dirty="0" smtClean="0"/>
              <a:t>1</a:t>
            </a:r>
            <a:endParaRPr lang="zh-CN" altLang="en-US" b="1" dirty="0"/>
          </a:p>
        </p:txBody>
      </p:sp>
      <p:sp>
        <p:nvSpPr>
          <p:cNvPr id="11" name="圆角矩形 10"/>
          <p:cNvSpPr/>
          <p:nvPr/>
        </p:nvSpPr>
        <p:spPr>
          <a:xfrm>
            <a:off x="1981468" y="1982295"/>
            <a:ext cx="870001" cy="3640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t>外存</a:t>
            </a:r>
            <a:r>
              <a:rPr lang="en-US" altLang="zh-CN" sz="1600" b="1" dirty="0" smtClean="0"/>
              <a:t>1</a:t>
            </a:r>
            <a:endParaRPr lang="zh-CN" altLang="en-US" sz="1600" b="1" dirty="0"/>
          </a:p>
        </p:txBody>
      </p:sp>
      <p:sp>
        <p:nvSpPr>
          <p:cNvPr id="12" name="圆角矩形 11"/>
          <p:cNvSpPr/>
          <p:nvPr/>
        </p:nvSpPr>
        <p:spPr>
          <a:xfrm>
            <a:off x="1989823" y="2407012"/>
            <a:ext cx="870001" cy="3640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t>外存</a:t>
            </a:r>
            <a:r>
              <a:rPr lang="en-US" altLang="zh-CN" sz="1600" b="1" dirty="0" smtClean="0"/>
              <a:t>2</a:t>
            </a:r>
            <a:endParaRPr lang="zh-CN" altLang="en-US" sz="1600" b="1" dirty="0"/>
          </a:p>
        </p:txBody>
      </p:sp>
      <p:sp>
        <p:nvSpPr>
          <p:cNvPr id="13" name="圆角矩形 12"/>
          <p:cNvSpPr/>
          <p:nvPr/>
        </p:nvSpPr>
        <p:spPr>
          <a:xfrm>
            <a:off x="5729936" y="1950562"/>
            <a:ext cx="870001" cy="3640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外设</a:t>
            </a:r>
            <a:r>
              <a:rPr lang="en-US" altLang="zh-CN" b="1" dirty="0" smtClean="0"/>
              <a:t>2</a:t>
            </a:r>
            <a:endParaRPr lang="zh-CN" altLang="en-US" b="1" dirty="0"/>
          </a:p>
        </p:txBody>
      </p:sp>
      <p:sp>
        <p:nvSpPr>
          <p:cNvPr id="14" name="圆角矩形 13"/>
          <p:cNvSpPr/>
          <p:nvPr/>
        </p:nvSpPr>
        <p:spPr>
          <a:xfrm>
            <a:off x="5736844" y="2376675"/>
            <a:ext cx="870001" cy="3640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外设</a:t>
            </a:r>
            <a:r>
              <a:rPr lang="en-US" altLang="zh-CN" b="1" dirty="0" smtClean="0"/>
              <a:t>3</a:t>
            </a:r>
            <a:endParaRPr lang="zh-CN" altLang="en-US" b="1" dirty="0"/>
          </a:p>
        </p:txBody>
      </p:sp>
      <p:sp>
        <p:nvSpPr>
          <p:cNvPr id="15" name="流程图: 联系 14"/>
          <p:cNvSpPr/>
          <p:nvPr/>
        </p:nvSpPr>
        <p:spPr>
          <a:xfrm>
            <a:off x="2329023" y="2831729"/>
            <a:ext cx="135346" cy="665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 name="流程图: 联系 15"/>
          <p:cNvSpPr/>
          <p:nvPr/>
        </p:nvSpPr>
        <p:spPr>
          <a:xfrm>
            <a:off x="2329023" y="2977583"/>
            <a:ext cx="135346" cy="665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 name="流程图: 联系 16"/>
          <p:cNvSpPr/>
          <p:nvPr/>
        </p:nvSpPr>
        <p:spPr>
          <a:xfrm>
            <a:off x="2329023" y="3129268"/>
            <a:ext cx="135346" cy="665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 name="流程图: 联系 17"/>
          <p:cNvSpPr/>
          <p:nvPr/>
        </p:nvSpPr>
        <p:spPr>
          <a:xfrm>
            <a:off x="6104171" y="2787101"/>
            <a:ext cx="135346" cy="665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 name="流程图: 联系 18"/>
          <p:cNvSpPr/>
          <p:nvPr/>
        </p:nvSpPr>
        <p:spPr>
          <a:xfrm>
            <a:off x="6104171" y="2932956"/>
            <a:ext cx="135346" cy="665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 name="流程图: 联系 19"/>
          <p:cNvSpPr/>
          <p:nvPr/>
        </p:nvSpPr>
        <p:spPr>
          <a:xfrm>
            <a:off x="6104171" y="3084641"/>
            <a:ext cx="135346" cy="665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 name="左右箭头 20"/>
          <p:cNvSpPr/>
          <p:nvPr/>
        </p:nvSpPr>
        <p:spPr>
          <a:xfrm rot="719940">
            <a:off x="2946203" y="1724511"/>
            <a:ext cx="751364" cy="71376"/>
          </a:xfrm>
          <a:prstGeom prst="leftRightArrow">
            <a:avLst>
              <a:gd name="adj1" fmla="val 23125"/>
              <a:gd name="adj2" fmla="val 5530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 name="左右箭头 21"/>
          <p:cNvSpPr/>
          <p:nvPr/>
        </p:nvSpPr>
        <p:spPr>
          <a:xfrm>
            <a:off x="2917187" y="2082516"/>
            <a:ext cx="751364" cy="71376"/>
          </a:xfrm>
          <a:prstGeom prst="leftRightArrow">
            <a:avLst>
              <a:gd name="adj1" fmla="val 23125"/>
              <a:gd name="adj2" fmla="val 5530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3" name="左右箭头 22"/>
          <p:cNvSpPr/>
          <p:nvPr/>
        </p:nvSpPr>
        <p:spPr>
          <a:xfrm rot="19955765">
            <a:off x="2942951" y="2436050"/>
            <a:ext cx="751364" cy="71376"/>
          </a:xfrm>
          <a:prstGeom prst="leftRightArrow">
            <a:avLst>
              <a:gd name="adj1" fmla="val 23125"/>
              <a:gd name="adj2" fmla="val 5530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4" name="左右箭头 23"/>
          <p:cNvSpPr/>
          <p:nvPr/>
        </p:nvSpPr>
        <p:spPr>
          <a:xfrm>
            <a:off x="4933816" y="2047645"/>
            <a:ext cx="751364" cy="71376"/>
          </a:xfrm>
          <a:prstGeom prst="leftRightArrow">
            <a:avLst>
              <a:gd name="adj1" fmla="val 23125"/>
              <a:gd name="adj2" fmla="val 5530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5" name="左右箭头 24"/>
          <p:cNvSpPr/>
          <p:nvPr/>
        </p:nvSpPr>
        <p:spPr>
          <a:xfrm rot="20922127">
            <a:off x="4898337" y="1760199"/>
            <a:ext cx="751364" cy="71376"/>
          </a:xfrm>
          <a:prstGeom prst="leftRightArrow">
            <a:avLst>
              <a:gd name="adj1" fmla="val 23125"/>
              <a:gd name="adj2" fmla="val 5530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6" name="左右箭头 25"/>
          <p:cNvSpPr/>
          <p:nvPr/>
        </p:nvSpPr>
        <p:spPr>
          <a:xfrm rot="1428166">
            <a:off x="4898337" y="2404378"/>
            <a:ext cx="751364" cy="71376"/>
          </a:xfrm>
          <a:prstGeom prst="leftRightArrow">
            <a:avLst>
              <a:gd name="adj1" fmla="val 23125"/>
              <a:gd name="adj2" fmla="val 5530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7" name="棱台 26"/>
          <p:cNvSpPr/>
          <p:nvPr/>
        </p:nvSpPr>
        <p:spPr>
          <a:xfrm rot="20860767">
            <a:off x="5096064" y="1726917"/>
            <a:ext cx="355909" cy="149721"/>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8" name="棱台 27"/>
          <p:cNvSpPr/>
          <p:nvPr/>
        </p:nvSpPr>
        <p:spPr>
          <a:xfrm>
            <a:off x="5131543" y="2008473"/>
            <a:ext cx="355909" cy="149721"/>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9" name="棱台 28"/>
          <p:cNvSpPr/>
          <p:nvPr/>
        </p:nvSpPr>
        <p:spPr>
          <a:xfrm rot="1310326">
            <a:off x="5096064" y="2364573"/>
            <a:ext cx="355909" cy="149721"/>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棱台 29"/>
          <p:cNvSpPr/>
          <p:nvPr/>
        </p:nvSpPr>
        <p:spPr>
          <a:xfrm rot="19937283">
            <a:off x="3140678" y="2401235"/>
            <a:ext cx="355909" cy="149721"/>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1" name="棱台 30"/>
          <p:cNvSpPr/>
          <p:nvPr/>
        </p:nvSpPr>
        <p:spPr>
          <a:xfrm>
            <a:off x="3114915" y="2037191"/>
            <a:ext cx="355909" cy="149721"/>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2" name="左右箭头 31"/>
          <p:cNvSpPr/>
          <p:nvPr/>
        </p:nvSpPr>
        <p:spPr>
          <a:xfrm>
            <a:off x="1989823" y="3637704"/>
            <a:ext cx="751364" cy="71376"/>
          </a:xfrm>
          <a:prstGeom prst="leftRightArrow">
            <a:avLst>
              <a:gd name="adj1" fmla="val 23125"/>
              <a:gd name="adj2" fmla="val 5530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3" name="棱台 32"/>
          <p:cNvSpPr/>
          <p:nvPr/>
        </p:nvSpPr>
        <p:spPr>
          <a:xfrm>
            <a:off x="2151068" y="3983097"/>
            <a:ext cx="355909" cy="149721"/>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4" name="TextBox 33"/>
          <p:cNvSpPr txBox="1"/>
          <p:nvPr/>
        </p:nvSpPr>
        <p:spPr>
          <a:xfrm>
            <a:off x="3035621" y="3539906"/>
            <a:ext cx="1422404" cy="307777"/>
          </a:xfrm>
          <a:prstGeom prst="rect">
            <a:avLst/>
          </a:prstGeom>
          <a:noFill/>
        </p:spPr>
        <p:txBody>
          <a:bodyPr wrap="square" rtlCol="0">
            <a:spAutoFit/>
          </a:bodyPr>
          <a:lstStyle/>
          <a:p>
            <a:r>
              <a:rPr lang="zh-CN" altLang="en-US" sz="1400" b="1" dirty="0" smtClean="0"/>
              <a:t>总线</a:t>
            </a:r>
            <a:endParaRPr lang="zh-CN" altLang="en-US" sz="1400" b="1" dirty="0"/>
          </a:p>
        </p:txBody>
      </p:sp>
      <p:sp>
        <p:nvSpPr>
          <p:cNvPr id="35" name="TextBox 34"/>
          <p:cNvSpPr txBox="1"/>
          <p:nvPr/>
        </p:nvSpPr>
        <p:spPr>
          <a:xfrm>
            <a:off x="3006995" y="3857694"/>
            <a:ext cx="1422404" cy="307777"/>
          </a:xfrm>
          <a:prstGeom prst="rect">
            <a:avLst/>
          </a:prstGeom>
          <a:noFill/>
        </p:spPr>
        <p:txBody>
          <a:bodyPr wrap="square" rtlCol="0">
            <a:spAutoFit/>
          </a:bodyPr>
          <a:lstStyle/>
          <a:p>
            <a:r>
              <a:rPr lang="en-US" altLang="zh-CN" sz="1400" b="1" dirty="0" smtClean="0"/>
              <a:t>I/O</a:t>
            </a:r>
            <a:r>
              <a:rPr lang="zh-CN" altLang="en-US" sz="1400" b="1" dirty="0" smtClean="0"/>
              <a:t>接口电路</a:t>
            </a:r>
            <a:endParaRPr lang="zh-CN" altLang="en-US" sz="1400" b="1" dirty="0"/>
          </a:p>
        </p:txBody>
      </p:sp>
      <p:sp>
        <p:nvSpPr>
          <p:cNvPr id="36" name="矩形 35"/>
          <p:cNvSpPr/>
          <p:nvPr/>
        </p:nvSpPr>
        <p:spPr>
          <a:xfrm>
            <a:off x="4266752" y="3246512"/>
            <a:ext cx="2939405" cy="105412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1400" dirty="0"/>
          </a:p>
        </p:txBody>
      </p:sp>
      <p:sp>
        <p:nvSpPr>
          <p:cNvPr id="37" name="TextBox 36"/>
          <p:cNvSpPr txBox="1"/>
          <p:nvPr/>
        </p:nvSpPr>
        <p:spPr>
          <a:xfrm>
            <a:off x="4946186" y="3366014"/>
            <a:ext cx="2290110" cy="954107"/>
          </a:xfrm>
          <a:prstGeom prst="rect">
            <a:avLst/>
          </a:prstGeom>
          <a:noFill/>
        </p:spPr>
        <p:txBody>
          <a:bodyPr wrap="square" rtlCol="0">
            <a:spAutoFit/>
          </a:bodyPr>
          <a:lstStyle/>
          <a:p>
            <a:r>
              <a:rPr lang="zh-CN" altLang="en-US" sz="2800" b="1" dirty="0" smtClean="0"/>
              <a:t>系统软件</a:t>
            </a:r>
            <a:endParaRPr lang="en-US" altLang="zh-CN" sz="2800" b="1" dirty="0" smtClean="0"/>
          </a:p>
          <a:p>
            <a:r>
              <a:rPr lang="zh-CN" altLang="en-US" sz="2800" b="1" dirty="0" smtClean="0"/>
              <a:t>应用软件</a:t>
            </a:r>
            <a:endParaRPr lang="zh-CN" altLang="en-US" sz="2800" b="1" dirty="0"/>
          </a:p>
        </p:txBody>
      </p:sp>
      <p:sp>
        <p:nvSpPr>
          <p:cNvPr id="38" name="椭圆 37"/>
          <p:cNvSpPr/>
          <p:nvPr/>
        </p:nvSpPr>
        <p:spPr>
          <a:xfrm>
            <a:off x="3686791" y="1713939"/>
            <a:ext cx="1186365" cy="66741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rgbClr val="FFFF00"/>
                </a:solidFill>
              </a:rPr>
              <a:t>CPU</a:t>
            </a:r>
            <a:endParaRPr lang="zh-CN" altLang="en-US" sz="2000" b="1" dirty="0">
              <a:solidFill>
                <a:srgbClr val="FFFF00"/>
              </a:solidFill>
            </a:endParaRPr>
          </a:p>
        </p:txBody>
      </p:sp>
      <p:sp>
        <p:nvSpPr>
          <p:cNvPr id="39" name="TextBox 38"/>
          <p:cNvSpPr txBox="1"/>
          <p:nvPr/>
        </p:nvSpPr>
        <p:spPr>
          <a:xfrm>
            <a:off x="3002015" y="4509120"/>
            <a:ext cx="4300509" cy="369332"/>
          </a:xfrm>
          <a:prstGeom prst="rect">
            <a:avLst/>
          </a:prstGeom>
          <a:noFill/>
        </p:spPr>
        <p:txBody>
          <a:bodyPr wrap="square" rtlCol="0">
            <a:spAutoFit/>
          </a:bodyPr>
          <a:lstStyle/>
          <a:p>
            <a:r>
              <a:rPr lang="en-US" altLang="zh-CN" b="1" dirty="0" smtClean="0">
                <a:solidFill>
                  <a:srgbClr val="FF0000"/>
                </a:solidFill>
              </a:rPr>
              <a:t>CPU</a:t>
            </a:r>
            <a:r>
              <a:rPr lang="zh-CN" altLang="en-US" b="1" dirty="0" smtClean="0"/>
              <a:t>：结构，工作原理，寄存器组织</a:t>
            </a:r>
            <a:endParaRPr lang="zh-CN" altLang="en-US" b="1" dirty="0"/>
          </a:p>
        </p:txBody>
      </p:sp>
      <p:sp>
        <p:nvSpPr>
          <p:cNvPr id="40" name="TextBox 39"/>
          <p:cNvSpPr txBox="1"/>
          <p:nvPr/>
        </p:nvSpPr>
        <p:spPr>
          <a:xfrm>
            <a:off x="2930007" y="4846186"/>
            <a:ext cx="5328820" cy="369332"/>
          </a:xfrm>
          <a:prstGeom prst="rect">
            <a:avLst/>
          </a:prstGeom>
          <a:noFill/>
        </p:spPr>
        <p:txBody>
          <a:bodyPr wrap="square" rtlCol="0">
            <a:spAutoFit/>
          </a:bodyPr>
          <a:lstStyle/>
          <a:p>
            <a:r>
              <a:rPr lang="zh-CN" altLang="en-US" b="1" dirty="0" smtClean="0">
                <a:solidFill>
                  <a:srgbClr val="FF0000"/>
                </a:solidFill>
              </a:rPr>
              <a:t>总线</a:t>
            </a:r>
            <a:r>
              <a:rPr lang="zh-CN" altLang="en-US" b="1" dirty="0" smtClean="0"/>
              <a:t>：概念，分类，</a:t>
            </a:r>
            <a:r>
              <a:rPr lang="en-US" altLang="zh-CN" b="1" dirty="0" smtClean="0"/>
              <a:t>CPU</a:t>
            </a:r>
            <a:r>
              <a:rPr lang="zh-CN" altLang="en-US" b="1" dirty="0" smtClean="0"/>
              <a:t>如何实现总线管理</a:t>
            </a:r>
            <a:endParaRPr lang="zh-CN" altLang="en-US" b="1" dirty="0"/>
          </a:p>
        </p:txBody>
      </p:sp>
      <p:sp>
        <p:nvSpPr>
          <p:cNvPr id="41" name="TextBox 40"/>
          <p:cNvSpPr txBox="1"/>
          <p:nvPr/>
        </p:nvSpPr>
        <p:spPr>
          <a:xfrm>
            <a:off x="2713983" y="5157192"/>
            <a:ext cx="7042593" cy="369332"/>
          </a:xfrm>
          <a:prstGeom prst="rect">
            <a:avLst/>
          </a:prstGeom>
          <a:noFill/>
        </p:spPr>
        <p:txBody>
          <a:bodyPr wrap="square" rtlCol="0">
            <a:spAutoFit/>
          </a:bodyPr>
          <a:lstStyle/>
          <a:p>
            <a:r>
              <a:rPr lang="zh-CN" altLang="en-US" b="1" dirty="0" smtClean="0">
                <a:solidFill>
                  <a:srgbClr val="FF0000"/>
                </a:solidFill>
              </a:rPr>
              <a:t>存储器</a:t>
            </a:r>
            <a:r>
              <a:rPr lang="zh-CN" altLang="en-US" b="1" dirty="0" smtClean="0"/>
              <a:t>：结构，</a:t>
            </a:r>
            <a:r>
              <a:rPr lang="en-US" altLang="zh-CN" b="1" dirty="0" smtClean="0"/>
              <a:t>CPU</a:t>
            </a:r>
            <a:r>
              <a:rPr lang="zh-CN" altLang="en-US" b="1" dirty="0" smtClean="0"/>
              <a:t>对存储器的管理，存储器的扩展设计</a:t>
            </a:r>
            <a:endParaRPr lang="zh-CN" altLang="en-US" b="1" dirty="0"/>
          </a:p>
        </p:txBody>
      </p:sp>
      <p:sp>
        <p:nvSpPr>
          <p:cNvPr id="42" name="TextBox 41"/>
          <p:cNvSpPr txBox="1"/>
          <p:nvPr/>
        </p:nvSpPr>
        <p:spPr>
          <a:xfrm>
            <a:off x="2137919" y="5445224"/>
            <a:ext cx="7042593" cy="369332"/>
          </a:xfrm>
          <a:prstGeom prst="rect">
            <a:avLst/>
          </a:prstGeom>
          <a:noFill/>
        </p:spPr>
        <p:txBody>
          <a:bodyPr wrap="square" rtlCol="0">
            <a:spAutoFit/>
          </a:bodyPr>
          <a:lstStyle/>
          <a:p>
            <a:r>
              <a:rPr lang="en-US" altLang="zh-CN" b="1" dirty="0" smtClean="0">
                <a:solidFill>
                  <a:srgbClr val="FF0000"/>
                </a:solidFill>
              </a:rPr>
              <a:t>I/O</a:t>
            </a:r>
            <a:r>
              <a:rPr lang="zh-CN" altLang="en-US" b="1" dirty="0" smtClean="0">
                <a:solidFill>
                  <a:srgbClr val="FF0000"/>
                </a:solidFill>
              </a:rPr>
              <a:t>接口电路</a:t>
            </a:r>
            <a:r>
              <a:rPr lang="zh-CN" altLang="en-US" b="1" dirty="0" smtClean="0"/>
              <a:t>：典型</a:t>
            </a:r>
            <a:r>
              <a:rPr lang="en-US" altLang="zh-CN" b="1" dirty="0" smtClean="0"/>
              <a:t>I/O </a:t>
            </a:r>
            <a:r>
              <a:rPr lang="zh-CN" altLang="en-US" b="1" dirty="0" smtClean="0"/>
              <a:t>接口电路的工作方式和设计方法</a:t>
            </a:r>
            <a:endParaRPr lang="zh-CN" altLang="en-US" b="1" dirty="0"/>
          </a:p>
        </p:txBody>
      </p:sp>
      <p:sp>
        <p:nvSpPr>
          <p:cNvPr id="43" name="TextBox 42"/>
          <p:cNvSpPr txBox="1"/>
          <p:nvPr/>
        </p:nvSpPr>
        <p:spPr>
          <a:xfrm>
            <a:off x="2483768" y="5966956"/>
            <a:ext cx="7042593" cy="369332"/>
          </a:xfrm>
          <a:prstGeom prst="rect">
            <a:avLst/>
          </a:prstGeom>
          <a:noFill/>
        </p:spPr>
        <p:txBody>
          <a:bodyPr wrap="square" rtlCol="0">
            <a:spAutoFit/>
          </a:bodyPr>
          <a:lstStyle/>
          <a:p>
            <a:r>
              <a:rPr lang="zh-CN" altLang="en-US" b="1" dirty="0" smtClean="0">
                <a:solidFill>
                  <a:srgbClr val="FF0000"/>
                </a:solidFill>
              </a:rPr>
              <a:t>软件编程</a:t>
            </a:r>
            <a:r>
              <a:rPr lang="zh-CN" altLang="en-US" b="1" dirty="0" smtClean="0"/>
              <a:t>：汇编语言源程序编写</a:t>
            </a:r>
            <a:endParaRPr lang="zh-CN" altLang="en-US" b="1" dirty="0"/>
          </a:p>
        </p:txBody>
      </p:sp>
      <p:sp>
        <p:nvSpPr>
          <p:cNvPr id="44" name="圆角矩形 43"/>
          <p:cNvSpPr/>
          <p:nvPr/>
        </p:nvSpPr>
        <p:spPr>
          <a:xfrm>
            <a:off x="539552" y="4509120"/>
            <a:ext cx="1257105" cy="5217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必备知识</a:t>
            </a:r>
            <a:endParaRPr lang="zh-CN" altLang="en-US" b="1" dirty="0"/>
          </a:p>
        </p:txBody>
      </p:sp>
      <p:sp>
        <p:nvSpPr>
          <p:cNvPr id="45" name="TextBox 44"/>
          <p:cNvSpPr txBox="1"/>
          <p:nvPr/>
        </p:nvSpPr>
        <p:spPr>
          <a:xfrm>
            <a:off x="530162" y="5215518"/>
            <a:ext cx="1257105" cy="707886"/>
          </a:xfrm>
          <a:prstGeom prst="rect">
            <a:avLst/>
          </a:prstGeom>
          <a:noFill/>
        </p:spPr>
        <p:txBody>
          <a:bodyPr wrap="square" rtlCol="0">
            <a:spAutoFit/>
          </a:bodyPr>
          <a:lstStyle/>
          <a:p>
            <a:r>
              <a:rPr lang="zh-CN" altLang="en-US" sz="2000" b="1" dirty="0" smtClean="0"/>
              <a:t>数字电路</a:t>
            </a:r>
            <a:endParaRPr lang="en-US" altLang="zh-CN" sz="2000" b="1" dirty="0" smtClean="0"/>
          </a:p>
          <a:p>
            <a:r>
              <a:rPr lang="zh-CN" altLang="en-US" sz="2000" b="1" dirty="0" smtClean="0"/>
              <a:t>算法语言</a:t>
            </a:r>
            <a:endParaRPr lang="zh-CN" altLang="en-US" sz="2000" b="1" dirty="0"/>
          </a:p>
        </p:txBody>
      </p:sp>
    </p:spTree>
    <p:extLst>
      <p:ext uri="{BB962C8B-B14F-4D97-AF65-F5344CB8AC3E}">
        <p14:creationId xmlns:p14="http://schemas.microsoft.com/office/powerpoint/2010/main" val="288122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7" presetClass="emph" presetSubtype="2" fill="hold" nodeType="clickEffect">
                                  <p:stCondLst>
                                    <p:cond delay="0"/>
                                  </p:stCondLst>
                                  <p:childTnLst>
                                    <p:animClr clrSpc="rgb" dir="cw">
                                      <p:cBhvr>
                                        <p:cTn id="12" dur="2000" fill="hold"/>
                                        <p:tgtEl>
                                          <p:spTgt spid="25"/>
                                        </p:tgtEl>
                                        <p:attrNameLst>
                                          <p:attrName>stroke.color</p:attrName>
                                        </p:attrNameLst>
                                      </p:cBhvr>
                                      <p:to>
                                        <a:srgbClr val="FF0000"/>
                                      </p:to>
                                    </p:animClr>
                                    <p:set>
                                      <p:cBhvr>
                                        <p:cTn id="13" dur="2000" fill="hold"/>
                                        <p:tgtEl>
                                          <p:spTgt spid="25"/>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21"/>
                                        </p:tgtEl>
                                        <p:attrNameLst>
                                          <p:attrName>stroke.color</p:attrName>
                                        </p:attrNameLst>
                                      </p:cBhvr>
                                      <p:to>
                                        <a:srgbClr val="FF0000"/>
                                      </p:to>
                                    </p:animClr>
                                    <p:set>
                                      <p:cBhvr>
                                        <p:cTn id="16" dur="2000" fill="hold"/>
                                        <p:tgtEl>
                                          <p:spTgt spid="21"/>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2000" fill="hold"/>
                                        <p:tgtEl>
                                          <p:spTgt spid="22"/>
                                        </p:tgtEl>
                                        <p:attrNameLst>
                                          <p:attrName>stroke.color</p:attrName>
                                        </p:attrNameLst>
                                      </p:cBhvr>
                                      <p:to>
                                        <a:srgbClr val="FF0000"/>
                                      </p:to>
                                    </p:animClr>
                                    <p:set>
                                      <p:cBhvr>
                                        <p:cTn id="19" dur="2000" fill="hold"/>
                                        <p:tgtEl>
                                          <p:spTgt spid="22"/>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2000" fill="hold"/>
                                        <p:tgtEl>
                                          <p:spTgt spid="23"/>
                                        </p:tgtEl>
                                        <p:attrNameLst>
                                          <p:attrName>stroke.color</p:attrName>
                                        </p:attrNameLst>
                                      </p:cBhvr>
                                      <p:to>
                                        <a:srgbClr val="FF0000"/>
                                      </p:to>
                                    </p:animClr>
                                    <p:set>
                                      <p:cBhvr>
                                        <p:cTn id="22" dur="2000" fill="hold"/>
                                        <p:tgtEl>
                                          <p:spTgt spid="23"/>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2000" fill="hold"/>
                                        <p:tgtEl>
                                          <p:spTgt spid="26"/>
                                        </p:tgtEl>
                                        <p:attrNameLst>
                                          <p:attrName>stroke.color</p:attrName>
                                        </p:attrNameLst>
                                      </p:cBhvr>
                                      <p:to>
                                        <a:srgbClr val="FF0000"/>
                                      </p:to>
                                    </p:animClr>
                                    <p:set>
                                      <p:cBhvr>
                                        <p:cTn id="25" dur="2000" fill="hold"/>
                                        <p:tgtEl>
                                          <p:spTgt spid="26"/>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2000" fill="hold"/>
                                        <p:tgtEl>
                                          <p:spTgt spid="24"/>
                                        </p:tgtEl>
                                        <p:attrNameLst>
                                          <p:attrName>stroke.color</p:attrName>
                                        </p:attrNameLst>
                                      </p:cBhvr>
                                      <p:to>
                                        <a:srgbClr val="FF0000"/>
                                      </p:to>
                                    </p:animClr>
                                    <p:set>
                                      <p:cBhvr>
                                        <p:cTn id="28" dur="2000" fill="hold"/>
                                        <p:tgtEl>
                                          <p:spTgt spid="24"/>
                                        </p:tgtEl>
                                        <p:attrNameLst>
                                          <p:attrName>stroke.on</p:attrName>
                                        </p:attrNameLst>
                                      </p:cBhvr>
                                      <p:to>
                                        <p:strVal val="tru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2000" fill="hold"/>
                                        <p:tgtEl>
                                          <p:spTgt spid="9"/>
                                        </p:tgtEl>
                                        <p:attrNameLst>
                                          <p:attrName>fillcolor</p:attrName>
                                        </p:attrNameLst>
                                      </p:cBhvr>
                                      <p:to>
                                        <a:schemeClr val="accent2"/>
                                      </p:to>
                                    </p:animClr>
                                    <p:set>
                                      <p:cBhvr>
                                        <p:cTn id="35" dur="2000" fill="hold"/>
                                        <p:tgtEl>
                                          <p:spTgt spid="9"/>
                                        </p:tgtEl>
                                        <p:attrNameLst>
                                          <p:attrName>fill.type</p:attrName>
                                        </p:attrNameLst>
                                      </p:cBhvr>
                                      <p:to>
                                        <p:strVal val="solid"/>
                                      </p:to>
                                    </p:set>
                                    <p:set>
                                      <p:cBhvr>
                                        <p:cTn id="36" dur="2000" fill="hold"/>
                                        <p:tgtEl>
                                          <p:spTgt spid="9"/>
                                        </p:tgtEl>
                                        <p:attrNameLst>
                                          <p:attrName>fill.on</p:attrName>
                                        </p:attrNameLst>
                                      </p:cBhvr>
                                      <p:to>
                                        <p:strVal val="tru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2000" fill="hold"/>
                                        <p:tgtEl>
                                          <p:spTgt spid="27"/>
                                        </p:tgtEl>
                                        <p:attrNameLst>
                                          <p:attrName>fillcolor</p:attrName>
                                        </p:attrNameLst>
                                      </p:cBhvr>
                                      <p:to>
                                        <a:srgbClr val="FFFF00"/>
                                      </p:to>
                                    </p:animClr>
                                    <p:set>
                                      <p:cBhvr>
                                        <p:cTn id="43" dur="2000" fill="hold"/>
                                        <p:tgtEl>
                                          <p:spTgt spid="27"/>
                                        </p:tgtEl>
                                        <p:attrNameLst>
                                          <p:attrName>fill.type</p:attrName>
                                        </p:attrNameLst>
                                      </p:cBhvr>
                                      <p:to>
                                        <p:strVal val="solid"/>
                                      </p:to>
                                    </p:set>
                                    <p:set>
                                      <p:cBhvr>
                                        <p:cTn id="44" dur="2000" fill="hold"/>
                                        <p:tgtEl>
                                          <p:spTgt spid="27"/>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28"/>
                                        </p:tgtEl>
                                        <p:attrNameLst>
                                          <p:attrName>fillcolor</p:attrName>
                                        </p:attrNameLst>
                                      </p:cBhvr>
                                      <p:to>
                                        <a:srgbClr val="FFFF00"/>
                                      </p:to>
                                    </p:animClr>
                                    <p:set>
                                      <p:cBhvr>
                                        <p:cTn id="47" dur="2000" fill="hold"/>
                                        <p:tgtEl>
                                          <p:spTgt spid="28"/>
                                        </p:tgtEl>
                                        <p:attrNameLst>
                                          <p:attrName>fill.type</p:attrName>
                                        </p:attrNameLst>
                                      </p:cBhvr>
                                      <p:to>
                                        <p:strVal val="solid"/>
                                      </p:to>
                                    </p:set>
                                    <p:set>
                                      <p:cBhvr>
                                        <p:cTn id="48" dur="2000" fill="hold"/>
                                        <p:tgtEl>
                                          <p:spTgt spid="28"/>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29"/>
                                        </p:tgtEl>
                                        <p:attrNameLst>
                                          <p:attrName>fillcolor</p:attrName>
                                        </p:attrNameLst>
                                      </p:cBhvr>
                                      <p:to>
                                        <a:srgbClr val="FFFF00"/>
                                      </p:to>
                                    </p:animClr>
                                    <p:set>
                                      <p:cBhvr>
                                        <p:cTn id="51" dur="2000" fill="hold"/>
                                        <p:tgtEl>
                                          <p:spTgt spid="29"/>
                                        </p:tgtEl>
                                        <p:attrNameLst>
                                          <p:attrName>fill.type</p:attrName>
                                        </p:attrNameLst>
                                      </p:cBhvr>
                                      <p:to>
                                        <p:strVal val="solid"/>
                                      </p:to>
                                    </p:set>
                                    <p:set>
                                      <p:cBhvr>
                                        <p:cTn id="52" dur="2000" fill="hold"/>
                                        <p:tgtEl>
                                          <p:spTgt spid="29"/>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30"/>
                                        </p:tgtEl>
                                        <p:attrNameLst>
                                          <p:attrName>fillcolor</p:attrName>
                                        </p:attrNameLst>
                                      </p:cBhvr>
                                      <p:to>
                                        <a:srgbClr val="FFFF00"/>
                                      </p:to>
                                    </p:animClr>
                                    <p:set>
                                      <p:cBhvr>
                                        <p:cTn id="55" dur="2000" fill="hold"/>
                                        <p:tgtEl>
                                          <p:spTgt spid="30"/>
                                        </p:tgtEl>
                                        <p:attrNameLst>
                                          <p:attrName>fill.type</p:attrName>
                                        </p:attrNameLst>
                                      </p:cBhvr>
                                      <p:to>
                                        <p:strVal val="solid"/>
                                      </p:to>
                                    </p:set>
                                    <p:set>
                                      <p:cBhvr>
                                        <p:cTn id="56" dur="2000" fill="hold"/>
                                        <p:tgtEl>
                                          <p:spTgt spid="30"/>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31"/>
                                        </p:tgtEl>
                                        <p:attrNameLst>
                                          <p:attrName>fillcolor</p:attrName>
                                        </p:attrNameLst>
                                      </p:cBhvr>
                                      <p:to>
                                        <a:srgbClr val="FFFF00"/>
                                      </p:to>
                                    </p:animClr>
                                    <p:set>
                                      <p:cBhvr>
                                        <p:cTn id="59" dur="2000" fill="hold"/>
                                        <p:tgtEl>
                                          <p:spTgt spid="31"/>
                                        </p:tgtEl>
                                        <p:attrNameLst>
                                          <p:attrName>fill.type</p:attrName>
                                        </p:attrNameLst>
                                      </p:cBhvr>
                                      <p:to>
                                        <p:strVal val="solid"/>
                                      </p:to>
                                    </p:set>
                                    <p:set>
                                      <p:cBhvr>
                                        <p:cTn id="60" dur="2000" fill="hold"/>
                                        <p:tgtEl>
                                          <p:spTgt spid="31"/>
                                        </p:tgtEl>
                                        <p:attrNameLst>
                                          <p:attrName>fill.on</p:attrName>
                                        </p:attrNameLst>
                                      </p:cBhvr>
                                      <p:to>
                                        <p:strVal val="tru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mph" presetSubtype="2" fill="hold" nodeType="clickEffect">
                                  <p:stCondLst>
                                    <p:cond delay="0"/>
                                  </p:stCondLst>
                                  <p:childTnLst>
                                    <p:animClr clrSpc="rgb" dir="cw">
                                      <p:cBhvr>
                                        <p:cTn id="66" dur="2000" fill="hold"/>
                                        <p:tgtEl>
                                          <p:spTgt spid="36"/>
                                        </p:tgtEl>
                                        <p:attrNameLst>
                                          <p:attrName>fillcolor</p:attrName>
                                        </p:attrNameLst>
                                      </p:cBhvr>
                                      <p:to>
                                        <a:srgbClr val="0070C0"/>
                                      </p:to>
                                    </p:animClr>
                                    <p:set>
                                      <p:cBhvr>
                                        <p:cTn id="67" dur="2000" fill="hold"/>
                                        <p:tgtEl>
                                          <p:spTgt spid="36"/>
                                        </p:tgtEl>
                                        <p:attrNameLst>
                                          <p:attrName>fill.type</p:attrName>
                                        </p:attrNameLst>
                                      </p:cBhvr>
                                      <p:to>
                                        <p:strVal val="solid"/>
                                      </p:to>
                                    </p:set>
                                    <p:set>
                                      <p:cBhvr>
                                        <p:cTn id="68" dur="2000" fill="hold"/>
                                        <p:tgtEl>
                                          <p:spTgt spid="36"/>
                                        </p:tgtEl>
                                        <p:attrNameLst>
                                          <p:attrName>fill.on</p:attrName>
                                        </p:attrNameLst>
                                      </p:cBhvr>
                                      <p:to>
                                        <p:strVal val="tru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40" grpId="0"/>
      <p:bldP spid="41" grpId="0"/>
      <p:bldP spid="42" grpId="0"/>
      <p:bldP spid="4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428328"/>
            <a:ext cx="6552728" cy="5025008"/>
          </a:xfrm>
        </p:spPr>
        <p:txBody>
          <a:bodyPr/>
          <a:lstStyle/>
          <a:p>
            <a:r>
              <a:rPr lang="zh-CN" altLang="en-US" dirty="0" smtClean="0">
                <a:solidFill>
                  <a:srgbClr val="FF0000"/>
                </a:solidFill>
              </a:rPr>
              <a:t>第</a:t>
            </a:r>
            <a:r>
              <a:rPr lang="en-US" altLang="zh-CN" dirty="0" smtClean="0">
                <a:solidFill>
                  <a:srgbClr val="FF0000"/>
                </a:solidFill>
              </a:rPr>
              <a:t>1</a:t>
            </a:r>
            <a:r>
              <a:rPr lang="zh-CN" altLang="en-US" dirty="0" smtClean="0">
                <a:solidFill>
                  <a:srgbClr val="FF0000"/>
                </a:solidFill>
              </a:rPr>
              <a:t>章 数制与码制</a:t>
            </a:r>
            <a:endParaRPr lang="en-US" altLang="zh-CN" dirty="0" smtClean="0">
              <a:solidFill>
                <a:srgbClr val="FF0000"/>
              </a:solidFill>
            </a:endParaRPr>
          </a:p>
          <a:p>
            <a:r>
              <a:rPr lang="zh-CN" altLang="en-US" dirty="0" smtClean="0">
                <a:solidFill>
                  <a:srgbClr val="FF0000"/>
                </a:solidFill>
              </a:rPr>
              <a:t>第</a:t>
            </a:r>
            <a:r>
              <a:rPr lang="en-US" altLang="zh-CN" dirty="0" smtClean="0">
                <a:solidFill>
                  <a:srgbClr val="FF0000"/>
                </a:solidFill>
              </a:rPr>
              <a:t>2</a:t>
            </a:r>
            <a:r>
              <a:rPr lang="zh-CN" altLang="en-US" dirty="0">
                <a:solidFill>
                  <a:srgbClr val="FF0000"/>
                </a:solidFill>
              </a:rPr>
              <a:t>章 </a:t>
            </a:r>
            <a:r>
              <a:rPr lang="en-US" altLang="zh-CN" dirty="0">
                <a:solidFill>
                  <a:srgbClr val="FF0000"/>
                </a:solidFill>
              </a:rPr>
              <a:t>8086CPU</a:t>
            </a:r>
            <a:r>
              <a:rPr lang="zh-CN" altLang="en-US" dirty="0">
                <a:solidFill>
                  <a:srgbClr val="FF0000"/>
                </a:solidFill>
              </a:rPr>
              <a:t>结构与功能</a:t>
            </a:r>
            <a:endParaRPr lang="en-US" altLang="zh-CN" dirty="0">
              <a:solidFill>
                <a:srgbClr val="FF0000"/>
              </a:solidFill>
            </a:endParaRPr>
          </a:p>
          <a:p>
            <a:r>
              <a:rPr lang="zh-CN" altLang="en-US" dirty="0">
                <a:solidFill>
                  <a:schemeClr val="accent2">
                    <a:lumMod val="75000"/>
                  </a:schemeClr>
                </a:solidFill>
              </a:rPr>
              <a:t>第</a:t>
            </a:r>
            <a:r>
              <a:rPr lang="en-US" altLang="zh-CN" dirty="0">
                <a:solidFill>
                  <a:schemeClr val="accent2">
                    <a:lumMod val="75000"/>
                  </a:schemeClr>
                </a:solidFill>
              </a:rPr>
              <a:t>3</a:t>
            </a:r>
            <a:r>
              <a:rPr lang="zh-CN" altLang="en-US" dirty="0">
                <a:solidFill>
                  <a:schemeClr val="accent2">
                    <a:lumMod val="75000"/>
                  </a:schemeClr>
                </a:solidFill>
              </a:rPr>
              <a:t>章  </a:t>
            </a:r>
            <a:r>
              <a:rPr lang="en-US" altLang="zh-CN" dirty="0">
                <a:solidFill>
                  <a:schemeClr val="accent2">
                    <a:lumMod val="75000"/>
                  </a:schemeClr>
                </a:solidFill>
              </a:rPr>
              <a:t>8086CPU</a:t>
            </a:r>
            <a:r>
              <a:rPr lang="zh-CN" altLang="en-US" dirty="0">
                <a:solidFill>
                  <a:schemeClr val="accent2">
                    <a:lumMod val="75000"/>
                  </a:schemeClr>
                </a:solidFill>
              </a:rPr>
              <a:t>指令系统</a:t>
            </a:r>
            <a:endParaRPr lang="en-US" altLang="zh-CN" dirty="0">
              <a:solidFill>
                <a:schemeClr val="accent2">
                  <a:lumMod val="75000"/>
                </a:schemeClr>
              </a:solidFill>
            </a:endParaRPr>
          </a:p>
          <a:p>
            <a:r>
              <a:rPr lang="zh-CN" altLang="en-US" dirty="0">
                <a:solidFill>
                  <a:schemeClr val="accent2">
                    <a:lumMod val="75000"/>
                  </a:schemeClr>
                </a:solidFill>
              </a:rPr>
              <a:t>第</a:t>
            </a:r>
            <a:r>
              <a:rPr lang="en-US" altLang="zh-CN" dirty="0">
                <a:solidFill>
                  <a:schemeClr val="accent2">
                    <a:lumMod val="75000"/>
                  </a:schemeClr>
                </a:solidFill>
              </a:rPr>
              <a:t>4</a:t>
            </a:r>
            <a:r>
              <a:rPr lang="zh-CN" altLang="en-US" dirty="0">
                <a:solidFill>
                  <a:schemeClr val="accent2">
                    <a:lumMod val="75000"/>
                  </a:schemeClr>
                </a:solidFill>
              </a:rPr>
              <a:t>章  汇编语言程序设计</a:t>
            </a:r>
          </a:p>
          <a:p>
            <a:r>
              <a:rPr lang="zh-CN" altLang="en-US" dirty="0">
                <a:solidFill>
                  <a:schemeClr val="tx1">
                    <a:lumMod val="75000"/>
                  </a:schemeClr>
                </a:solidFill>
                <a:latin typeface="楷体_GB2312" pitchFamily="1" charset="-122"/>
                <a:ea typeface="楷体_GB2312" pitchFamily="1" charset="-122"/>
              </a:rPr>
              <a:t>第</a:t>
            </a:r>
            <a:r>
              <a:rPr lang="en-US" altLang="zh-CN" dirty="0">
                <a:solidFill>
                  <a:schemeClr val="tx1">
                    <a:lumMod val="75000"/>
                  </a:schemeClr>
                </a:solidFill>
                <a:latin typeface="楷体_GB2312" pitchFamily="1" charset="-122"/>
                <a:ea typeface="楷体_GB2312" pitchFamily="1" charset="-122"/>
              </a:rPr>
              <a:t>5</a:t>
            </a:r>
            <a:r>
              <a:rPr lang="zh-CN" altLang="en-US" dirty="0">
                <a:solidFill>
                  <a:schemeClr val="tx1">
                    <a:lumMod val="75000"/>
                  </a:schemeClr>
                </a:solidFill>
                <a:latin typeface="楷体_GB2312" pitchFamily="1" charset="-122"/>
                <a:ea typeface="楷体_GB2312" pitchFamily="1" charset="-122"/>
              </a:rPr>
              <a:t>章  总线及其形成</a:t>
            </a:r>
            <a:endParaRPr lang="en-US" altLang="zh-CN" dirty="0">
              <a:solidFill>
                <a:schemeClr val="tx1">
                  <a:lumMod val="75000"/>
                </a:schemeClr>
              </a:solidFill>
              <a:latin typeface="楷体_GB2312" pitchFamily="1" charset="-122"/>
              <a:ea typeface="楷体_GB2312" pitchFamily="1" charset="-122"/>
            </a:endParaRPr>
          </a:p>
          <a:p>
            <a:r>
              <a:rPr lang="zh-CN" altLang="en-US" dirty="0">
                <a:solidFill>
                  <a:schemeClr val="tx1">
                    <a:lumMod val="75000"/>
                  </a:schemeClr>
                </a:solidFill>
                <a:latin typeface="楷体_GB2312" pitchFamily="1" charset="-122"/>
                <a:ea typeface="楷体_GB2312" pitchFamily="1" charset="-122"/>
              </a:rPr>
              <a:t>第</a:t>
            </a:r>
            <a:r>
              <a:rPr lang="en-US" altLang="zh-CN" dirty="0">
                <a:solidFill>
                  <a:schemeClr val="tx1">
                    <a:lumMod val="75000"/>
                  </a:schemeClr>
                </a:solidFill>
                <a:latin typeface="楷体_GB2312" pitchFamily="1" charset="-122"/>
                <a:ea typeface="楷体_GB2312" pitchFamily="1" charset="-122"/>
              </a:rPr>
              <a:t>6</a:t>
            </a:r>
            <a:r>
              <a:rPr lang="zh-CN" altLang="en-US" dirty="0">
                <a:solidFill>
                  <a:schemeClr val="tx1">
                    <a:lumMod val="75000"/>
                  </a:schemeClr>
                </a:solidFill>
                <a:latin typeface="楷体_GB2312" pitchFamily="1" charset="-122"/>
                <a:ea typeface="楷体_GB2312" pitchFamily="1" charset="-122"/>
              </a:rPr>
              <a:t>章  存储器设计</a:t>
            </a:r>
          </a:p>
          <a:p>
            <a:r>
              <a:rPr lang="zh-CN" altLang="en-US" dirty="0">
                <a:solidFill>
                  <a:schemeClr val="tx1">
                    <a:lumMod val="75000"/>
                  </a:schemeClr>
                </a:solidFill>
                <a:latin typeface="楷体_GB2312" pitchFamily="1" charset="-122"/>
                <a:ea typeface="楷体_GB2312" pitchFamily="1" charset="-122"/>
              </a:rPr>
              <a:t>第</a:t>
            </a:r>
            <a:r>
              <a:rPr lang="en-US" altLang="zh-CN" dirty="0">
                <a:solidFill>
                  <a:schemeClr val="tx1">
                    <a:lumMod val="75000"/>
                  </a:schemeClr>
                </a:solidFill>
                <a:latin typeface="楷体_GB2312" pitchFamily="1" charset="-122"/>
                <a:ea typeface="楷体_GB2312" pitchFamily="1" charset="-122"/>
              </a:rPr>
              <a:t>7</a:t>
            </a:r>
            <a:r>
              <a:rPr lang="zh-CN" altLang="en-US" dirty="0">
                <a:solidFill>
                  <a:schemeClr val="tx1">
                    <a:lumMod val="75000"/>
                  </a:schemeClr>
                </a:solidFill>
                <a:latin typeface="楷体_GB2312" pitchFamily="1" charset="-122"/>
                <a:ea typeface="楷体_GB2312" pitchFamily="1" charset="-122"/>
              </a:rPr>
              <a:t>章  常用芯片的接口技术</a:t>
            </a:r>
          </a:p>
          <a:p>
            <a:r>
              <a:rPr lang="zh-CN" altLang="en-US" dirty="0">
                <a:solidFill>
                  <a:schemeClr val="tx1">
                    <a:lumMod val="75000"/>
                  </a:schemeClr>
                </a:solidFill>
                <a:latin typeface="楷体_GB2312" pitchFamily="1" charset="-122"/>
                <a:ea typeface="楷体_GB2312" pitchFamily="1" charset="-122"/>
              </a:rPr>
              <a:t>第</a:t>
            </a:r>
            <a:r>
              <a:rPr lang="en-US" altLang="zh-CN" dirty="0">
                <a:solidFill>
                  <a:schemeClr val="tx1">
                    <a:lumMod val="75000"/>
                  </a:schemeClr>
                </a:solidFill>
                <a:latin typeface="楷体_GB2312" pitchFamily="1" charset="-122"/>
                <a:ea typeface="楷体_GB2312" pitchFamily="1" charset="-122"/>
              </a:rPr>
              <a:t>8</a:t>
            </a:r>
            <a:r>
              <a:rPr lang="zh-CN" altLang="en-US" dirty="0">
                <a:solidFill>
                  <a:schemeClr val="tx1">
                    <a:lumMod val="75000"/>
                  </a:schemeClr>
                </a:solidFill>
                <a:latin typeface="楷体_GB2312" pitchFamily="1" charset="-122"/>
                <a:ea typeface="楷体_GB2312" pitchFamily="1" charset="-122"/>
              </a:rPr>
              <a:t>章  中断系统与中断控制器</a:t>
            </a:r>
            <a:r>
              <a:rPr lang="en-US" altLang="zh-CN" dirty="0">
                <a:solidFill>
                  <a:schemeClr val="tx1">
                    <a:lumMod val="75000"/>
                  </a:schemeClr>
                </a:solidFill>
                <a:latin typeface="楷体_GB2312" pitchFamily="1" charset="-122"/>
                <a:ea typeface="楷体_GB2312" pitchFamily="1" charset="-122"/>
              </a:rPr>
              <a:t>8259A</a:t>
            </a:r>
          </a:p>
          <a:p>
            <a:r>
              <a:rPr lang="zh-CN" altLang="en-US" dirty="0">
                <a:solidFill>
                  <a:schemeClr val="tx1">
                    <a:lumMod val="75000"/>
                  </a:schemeClr>
                </a:solidFill>
                <a:latin typeface="楷体_GB2312" pitchFamily="1" charset="-122"/>
                <a:ea typeface="楷体_GB2312" pitchFamily="1" charset="-122"/>
              </a:rPr>
              <a:t>第</a:t>
            </a:r>
            <a:r>
              <a:rPr lang="en-US" altLang="zh-CN" dirty="0">
                <a:solidFill>
                  <a:schemeClr val="tx1">
                    <a:lumMod val="75000"/>
                  </a:schemeClr>
                </a:solidFill>
                <a:latin typeface="楷体_GB2312" pitchFamily="1" charset="-122"/>
                <a:ea typeface="楷体_GB2312" pitchFamily="1" charset="-122"/>
              </a:rPr>
              <a:t>9</a:t>
            </a:r>
            <a:r>
              <a:rPr lang="zh-CN" altLang="en-US" dirty="0">
                <a:solidFill>
                  <a:schemeClr val="tx1">
                    <a:lumMod val="75000"/>
                  </a:schemeClr>
                </a:solidFill>
                <a:latin typeface="楷体_GB2312" pitchFamily="1" charset="-122"/>
                <a:ea typeface="楷体_GB2312" pitchFamily="1" charset="-122"/>
              </a:rPr>
              <a:t>章  定时</a:t>
            </a:r>
            <a:r>
              <a:rPr lang="en-US" altLang="zh-CN" dirty="0">
                <a:solidFill>
                  <a:schemeClr val="tx1">
                    <a:lumMod val="75000"/>
                  </a:schemeClr>
                </a:solidFill>
                <a:latin typeface="楷体_GB2312" pitchFamily="1" charset="-122"/>
                <a:ea typeface="楷体_GB2312" pitchFamily="1" charset="-122"/>
              </a:rPr>
              <a:t>/</a:t>
            </a:r>
            <a:r>
              <a:rPr lang="zh-CN" altLang="en-US" dirty="0">
                <a:solidFill>
                  <a:schemeClr val="tx1">
                    <a:lumMod val="75000"/>
                  </a:schemeClr>
                </a:solidFill>
                <a:latin typeface="楷体_GB2312" pitchFamily="1" charset="-122"/>
                <a:ea typeface="楷体_GB2312" pitchFamily="1" charset="-122"/>
              </a:rPr>
              <a:t>计数器</a:t>
            </a:r>
            <a:r>
              <a:rPr lang="en-US" altLang="zh-CN" dirty="0">
                <a:solidFill>
                  <a:schemeClr val="tx1">
                    <a:lumMod val="75000"/>
                  </a:schemeClr>
                </a:solidFill>
                <a:latin typeface="楷体_GB2312" pitchFamily="1" charset="-122"/>
                <a:ea typeface="楷体_GB2312" pitchFamily="1" charset="-122"/>
              </a:rPr>
              <a:t>8253</a:t>
            </a:r>
            <a:r>
              <a:rPr lang="zh-CN" altLang="en-US" dirty="0">
                <a:solidFill>
                  <a:schemeClr val="tx1">
                    <a:lumMod val="75000"/>
                  </a:schemeClr>
                </a:solidFill>
                <a:latin typeface="楷体_GB2312" pitchFamily="1" charset="-122"/>
                <a:ea typeface="楷体_GB2312" pitchFamily="1" charset="-122"/>
              </a:rPr>
              <a:t>应用设计</a:t>
            </a:r>
          </a:p>
          <a:p>
            <a:r>
              <a:rPr lang="zh-CN" altLang="en-US" dirty="0">
                <a:solidFill>
                  <a:schemeClr val="tx1">
                    <a:lumMod val="75000"/>
                  </a:schemeClr>
                </a:solidFill>
                <a:latin typeface="楷体_GB2312" pitchFamily="1" charset="-122"/>
                <a:ea typeface="楷体_GB2312" pitchFamily="1" charset="-122"/>
              </a:rPr>
              <a:t>第</a:t>
            </a:r>
            <a:r>
              <a:rPr lang="en-US" altLang="zh-CN" dirty="0">
                <a:solidFill>
                  <a:schemeClr val="tx1">
                    <a:lumMod val="75000"/>
                  </a:schemeClr>
                </a:solidFill>
                <a:latin typeface="楷体_GB2312" pitchFamily="1" charset="-122"/>
                <a:ea typeface="楷体_GB2312" pitchFamily="1" charset="-122"/>
              </a:rPr>
              <a:t>10</a:t>
            </a:r>
            <a:r>
              <a:rPr lang="zh-CN" altLang="en-US" dirty="0">
                <a:solidFill>
                  <a:schemeClr val="tx1">
                    <a:lumMod val="75000"/>
                  </a:schemeClr>
                </a:solidFill>
                <a:latin typeface="楷体_GB2312" pitchFamily="1" charset="-122"/>
                <a:ea typeface="楷体_GB2312" pitchFamily="1" charset="-122"/>
              </a:rPr>
              <a:t>章  并行接口芯片</a:t>
            </a:r>
            <a:r>
              <a:rPr lang="en-US" altLang="zh-CN" dirty="0">
                <a:solidFill>
                  <a:schemeClr val="tx1">
                    <a:lumMod val="75000"/>
                  </a:schemeClr>
                </a:solidFill>
                <a:latin typeface="楷体_GB2312" pitchFamily="1" charset="-122"/>
                <a:ea typeface="楷体_GB2312" pitchFamily="1" charset="-122"/>
              </a:rPr>
              <a:t>8255A</a:t>
            </a:r>
            <a:r>
              <a:rPr lang="zh-CN" altLang="en-US" dirty="0">
                <a:solidFill>
                  <a:schemeClr val="tx1">
                    <a:lumMod val="75000"/>
                  </a:schemeClr>
                </a:solidFill>
                <a:latin typeface="楷体_GB2312" pitchFamily="1" charset="-122"/>
                <a:ea typeface="楷体_GB2312" pitchFamily="1" charset="-122"/>
              </a:rPr>
              <a:t>应用设计</a:t>
            </a:r>
          </a:p>
          <a:p>
            <a:endParaRPr lang="en-US" altLang="zh-CN" dirty="0" smtClean="0"/>
          </a:p>
          <a:p>
            <a:endParaRPr lang="zh-CN" altLang="en-US" dirty="0"/>
          </a:p>
        </p:txBody>
      </p:sp>
      <p:sp>
        <p:nvSpPr>
          <p:cNvPr id="2" name="标题 1"/>
          <p:cNvSpPr>
            <a:spLocks noGrp="1"/>
          </p:cNvSpPr>
          <p:nvPr>
            <p:ph type="title"/>
          </p:nvPr>
        </p:nvSpPr>
        <p:spPr/>
        <p:txBody>
          <a:bodyPr/>
          <a:lstStyle/>
          <a:p>
            <a:r>
              <a:rPr lang="zh-CN" altLang="en-US" dirty="0">
                <a:solidFill>
                  <a:schemeClr val="accent1">
                    <a:lumMod val="20000"/>
                    <a:lumOff val="80000"/>
                  </a:schemeClr>
                </a:solidFill>
                <a:ea typeface="宋体" charset="-122"/>
              </a:rPr>
              <a:t>综述</a:t>
            </a:r>
            <a:r>
              <a:rPr lang="en-US" altLang="zh-CN" dirty="0">
                <a:solidFill>
                  <a:schemeClr val="accent1">
                    <a:lumMod val="20000"/>
                    <a:lumOff val="80000"/>
                  </a:schemeClr>
                </a:solidFill>
                <a:ea typeface="宋体" charset="-122"/>
              </a:rPr>
              <a:t>—</a:t>
            </a:r>
            <a:r>
              <a:rPr lang="zh-CN" altLang="en-US" dirty="0">
                <a:solidFill>
                  <a:schemeClr val="accent1">
                    <a:lumMod val="20000"/>
                    <a:lumOff val="80000"/>
                  </a:schemeClr>
                </a:solidFill>
                <a:ea typeface="宋体" charset="-122"/>
              </a:rPr>
              <a:t>本门课学习的内容</a:t>
            </a:r>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9" name="TextBox 8"/>
          <p:cNvSpPr txBox="1"/>
          <p:nvPr/>
        </p:nvSpPr>
        <p:spPr>
          <a:xfrm>
            <a:off x="5885254" y="1743829"/>
            <a:ext cx="1711082" cy="523220"/>
          </a:xfrm>
          <a:prstGeom prst="rect">
            <a:avLst/>
          </a:prstGeom>
          <a:solidFill>
            <a:srgbClr val="FFFF00"/>
          </a:solidFill>
          <a:ln>
            <a:solidFill>
              <a:srgbClr val="FF0000"/>
            </a:solidFill>
          </a:ln>
        </p:spPr>
        <p:txBody>
          <a:bodyPr wrap="square" rtlCol="0">
            <a:spAutoFit/>
          </a:bodyPr>
          <a:lstStyle/>
          <a:p>
            <a:r>
              <a:rPr lang="zh-CN" altLang="en-US" sz="2800" b="1" dirty="0">
                <a:solidFill>
                  <a:srgbClr val="FF0000"/>
                </a:solidFill>
                <a:latin typeface="+mn-lt"/>
              </a:rPr>
              <a:t>基础知识</a:t>
            </a:r>
          </a:p>
        </p:txBody>
      </p:sp>
      <p:sp>
        <p:nvSpPr>
          <p:cNvPr id="10" name="TextBox 9"/>
          <p:cNvSpPr txBox="1"/>
          <p:nvPr/>
        </p:nvSpPr>
        <p:spPr>
          <a:xfrm>
            <a:off x="5885254" y="2826514"/>
            <a:ext cx="1711082" cy="523220"/>
          </a:xfrm>
          <a:prstGeom prst="rect">
            <a:avLst/>
          </a:prstGeom>
          <a:solidFill>
            <a:srgbClr val="FFFF00"/>
          </a:solidFill>
          <a:ln>
            <a:solidFill>
              <a:srgbClr val="FF0000"/>
            </a:solidFill>
          </a:ln>
        </p:spPr>
        <p:txBody>
          <a:bodyPr wrap="square" rtlCol="0">
            <a:spAutoFit/>
          </a:bodyPr>
          <a:lstStyle/>
          <a:p>
            <a:r>
              <a:rPr lang="zh-CN" altLang="en-US" sz="2800" b="1" dirty="0">
                <a:solidFill>
                  <a:schemeClr val="accent2">
                    <a:lumMod val="75000"/>
                  </a:schemeClr>
                </a:solidFill>
                <a:latin typeface="+mn-lt"/>
              </a:rPr>
              <a:t>软件编程</a:t>
            </a:r>
          </a:p>
        </p:txBody>
      </p:sp>
      <p:sp>
        <p:nvSpPr>
          <p:cNvPr id="11" name="TextBox 10"/>
          <p:cNvSpPr txBox="1"/>
          <p:nvPr/>
        </p:nvSpPr>
        <p:spPr>
          <a:xfrm>
            <a:off x="6660232" y="4653136"/>
            <a:ext cx="1656184" cy="523220"/>
          </a:xfrm>
          <a:prstGeom prst="rect">
            <a:avLst/>
          </a:prstGeom>
          <a:solidFill>
            <a:srgbClr val="FFFF00"/>
          </a:solidFill>
          <a:ln>
            <a:solidFill>
              <a:srgbClr val="FF0000"/>
            </a:solidFill>
          </a:ln>
        </p:spPr>
        <p:txBody>
          <a:bodyPr wrap="square" rtlCol="0">
            <a:spAutoFit/>
          </a:bodyPr>
          <a:lstStyle/>
          <a:p>
            <a:r>
              <a:rPr lang="zh-CN" altLang="en-US" sz="2800" b="1" dirty="0">
                <a:solidFill>
                  <a:schemeClr val="tx1">
                    <a:lumMod val="75000"/>
                  </a:schemeClr>
                </a:solidFill>
                <a:latin typeface="楷体_GB2312" pitchFamily="1" charset="-122"/>
                <a:ea typeface="楷体_GB2312" pitchFamily="1" charset="-122"/>
              </a:rPr>
              <a:t>硬件设计</a:t>
            </a:r>
          </a:p>
        </p:txBody>
      </p:sp>
    </p:spTree>
    <p:extLst>
      <p:ext uri="{BB962C8B-B14F-4D97-AF65-F5344CB8AC3E}">
        <p14:creationId xmlns:p14="http://schemas.microsoft.com/office/powerpoint/2010/main" val="2126626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accent1">
                    <a:lumMod val="20000"/>
                    <a:lumOff val="80000"/>
                  </a:schemeClr>
                </a:solidFill>
                <a:ea typeface="宋体" charset="-122"/>
              </a:rPr>
              <a:t>综述</a:t>
            </a:r>
            <a:r>
              <a:rPr lang="en-US" altLang="zh-CN" dirty="0" smtClean="0">
                <a:solidFill>
                  <a:schemeClr val="accent1">
                    <a:lumMod val="20000"/>
                    <a:lumOff val="80000"/>
                  </a:schemeClr>
                </a:solidFill>
                <a:ea typeface="宋体" charset="-122"/>
              </a:rPr>
              <a:t>—</a:t>
            </a:r>
            <a:r>
              <a:rPr lang="zh-CN" altLang="en-US" dirty="0" smtClean="0">
                <a:solidFill>
                  <a:schemeClr val="accent1">
                    <a:lumMod val="20000"/>
                    <a:lumOff val="80000"/>
                  </a:schemeClr>
                </a:solidFill>
                <a:ea typeface="宋体" charset="-122"/>
              </a:rPr>
              <a:t>课程学习的特点及要求</a:t>
            </a:r>
            <a:endParaRPr lang="zh-CN" altLang="en-US" dirty="0"/>
          </a:p>
        </p:txBody>
      </p:sp>
      <p:sp>
        <p:nvSpPr>
          <p:cNvPr id="3" name="内容占位符 2"/>
          <p:cNvSpPr>
            <a:spLocks noGrp="1"/>
          </p:cNvSpPr>
          <p:nvPr>
            <p:ph idx="1"/>
          </p:nvPr>
        </p:nvSpPr>
        <p:spPr/>
        <p:txBody>
          <a:bodyPr/>
          <a:lstStyle/>
          <a:p>
            <a:r>
              <a:rPr lang="zh-CN" altLang="en-US" dirty="0" smtClean="0"/>
              <a:t>特点</a:t>
            </a:r>
            <a:endParaRPr lang="en-US" altLang="zh-CN" dirty="0" smtClean="0"/>
          </a:p>
          <a:p>
            <a:pPr lvl="1"/>
            <a:r>
              <a:rPr lang="zh-CN" altLang="en-US" b="1" dirty="0" smtClean="0"/>
              <a:t>内容多，知识庞大</a:t>
            </a:r>
            <a:endParaRPr lang="en-US" altLang="zh-CN" b="1" dirty="0" smtClean="0"/>
          </a:p>
          <a:p>
            <a:pPr lvl="1"/>
            <a:r>
              <a:rPr lang="en-US" altLang="zh-CN" b="1" dirty="0" smtClean="0"/>
              <a:t>50%</a:t>
            </a:r>
            <a:r>
              <a:rPr lang="zh-CN" altLang="en-US" b="1" dirty="0" smtClean="0"/>
              <a:t>靠理解，</a:t>
            </a:r>
            <a:r>
              <a:rPr lang="en-US" altLang="zh-CN" b="1" dirty="0" smtClean="0"/>
              <a:t>50%</a:t>
            </a:r>
            <a:r>
              <a:rPr lang="zh-CN" altLang="en-US" b="1" dirty="0" smtClean="0"/>
              <a:t>靠记忆</a:t>
            </a:r>
            <a:endParaRPr lang="en-US" altLang="zh-CN" b="1" dirty="0" smtClean="0"/>
          </a:p>
          <a:p>
            <a:pPr lvl="1"/>
            <a:r>
              <a:rPr lang="zh-CN" altLang="en-US" b="1" dirty="0" smtClean="0"/>
              <a:t>初学可能碰到很多问题无法解决，留在后面讲解</a:t>
            </a:r>
            <a:endParaRPr lang="en-US" altLang="zh-CN" b="1" dirty="0" smtClean="0"/>
          </a:p>
          <a:p>
            <a:pPr lvl="1"/>
            <a:r>
              <a:rPr lang="zh-CN" altLang="en-US" b="1" dirty="0" smtClean="0"/>
              <a:t>软件硬件齐头并进</a:t>
            </a:r>
            <a:endParaRPr lang="en-US" altLang="zh-CN" b="1" dirty="0" smtClean="0"/>
          </a:p>
          <a:p>
            <a:r>
              <a:rPr lang="zh-CN" altLang="en-US" dirty="0" smtClean="0"/>
              <a:t>要求</a:t>
            </a:r>
            <a:endParaRPr lang="en-US" altLang="zh-CN" dirty="0" smtClean="0"/>
          </a:p>
          <a:p>
            <a:pPr lvl="1"/>
            <a:r>
              <a:rPr lang="zh-CN" altLang="en-US" b="1" dirty="0" smtClean="0"/>
              <a:t>深入了解微机系统的组成和工作原理</a:t>
            </a:r>
            <a:endParaRPr lang="en-US" altLang="zh-CN" b="1" dirty="0" smtClean="0"/>
          </a:p>
          <a:p>
            <a:pPr lvl="1"/>
            <a:r>
              <a:rPr lang="zh-CN" altLang="en-US" b="1" dirty="0" smtClean="0"/>
              <a:t>掌握微型计算机输入输出方法</a:t>
            </a:r>
            <a:endParaRPr lang="en-US" altLang="zh-CN" b="1" dirty="0" smtClean="0"/>
          </a:p>
          <a:p>
            <a:pPr lvl="1"/>
            <a:r>
              <a:rPr lang="zh-CN" altLang="en-US" b="1" dirty="0" smtClean="0"/>
              <a:t>掌握和分析典型的接口电路</a:t>
            </a:r>
            <a:endParaRPr lang="en-US" altLang="zh-CN" b="1" dirty="0" smtClean="0"/>
          </a:p>
          <a:p>
            <a:pPr lvl="1"/>
            <a:r>
              <a:rPr lang="zh-CN" altLang="en-US" b="1" dirty="0" smtClean="0"/>
              <a:t>掌握存储器扩展设计方法</a:t>
            </a:r>
            <a:endParaRPr lang="en-US" altLang="zh-CN" b="1" dirty="0" smtClean="0"/>
          </a:p>
          <a:p>
            <a:pPr lvl="1"/>
            <a:r>
              <a:rPr lang="zh-CN" altLang="en-US" b="1" dirty="0" smtClean="0"/>
              <a:t>掌握汇编语言源程序编写方法</a:t>
            </a:r>
            <a:endParaRPr lang="en-US" altLang="zh-CN" b="1" dirty="0" smtClean="0"/>
          </a:p>
          <a:p>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Tree>
    <p:extLst>
      <p:ext uri="{BB962C8B-B14F-4D97-AF65-F5344CB8AC3E}">
        <p14:creationId xmlns:p14="http://schemas.microsoft.com/office/powerpoint/2010/main" val="8561032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Text Box 7"/>
          <p:cNvSpPr txBox="1">
            <a:spLocks noChangeArrowheads="1"/>
          </p:cNvSpPr>
          <p:nvPr/>
        </p:nvSpPr>
        <p:spPr bwMode="auto">
          <a:xfrm>
            <a:off x="467544" y="1340768"/>
            <a:ext cx="8292335" cy="4829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tabLst>
                <a:tab pos="609600" algn="l"/>
                <a:tab pos="1181100" algn="l"/>
              </a:tabLst>
              <a:defRPr>
                <a:solidFill>
                  <a:schemeClr val="tx1"/>
                </a:solidFill>
                <a:latin typeface="Arial" pitchFamily="34" charset="0"/>
                <a:ea typeface="宋体" pitchFamily="2" charset="-122"/>
              </a:defRPr>
            </a:lvl1pPr>
            <a:lvl2pPr marL="742950" indent="-285750" eaLnBrk="0" hangingPunct="0">
              <a:tabLst>
                <a:tab pos="609600" algn="l"/>
                <a:tab pos="1181100" algn="l"/>
              </a:tabLst>
              <a:defRPr>
                <a:solidFill>
                  <a:schemeClr val="tx1"/>
                </a:solidFill>
                <a:latin typeface="Arial" pitchFamily="34" charset="0"/>
                <a:ea typeface="宋体" pitchFamily="2" charset="-122"/>
              </a:defRPr>
            </a:lvl2pPr>
            <a:lvl3pPr marL="1143000" indent="-228600" eaLnBrk="0" hangingPunct="0">
              <a:tabLst>
                <a:tab pos="609600" algn="l"/>
                <a:tab pos="1181100" algn="l"/>
              </a:tabLst>
              <a:defRPr>
                <a:solidFill>
                  <a:schemeClr val="tx1"/>
                </a:solidFill>
                <a:latin typeface="Arial" pitchFamily="34" charset="0"/>
                <a:ea typeface="宋体" pitchFamily="2" charset="-122"/>
              </a:defRPr>
            </a:lvl3pPr>
            <a:lvl4pPr marL="1600200" indent="-228600" eaLnBrk="0" hangingPunct="0">
              <a:tabLst>
                <a:tab pos="609600" algn="l"/>
                <a:tab pos="1181100" algn="l"/>
              </a:tabLst>
              <a:defRPr>
                <a:solidFill>
                  <a:schemeClr val="tx1"/>
                </a:solidFill>
                <a:latin typeface="Arial" pitchFamily="34" charset="0"/>
                <a:ea typeface="宋体" pitchFamily="2" charset="-122"/>
              </a:defRPr>
            </a:lvl4pPr>
            <a:lvl5pPr marL="2057400" indent="-228600" eaLnBrk="0" hangingPunct="0">
              <a:tabLst>
                <a:tab pos="609600" algn="l"/>
                <a:tab pos="1181100" algn="l"/>
              </a:tabLst>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tabLst>
                <a:tab pos="609600" algn="l"/>
                <a:tab pos="1181100" algn="l"/>
              </a:tabLs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tabLst>
                <a:tab pos="609600" algn="l"/>
                <a:tab pos="1181100" algn="l"/>
              </a:tabLs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tabLst>
                <a:tab pos="609600" algn="l"/>
                <a:tab pos="1181100" algn="l"/>
              </a:tabLs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tabLst>
                <a:tab pos="609600" algn="l"/>
                <a:tab pos="1181100" algn="l"/>
              </a:tabLst>
              <a:defRPr>
                <a:solidFill>
                  <a:schemeClr val="tx1"/>
                </a:solidFill>
                <a:latin typeface="Arial" pitchFamily="34" charset="0"/>
                <a:ea typeface="宋体" pitchFamily="2" charset="-122"/>
              </a:defRPr>
            </a:lvl9pPr>
          </a:lstStyle>
          <a:p>
            <a:pPr eaLnBrk="1" hangingPunct="1">
              <a:lnSpc>
                <a:spcPts val="4388"/>
              </a:lnSpc>
            </a:pPr>
            <a:r>
              <a:rPr lang="zh-CN" altLang="en-US" sz="2800" b="1" dirty="0">
                <a:solidFill>
                  <a:srgbClr val="9A0033"/>
                </a:solidFill>
                <a:latin typeface="黑体" pitchFamily="49" charset="-122"/>
                <a:ea typeface="黑体" pitchFamily="49" charset="-122"/>
              </a:rPr>
              <a:t>课程</a:t>
            </a:r>
            <a:r>
              <a:rPr lang="zh-CN" altLang="en-US" sz="2800" b="1" dirty="0" smtClean="0">
                <a:solidFill>
                  <a:srgbClr val="9A0033"/>
                </a:solidFill>
                <a:latin typeface="黑体" pitchFamily="49" charset="-122"/>
                <a:ea typeface="黑体" pitchFamily="49" charset="-122"/>
              </a:rPr>
              <a:t>要求</a:t>
            </a:r>
            <a:endParaRPr lang="zh-CN" altLang="en-US" sz="2800" b="1" dirty="0">
              <a:solidFill>
                <a:srgbClr val="9A0033"/>
              </a:solidFill>
              <a:latin typeface="黑体" pitchFamily="49" charset="-122"/>
              <a:ea typeface="黑体" pitchFamily="49" charset="-122"/>
            </a:endParaRPr>
          </a:p>
          <a:p>
            <a:pPr fontAlgn="t">
              <a:lnSpc>
                <a:spcPct val="140000"/>
              </a:lnSpc>
              <a:spcBef>
                <a:spcPct val="20000"/>
              </a:spcBef>
              <a:buClr>
                <a:schemeClr val="hlink"/>
              </a:buClr>
              <a:buSzPct val="110000"/>
              <a:buFont typeface="Wingdings" pitchFamily="2" charset="2"/>
              <a:buNone/>
            </a:pPr>
            <a:r>
              <a:rPr lang="zh-CN" altLang="en-US" sz="2800" b="1" dirty="0">
                <a:solidFill>
                  <a:srgbClr val="000066"/>
                </a:solidFill>
              </a:rPr>
              <a:t>课程总学时：</a:t>
            </a:r>
            <a:r>
              <a:rPr lang="en-US" altLang="zh-CN" sz="2800" b="1" dirty="0">
                <a:solidFill>
                  <a:srgbClr val="000066"/>
                </a:solidFill>
              </a:rPr>
              <a:t>58+2</a:t>
            </a:r>
            <a:r>
              <a:rPr lang="zh-CN" altLang="en-US" sz="2800" b="1" dirty="0">
                <a:solidFill>
                  <a:srgbClr val="000066"/>
                </a:solidFill>
              </a:rPr>
              <a:t>（考试）</a:t>
            </a:r>
            <a:r>
              <a:rPr lang="en-US" altLang="zh-CN" sz="2800" b="1" dirty="0">
                <a:solidFill>
                  <a:srgbClr val="000066"/>
                </a:solidFill>
              </a:rPr>
              <a:t> </a:t>
            </a:r>
          </a:p>
          <a:p>
            <a:pPr fontAlgn="t">
              <a:lnSpc>
                <a:spcPct val="140000"/>
              </a:lnSpc>
              <a:spcBef>
                <a:spcPct val="20000"/>
              </a:spcBef>
              <a:buClr>
                <a:schemeClr val="hlink"/>
              </a:buClr>
              <a:buSzPct val="110000"/>
              <a:buFont typeface="Wingdings" pitchFamily="2" charset="2"/>
              <a:buNone/>
            </a:pPr>
            <a:r>
              <a:rPr lang="zh-CN" altLang="en-US" sz="2800" b="1" dirty="0">
                <a:solidFill>
                  <a:srgbClr val="000066"/>
                </a:solidFill>
              </a:rPr>
              <a:t>学分：</a:t>
            </a:r>
            <a:r>
              <a:rPr lang="en-US" altLang="zh-CN" sz="2800" b="1" dirty="0">
                <a:solidFill>
                  <a:srgbClr val="000066"/>
                </a:solidFill>
              </a:rPr>
              <a:t>4</a:t>
            </a:r>
          </a:p>
          <a:p>
            <a:pPr fontAlgn="t">
              <a:lnSpc>
                <a:spcPct val="140000"/>
              </a:lnSpc>
              <a:spcBef>
                <a:spcPct val="20000"/>
              </a:spcBef>
              <a:buClr>
                <a:schemeClr val="hlink"/>
              </a:buClr>
              <a:buSzPct val="110000"/>
              <a:buFont typeface="Wingdings" pitchFamily="2" charset="2"/>
              <a:buNone/>
            </a:pPr>
            <a:r>
              <a:rPr lang="zh-CN" altLang="en-US" sz="2800" b="1" dirty="0">
                <a:solidFill>
                  <a:srgbClr val="000066"/>
                </a:solidFill>
              </a:rPr>
              <a:t>考察方式：</a:t>
            </a:r>
            <a:r>
              <a:rPr lang="zh-CN" altLang="zh-CN" sz="2800" b="1" dirty="0">
                <a:solidFill>
                  <a:srgbClr val="000066"/>
                </a:solidFill>
              </a:rPr>
              <a:t>平时测验及作业：</a:t>
            </a:r>
            <a:r>
              <a:rPr lang="en-US" altLang="zh-CN" sz="2800" b="1" dirty="0">
                <a:solidFill>
                  <a:srgbClr val="000066"/>
                </a:solidFill>
              </a:rPr>
              <a:t>20%</a:t>
            </a:r>
            <a:r>
              <a:rPr lang="zh-CN" altLang="zh-CN" sz="2800" b="1" dirty="0">
                <a:solidFill>
                  <a:srgbClr val="000066"/>
                </a:solidFill>
              </a:rPr>
              <a:t>，期末考试：</a:t>
            </a:r>
            <a:r>
              <a:rPr lang="en-US" altLang="zh-CN" sz="2800" b="1" dirty="0">
                <a:solidFill>
                  <a:srgbClr val="000066"/>
                </a:solidFill>
              </a:rPr>
              <a:t>80%</a:t>
            </a:r>
          </a:p>
          <a:p>
            <a:pPr fontAlgn="t">
              <a:lnSpc>
                <a:spcPct val="140000"/>
              </a:lnSpc>
              <a:spcBef>
                <a:spcPct val="20000"/>
              </a:spcBef>
              <a:buClr>
                <a:schemeClr val="hlink"/>
              </a:buClr>
              <a:buSzPct val="110000"/>
              <a:buFont typeface="Wingdings" pitchFamily="2" charset="2"/>
              <a:buNone/>
            </a:pPr>
            <a:r>
              <a:rPr lang="zh-CN" altLang="en-US" sz="2800" b="1" dirty="0">
                <a:solidFill>
                  <a:srgbClr val="000066"/>
                </a:solidFill>
              </a:rPr>
              <a:t>授课老师</a:t>
            </a:r>
            <a:r>
              <a:rPr lang="zh-CN" altLang="en-US" sz="2800" b="1" dirty="0" smtClean="0">
                <a:solidFill>
                  <a:srgbClr val="000066"/>
                </a:solidFill>
              </a:rPr>
              <a:t>：王晓</a:t>
            </a:r>
            <a:r>
              <a:rPr lang="zh-CN" altLang="en-US" sz="2800" b="1" dirty="0" smtClean="0">
                <a:solidFill>
                  <a:srgbClr val="000066"/>
                </a:solidFill>
              </a:rPr>
              <a:t>甜</a:t>
            </a:r>
            <a:endParaRPr lang="en-US" altLang="zh-CN" sz="2800" b="1" dirty="0" smtClean="0">
              <a:solidFill>
                <a:srgbClr val="000066"/>
              </a:solidFill>
            </a:endParaRPr>
          </a:p>
          <a:p>
            <a:pPr fontAlgn="t">
              <a:lnSpc>
                <a:spcPct val="140000"/>
              </a:lnSpc>
              <a:spcBef>
                <a:spcPct val="20000"/>
              </a:spcBef>
              <a:buClr>
                <a:schemeClr val="hlink"/>
              </a:buClr>
              <a:buSzPct val="110000"/>
              <a:buFont typeface="Wingdings" pitchFamily="2" charset="2"/>
              <a:buNone/>
            </a:pPr>
            <a:r>
              <a:rPr lang="zh-CN" altLang="en-US" sz="2800" b="1" dirty="0" smtClean="0">
                <a:solidFill>
                  <a:srgbClr val="000066"/>
                </a:solidFill>
              </a:rPr>
              <a:t>上机实验指导老师：李甫</a:t>
            </a:r>
            <a:endParaRPr lang="en-US" altLang="zh-CN" sz="2800" b="1" dirty="0">
              <a:solidFill>
                <a:srgbClr val="000066"/>
              </a:solidFill>
            </a:endParaRPr>
          </a:p>
          <a:p>
            <a:pPr fontAlgn="t">
              <a:lnSpc>
                <a:spcPct val="140000"/>
              </a:lnSpc>
              <a:spcBef>
                <a:spcPct val="20000"/>
              </a:spcBef>
              <a:buClr>
                <a:schemeClr val="hlink"/>
              </a:buClr>
              <a:buSzPct val="110000"/>
              <a:buFont typeface="Wingdings" pitchFamily="2" charset="2"/>
              <a:buNone/>
            </a:pPr>
            <a:r>
              <a:rPr lang="zh-CN" altLang="en-US" sz="2800" b="1" dirty="0">
                <a:solidFill>
                  <a:srgbClr val="000066"/>
                </a:solidFill>
              </a:rPr>
              <a:t>联系方式</a:t>
            </a:r>
            <a:r>
              <a:rPr lang="zh-CN" altLang="en-US" sz="2800" b="1" dirty="0" smtClean="0">
                <a:solidFill>
                  <a:srgbClr val="000066"/>
                </a:solidFill>
              </a:rPr>
              <a:t>：</a:t>
            </a:r>
            <a:r>
              <a:rPr lang="en-US" altLang="zh-CN" sz="2800" b="1" dirty="0" smtClean="0">
                <a:solidFill>
                  <a:srgbClr val="000066"/>
                </a:solidFill>
              </a:rPr>
              <a:t>xtwang@mail.xidian.edu.cn</a:t>
            </a:r>
            <a:endParaRPr lang="en-US" altLang="zh-CN" sz="1600" b="1" dirty="0">
              <a:solidFill>
                <a:srgbClr val="000000"/>
              </a:solidFill>
              <a:latin typeface="Times New Roman" pitchFamily="18" charset="0"/>
            </a:endParaRPr>
          </a:p>
        </p:txBody>
      </p:sp>
    </p:spTree>
    <p:extLst>
      <p:ext uri="{BB962C8B-B14F-4D97-AF65-F5344CB8AC3E}">
        <p14:creationId xmlns:p14="http://schemas.microsoft.com/office/powerpoint/2010/main" val="40995596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页脚占位符 3"/>
          <p:cNvSpPr>
            <a:spLocks noGrp="1"/>
          </p:cNvSpPr>
          <p:nvPr>
            <p:ph type="ftr" sz="quarter" idx="4294967295"/>
          </p:nvPr>
        </p:nvSpPr>
        <p:spPr>
          <a:xfrm>
            <a:off x="6705600" y="6508750"/>
            <a:ext cx="2057400" cy="304800"/>
          </a:xfrm>
        </p:spPr>
        <p:txBody>
          <a:bodyPr/>
          <a:lstStyle/>
          <a:p>
            <a:r>
              <a:rPr lang="en-US" altLang="zh-CN"/>
              <a:t>Company Logo</a:t>
            </a:r>
          </a:p>
        </p:txBody>
      </p:sp>
      <p:sp>
        <p:nvSpPr>
          <p:cNvPr id="37" name="日期占位符 5"/>
          <p:cNvSpPr>
            <a:spLocks noGrp="1"/>
          </p:cNvSpPr>
          <p:nvPr>
            <p:ph type="dt" sz="half" idx="12"/>
          </p:nvPr>
        </p:nvSpPr>
        <p:spPr/>
        <p:txBody>
          <a:bodyPr/>
          <a:lstStyle/>
          <a:p>
            <a:r>
              <a:rPr lang="en-US" altLang="zh-CN"/>
              <a:t>www.themegallery.com</a:t>
            </a:r>
          </a:p>
        </p:txBody>
      </p:sp>
      <p:sp>
        <p:nvSpPr>
          <p:cNvPr id="81922" name="Rectangle 2"/>
          <p:cNvSpPr>
            <a:spLocks noGrp="1" noChangeArrowheads="1"/>
          </p:cNvSpPr>
          <p:nvPr>
            <p:ph type="title"/>
          </p:nvPr>
        </p:nvSpPr>
        <p:spPr>
          <a:xfrm>
            <a:off x="683568" y="722313"/>
            <a:ext cx="8153400" cy="563562"/>
          </a:xfrm>
        </p:spPr>
        <p:txBody>
          <a:bodyPr/>
          <a:lstStyle/>
          <a:p>
            <a:r>
              <a:rPr lang="zh-CN" altLang="en-US" dirty="0">
                <a:solidFill>
                  <a:schemeClr val="accent1">
                    <a:lumMod val="20000"/>
                    <a:lumOff val="80000"/>
                  </a:schemeClr>
                </a:solidFill>
                <a:ea typeface="宋体" charset="-122"/>
              </a:rPr>
              <a:t>第一</a:t>
            </a:r>
            <a:r>
              <a:rPr lang="zh-CN" altLang="en-US" dirty="0" smtClean="0">
                <a:solidFill>
                  <a:schemeClr val="accent1">
                    <a:lumMod val="20000"/>
                    <a:lumOff val="80000"/>
                  </a:schemeClr>
                </a:solidFill>
                <a:ea typeface="宋体" charset="-122"/>
              </a:rPr>
              <a:t>章  数制与码制</a:t>
            </a:r>
            <a:endParaRPr lang="en-US" altLang="zh-CN" dirty="0">
              <a:solidFill>
                <a:schemeClr val="accent1">
                  <a:lumMod val="20000"/>
                  <a:lumOff val="80000"/>
                </a:schemeClr>
              </a:solidFill>
              <a:ea typeface="宋体" charset="-122"/>
            </a:endParaRPr>
          </a:p>
        </p:txBody>
      </p:sp>
      <p:grpSp>
        <p:nvGrpSpPr>
          <p:cNvPr id="81952" name="Group 32"/>
          <p:cNvGrpSpPr>
            <a:grpSpLocks/>
          </p:cNvGrpSpPr>
          <p:nvPr/>
        </p:nvGrpSpPr>
        <p:grpSpPr bwMode="auto">
          <a:xfrm>
            <a:off x="1828800" y="1484784"/>
            <a:ext cx="5410200" cy="665162"/>
            <a:chOff x="1152" y="1275"/>
            <a:chExt cx="3408" cy="419"/>
          </a:xfrm>
        </p:grpSpPr>
        <p:grpSp>
          <p:nvGrpSpPr>
            <p:cNvPr id="81923" name="Group 3"/>
            <p:cNvGrpSpPr>
              <a:grpSpLocks/>
            </p:cNvGrpSpPr>
            <p:nvPr/>
          </p:nvGrpSpPr>
          <p:grpSpPr bwMode="auto">
            <a:xfrm>
              <a:off x="1152" y="1275"/>
              <a:ext cx="480" cy="419"/>
              <a:chOff x="1110" y="2656"/>
              <a:chExt cx="1549" cy="1351"/>
            </a:xfrm>
          </p:grpSpPr>
          <p:sp>
            <p:nvSpPr>
              <p:cNvPr id="8192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2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2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1931"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32" name="Text Box 12"/>
            <p:cNvSpPr txBox="1">
              <a:spLocks noChangeArrowheads="1"/>
            </p:cNvSpPr>
            <p:nvPr/>
          </p:nvSpPr>
          <p:spPr bwMode="auto">
            <a:xfrm>
              <a:off x="2160" y="1323"/>
              <a:ext cx="147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dirty="0" smtClean="0">
                  <a:ea typeface="宋体" charset="-122"/>
                </a:rPr>
                <a:t>数制表示与转换</a:t>
              </a:r>
              <a:endParaRPr lang="en-US" altLang="zh-CN" sz="2400" b="1" dirty="0">
                <a:ea typeface="宋体" charset="-122"/>
              </a:endParaRPr>
            </a:p>
          </p:txBody>
        </p:sp>
        <p:sp>
          <p:nvSpPr>
            <p:cNvPr id="81933" name="Text Box 13"/>
            <p:cNvSpPr txBox="1">
              <a:spLocks noChangeArrowheads="1"/>
            </p:cNvSpPr>
            <p:nvPr/>
          </p:nvSpPr>
          <p:spPr bwMode="gray">
            <a:xfrm>
              <a:off x="1276" y="1337"/>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chemeClr val="bg1"/>
                  </a:solidFill>
                  <a:ea typeface="宋体" charset="-122"/>
                </a:rPr>
                <a:t>1</a:t>
              </a:r>
            </a:p>
          </p:txBody>
        </p:sp>
      </p:grpSp>
      <p:grpSp>
        <p:nvGrpSpPr>
          <p:cNvPr id="81953" name="Group 33"/>
          <p:cNvGrpSpPr>
            <a:grpSpLocks/>
          </p:cNvGrpSpPr>
          <p:nvPr/>
        </p:nvGrpSpPr>
        <p:grpSpPr bwMode="auto">
          <a:xfrm>
            <a:off x="1828800" y="2276872"/>
            <a:ext cx="5410200" cy="665162"/>
            <a:chOff x="1152" y="1851"/>
            <a:chExt cx="3408" cy="419"/>
          </a:xfrm>
        </p:grpSpPr>
        <p:grpSp>
          <p:nvGrpSpPr>
            <p:cNvPr id="81927" name="Group 7"/>
            <p:cNvGrpSpPr>
              <a:grpSpLocks/>
            </p:cNvGrpSpPr>
            <p:nvPr/>
          </p:nvGrpSpPr>
          <p:grpSpPr bwMode="auto">
            <a:xfrm>
              <a:off x="1152" y="1851"/>
              <a:ext cx="480" cy="419"/>
              <a:chOff x="3174" y="2656"/>
              <a:chExt cx="1549" cy="1351"/>
            </a:xfrm>
          </p:grpSpPr>
          <p:sp>
            <p:nvSpPr>
              <p:cNvPr id="8192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2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30"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1934" name="Line 14"/>
            <p:cNvSpPr>
              <a:spLocks noChangeShapeType="1"/>
            </p:cNvSpPr>
            <p:nvPr/>
          </p:nvSpPr>
          <p:spPr bwMode="auto">
            <a:xfrm>
              <a:off x="1536" y="2235"/>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35" name="Text Box 15"/>
            <p:cNvSpPr txBox="1">
              <a:spLocks noChangeArrowheads="1"/>
            </p:cNvSpPr>
            <p:nvPr/>
          </p:nvSpPr>
          <p:spPr bwMode="auto">
            <a:xfrm>
              <a:off x="2017" y="1876"/>
              <a:ext cx="186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dirty="0" smtClean="0">
                  <a:ea typeface="宋体" charset="-122"/>
                </a:rPr>
                <a:t>二进制数的运算规则</a:t>
              </a:r>
              <a:endParaRPr lang="en-US" altLang="zh-CN" sz="2400" b="1" dirty="0">
                <a:ea typeface="宋体" charset="-122"/>
              </a:endParaRPr>
            </a:p>
          </p:txBody>
        </p:sp>
        <p:sp>
          <p:nvSpPr>
            <p:cNvPr id="81936" name="Text Box 16"/>
            <p:cNvSpPr txBox="1">
              <a:spLocks noChangeArrowheads="1"/>
            </p:cNvSpPr>
            <p:nvPr/>
          </p:nvSpPr>
          <p:spPr bwMode="gray">
            <a:xfrm>
              <a:off x="1276" y="191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chemeClr val="bg1"/>
                  </a:solidFill>
                  <a:ea typeface="宋体" charset="-122"/>
                </a:rPr>
                <a:t>2</a:t>
              </a:r>
            </a:p>
          </p:txBody>
        </p:sp>
      </p:grpSp>
      <p:grpSp>
        <p:nvGrpSpPr>
          <p:cNvPr id="81954" name="Group 34"/>
          <p:cNvGrpSpPr>
            <a:grpSpLocks/>
          </p:cNvGrpSpPr>
          <p:nvPr/>
        </p:nvGrpSpPr>
        <p:grpSpPr bwMode="auto">
          <a:xfrm>
            <a:off x="1828800" y="3068960"/>
            <a:ext cx="5410200" cy="665162"/>
            <a:chOff x="1152" y="2413"/>
            <a:chExt cx="3408" cy="419"/>
          </a:xfrm>
        </p:grpSpPr>
        <p:grpSp>
          <p:nvGrpSpPr>
            <p:cNvPr id="81937" name="Group 17"/>
            <p:cNvGrpSpPr>
              <a:grpSpLocks/>
            </p:cNvGrpSpPr>
            <p:nvPr/>
          </p:nvGrpSpPr>
          <p:grpSpPr bwMode="auto">
            <a:xfrm>
              <a:off x="1152" y="2413"/>
              <a:ext cx="480" cy="419"/>
              <a:chOff x="1110" y="2656"/>
              <a:chExt cx="1549" cy="1351"/>
            </a:xfrm>
          </p:grpSpPr>
          <p:sp>
            <p:nvSpPr>
              <p:cNvPr id="8193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3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40"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1945" name="Line 25"/>
            <p:cNvSpPr>
              <a:spLocks noChangeShapeType="1"/>
            </p:cNvSpPr>
            <p:nvPr/>
          </p:nvSpPr>
          <p:spPr bwMode="auto">
            <a:xfrm>
              <a:off x="1536" y="2797"/>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46" name="Text Box 26"/>
            <p:cNvSpPr txBox="1">
              <a:spLocks noChangeArrowheads="1"/>
            </p:cNvSpPr>
            <p:nvPr/>
          </p:nvSpPr>
          <p:spPr bwMode="auto">
            <a:xfrm>
              <a:off x="2223" y="2461"/>
              <a:ext cx="147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dirty="0" smtClean="0">
                  <a:ea typeface="宋体" charset="-122"/>
                </a:rPr>
                <a:t>有符号数的表示</a:t>
              </a:r>
              <a:endParaRPr lang="en-US" altLang="zh-CN" sz="2400" b="1" dirty="0">
                <a:ea typeface="宋体" charset="-122"/>
              </a:endParaRPr>
            </a:p>
          </p:txBody>
        </p:sp>
        <p:sp>
          <p:nvSpPr>
            <p:cNvPr id="81947" name="Text Box 27"/>
            <p:cNvSpPr txBox="1">
              <a:spLocks noChangeArrowheads="1"/>
            </p:cNvSpPr>
            <p:nvPr/>
          </p:nvSpPr>
          <p:spPr bwMode="gray">
            <a:xfrm>
              <a:off x="1276" y="2475"/>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chemeClr val="bg1"/>
                  </a:solidFill>
                  <a:ea typeface="宋体" charset="-122"/>
                </a:rPr>
                <a:t>3</a:t>
              </a:r>
            </a:p>
          </p:txBody>
        </p:sp>
      </p:grpSp>
      <p:grpSp>
        <p:nvGrpSpPr>
          <p:cNvPr id="81955" name="Group 35"/>
          <p:cNvGrpSpPr>
            <a:grpSpLocks/>
          </p:cNvGrpSpPr>
          <p:nvPr/>
        </p:nvGrpSpPr>
        <p:grpSpPr bwMode="auto">
          <a:xfrm>
            <a:off x="1828800" y="3861048"/>
            <a:ext cx="5410200" cy="665162"/>
            <a:chOff x="1152" y="2989"/>
            <a:chExt cx="3408" cy="419"/>
          </a:xfrm>
        </p:grpSpPr>
        <p:grpSp>
          <p:nvGrpSpPr>
            <p:cNvPr id="81941" name="Group 21"/>
            <p:cNvGrpSpPr>
              <a:grpSpLocks/>
            </p:cNvGrpSpPr>
            <p:nvPr/>
          </p:nvGrpSpPr>
          <p:grpSpPr bwMode="auto">
            <a:xfrm>
              <a:off x="1152" y="2989"/>
              <a:ext cx="480" cy="419"/>
              <a:chOff x="3174" y="2656"/>
              <a:chExt cx="1549" cy="1351"/>
            </a:xfrm>
          </p:grpSpPr>
          <p:sp>
            <p:nvSpPr>
              <p:cNvPr id="81942"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43"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44"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1948" name="Line 28"/>
            <p:cNvSpPr>
              <a:spLocks noChangeShapeType="1"/>
            </p:cNvSpPr>
            <p:nvPr/>
          </p:nvSpPr>
          <p:spPr bwMode="auto">
            <a:xfrm>
              <a:off x="1536" y="3373"/>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49" name="Text Box 29"/>
            <p:cNvSpPr txBox="1">
              <a:spLocks noChangeArrowheads="1"/>
            </p:cNvSpPr>
            <p:nvPr/>
          </p:nvSpPr>
          <p:spPr bwMode="auto">
            <a:xfrm>
              <a:off x="1746" y="3037"/>
              <a:ext cx="263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dirty="0" smtClean="0">
                  <a:ea typeface="宋体" charset="-122"/>
                </a:rPr>
                <a:t>有符号数的运算及其溢出规则</a:t>
              </a:r>
              <a:endParaRPr lang="en-US" altLang="zh-CN" sz="2400" b="1" dirty="0">
                <a:ea typeface="宋体" charset="-122"/>
              </a:endParaRPr>
            </a:p>
          </p:txBody>
        </p:sp>
        <p:sp>
          <p:nvSpPr>
            <p:cNvPr id="81950" name="Text Box 30"/>
            <p:cNvSpPr txBox="1">
              <a:spLocks noChangeArrowheads="1"/>
            </p:cNvSpPr>
            <p:nvPr/>
          </p:nvSpPr>
          <p:spPr bwMode="gray">
            <a:xfrm>
              <a:off x="1276" y="305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chemeClr val="bg1"/>
                  </a:solidFill>
                  <a:ea typeface="宋体" charset="-122"/>
                </a:rPr>
                <a:t>4</a:t>
              </a:r>
            </a:p>
          </p:txBody>
        </p:sp>
      </p:grpSp>
      <p:grpSp>
        <p:nvGrpSpPr>
          <p:cNvPr id="46" name="Group 35"/>
          <p:cNvGrpSpPr>
            <a:grpSpLocks/>
          </p:cNvGrpSpPr>
          <p:nvPr/>
        </p:nvGrpSpPr>
        <p:grpSpPr bwMode="auto">
          <a:xfrm>
            <a:off x="1835696" y="5500142"/>
            <a:ext cx="5410200" cy="665162"/>
            <a:chOff x="1152" y="2989"/>
            <a:chExt cx="3408" cy="419"/>
          </a:xfrm>
        </p:grpSpPr>
        <p:grpSp>
          <p:nvGrpSpPr>
            <p:cNvPr id="47" name="Group 21"/>
            <p:cNvGrpSpPr>
              <a:grpSpLocks/>
            </p:cNvGrpSpPr>
            <p:nvPr/>
          </p:nvGrpSpPr>
          <p:grpSpPr bwMode="auto">
            <a:xfrm>
              <a:off x="1152" y="2989"/>
              <a:ext cx="480" cy="419"/>
              <a:chOff x="3174" y="2656"/>
              <a:chExt cx="1549" cy="1351"/>
            </a:xfrm>
          </p:grpSpPr>
          <p:sp>
            <p:nvSpPr>
              <p:cNvPr id="5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8" name="Line 28"/>
            <p:cNvSpPr>
              <a:spLocks noChangeShapeType="1"/>
            </p:cNvSpPr>
            <p:nvPr/>
          </p:nvSpPr>
          <p:spPr bwMode="auto">
            <a:xfrm>
              <a:off x="1536" y="3373"/>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Text Box 29"/>
            <p:cNvSpPr txBox="1">
              <a:spLocks noChangeArrowheads="1"/>
            </p:cNvSpPr>
            <p:nvPr/>
          </p:nvSpPr>
          <p:spPr bwMode="auto">
            <a:xfrm>
              <a:off x="2279" y="3037"/>
              <a:ext cx="14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dirty="0" smtClean="0">
                  <a:ea typeface="宋体" charset="-122"/>
                </a:rPr>
                <a:t>ASCII</a:t>
              </a:r>
              <a:r>
                <a:rPr lang="zh-CN" altLang="en-US" sz="2400" b="1" dirty="0" smtClean="0">
                  <a:ea typeface="宋体" charset="-122"/>
                </a:rPr>
                <a:t>编码方法</a:t>
              </a:r>
              <a:endParaRPr lang="en-US" altLang="zh-CN" sz="2400" b="1" dirty="0">
                <a:ea typeface="宋体" charset="-122"/>
              </a:endParaRPr>
            </a:p>
          </p:txBody>
        </p:sp>
        <p:sp>
          <p:nvSpPr>
            <p:cNvPr id="50" name="Text Box 30"/>
            <p:cNvSpPr txBox="1">
              <a:spLocks noChangeArrowheads="1"/>
            </p:cNvSpPr>
            <p:nvPr/>
          </p:nvSpPr>
          <p:spPr bwMode="gray">
            <a:xfrm>
              <a:off x="1276" y="305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smtClean="0">
                  <a:solidFill>
                    <a:schemeClr val="bg1"/>
                  </a:solidFill>
                  <a:ea typeface="宋体" charset="-122"/>
                </a:rPr>
                <a:t>6</a:t>
              </a:r>
              <a:endParaRPr lang="en-US" altLang="zh-CN" sz="2400" b="1" dirty="0">
                <a:solidFill>
                  <a:schemeClr val="bg1"/>
                </a:solidFill>
                <a:ea typeface="宋体" charset="-122"/>
              </a:endParaRPr>
            </a:p>
          </p:txBody>
        </p:sp>
      </p:grpSp>
      <p:grpSp>
        <p:nvGrpSpPr>
          <p:cNvPr id="54" name="Group 34"/>
          <p:cNvGrpSpPr>
            <a:grpSpLocks/>
          </p:cNvGrpSpPr>
          <p:nvPr/>
        </p:nvGrpSpPr>
        <p:grpSpPr bwMode="auto">
          <a:xfrm>
            <a:off x="1835696" y="4653136"/>
            <a:ext cx="5410200" cy="665162"/>
            <a:chOff x="1152" y="2413"/>
            <a:chExt cx="3408" cy="419"/>
          </a:xfrm>
        </p:grpSpPr>
        <p:grpSp>
          <p:nvGrpSpPr>
            <p:cNvPr id="55" name="Group 17"/>
            <p:cNvGrpSpPr>
              <a:grpSpLocks/>
            </p:cNvGrpSpPr>
            <p:nvPr/>
          </p:nvGrpSpPr>
          <p:grpSpPr bwMode="auto">
            <a:xfrm>
              <a:off x="1152" y="2413"/>
              <a:ext cx="480" cy="419"/>
              <a:chOff x="1110" y="2656"/>
              <a:chExt cx="1549" cy="1351"/>
            </a:xfrm>
          </p:grpSpPr>
          <p:sp>
            <p:nvSpPr>
              <p:cNvPr id="5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6" name="Line 25"/>
            <p:cNvSpPr>
              <a:spLocks noChangeShapeType="1"/>
            </p:cNvSpPr>
            <p:nvPr/>
          </p:nvSpPr>
          <p:spPr bwMode="auto">
            <a:xfrm>
              <a:off x="1536" y="2797"/>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Text Box 26"/>
            <p:cNvSpPr txBox="1">
              <a:spLocks noChangeArrowheads="1"/>
            </p:cNvSpPr>
            <p:nvPr/>
          </p:nvSpPr>
          <p:spPr bwMode="auto">
            <a:xfrm>
              <a:off x="1923" y="2461"/>
              <a:ext cx="209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dirty="0" smtClean="0">
                  <a:ea typeface="宋体" charset="-122"/>
                </a:rPr>
                <a:t>BCD</a:t>
              </a:r>
              <a:r>
                <a:rPr lang="zh-CN" altLang="en-US" sz="2400" b="1" dirty="0" smtClean="0">
                  <a:ea typeface="宋体" charset="-122"/>
                </a:rPr>
                <a:t>编码方法及其运算</a:t>
              </a:r>
              <a:endParaRPr lang="en-US" altLang="zh-CN" sz="2400" b="1" dirty="0">
                <a:ea typeface="宋体" charset="-122"/>
              </a:endParaRPr>
            </a:p>
          </p:txBody>
        </p:sp>
        <p:sp>
          <p:nvSpPr>
            <p:cNvPr id="58" name="Text Box 27"/>
            <p:cNvSpPr txBox="1">
              <a:spLocks noChangeArrowheads="1"/>
            </p:cNvSpPr>
            <p:nvPr/>
          </p:nvSpPr>
          <p:spPr bwMode="gray">
            <a:xfrm>
              <a:off x="1276" y="2475"/>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smtClean="0">
                  <a:solidFill>
                    <a:schemeClr val="bg1"/>
                  </a:solidFill>
                  <a:ea typeface="宋体" charset="-122"/>
                </a:rPr>
                <a:t>5</a:t>
              </a:r>
              <a:endParaRPr lang="en-US" altLang="zh-CN" sz="2400" b="1" dirty="0">
                <a:solidFill>
                  <a:schemeClr val="bg1"/>
                </a:solidFill>
                <a:ea typeface="宋体" charset="-122"/>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概述</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pic>
        <p:nvPicPr>
          <p:cNvPr id="1044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1114" y="1484784"/>
            <a:ext cx="5772150"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3563888" y="3501008"/>
            <a:ext cx="2736304" cy="15121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103593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 </a:t>
            </a:r>
            <a:r>
              <a:rPr lang="zh-CN" altLang="en-US" dirty="0" smtClean="0"/>
              <a:t>计算机中的数制</a:t>
            </a:r>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AutoShape 59"/>
          <p:cNvSpPr>
            <a:spLocks noChangeArrowheads="1"/>
          </p:cNvSpPr>
          <p:nvPr/>
        </p:nvSpPr>
        <p:spPr bwMode="auto">
          <a:xfrm>
            <a:off x="394593" y="1340768"/>
            <a:ext cx="8497887" cy="5283200"/>
          </a:xfrm>
          <a:prstGeom prst="roundRect">
            <a:avLst>
              <a:gd name="adj" fmla="val 6236"/>
            </a:avLst>
          </a:prstGeom>
          <a:gradFill rotWithShape="1">
            <a:gsLst>
              <a:gs pos="0">
                <a:srgbClr val="DDDDDD"/>
              </a:gs>
              <a:gs pos="50000">
                <a:schemeClr val="bg1"/>
              </a:gs>
              <a:gs pos="100000">
                <a:srgbClr val="DDDDDD"/>
              </a:gs>
            </a:gsLst>
            <a:lin ang="2700000" scaled="1"/>
          </a:gradFill>
          <a:ln w="38100" algn="ctr">
            <a:solidFill>
              <a:schemeClr val="bg1"/>
            </a:solidFill>
            <a:round/>
            <a:headEnd/>
            <a:tailEnd/>
          </a:ln>
          <a:effectLst/>
        </p:spPr>
        <p:txBody>
          <a:bodyPr wrap="none" anchor="ctr"/>
          <a:lstStyle/>
          <a:p>
            <a:pPr fontAlgn="auto">
              <a:spcBef>
                <a:spcPts val="0"/>
              </a:spcBef>
              <a:spcAft>
                <a:spcPts val="0"/>
              </a:spcAft>
              <a:defRPr/>
            </a:pPr>
            <a:endParaRPr lang="zh-CN" altLang="en-US" dirty="0">
              <a:latin typeface="楷体_GB2312" pitchFamily="49" charset="-122"/>
              <a:ea typeface="楷体_GB2312" pitchFamily="49" charset="-122"/>
            </a:endParaRPr>
          </a:p>
        </p:txBody>
      </p:sp>
      <p:sp>
        <p:nvSpPr>
          <p:cNvPr id="6" name="AutoShape 72"/>
          <p:cNvSpPr>
            <a:spLocks noChangeArrowheads="1"/>
          </p:cNvSpPr>
          <p:nvPr/>
        </p:nvSpPr>
        <p:spPr bwMode="auto">
          <a:xfrm>
            <a:off x="499368" y="1575718"/>
            <a:ext cx="8286750" cy="2281238"/>
          </a:xfrm>
          <a:prstGeom prst="roundRect">
            <a:avLst>
              <a:gd name="adj" fmla="val 0"/>
            </a:avLst>
          </a:prstGeom>
          <a:gradFill rotWithShape="1">
            <a:gsLst>
              <a:gs pos="0">
                <a:schemeClr val="bg1">
                  <a:gamma/>
                  <a:shade val="76078"/>
                  <a:invGamma/>
                </a:schemeClr>
              </a:gs>
              <a:gs pos="100000">
                <a:schemeClr val="bg1"/>
              </a:gs>
            </a:gsLst>
            <a:lin ang="5400000" scaled="1"/>
          </a:gradFill>
          <a:ln w="9525" algn="ctr">
            <a:noFill/>
            <a:round/>
            <a:headEnd/>
            <a:tailEnd/>
          </a:ln>
          <a:effectLst/>
          <a:scene3d>
            <a:camera prst="legacyObliqueBottomRight"/>
            <a:lightRig rig="legacyFlat4" dir="b"/>
          </a:scene3d>
          <a:sp3d extrusionH="100000" prstMaterial="legacyMatte">
            <a:bevelT w="13500" h="13500" prst="angle"/>
            <a:bevelB w="13500" h="13500" prst="angle"/>
            <a:extrusionClr>
              <a:schemeClr val="bg1"/>
            </a:extrusionClr>
          </a:sp3d>
        </p:spPr>
        <p:txBody>
          <a:bodyPr wrap="none" anchor="ctr">
            <a:flatTx/>
          </a:bodyPr>
          <a:lstStyle/>
          <a:p>
            <a:pPr fontAlgn="auto">
              <a:spcBef>
                <a:spcPts val="0"/>
              </a:spcBef>
              <a:spcAft>
                <a:spcPts val="0"/>
              </a:spcAft>
              <a:defRPr/>
            </a:pPr>
            <a:endParaRPr lang="zh-CN" altLang="en-US" b="1">
              <a:latin typeface="楷体_GB2312" pitchFamily="49" charset="-122"/>
              <a:ea typeface="楷体_GB2312" pitchFamily="49" charset="-122"/>
            </a:endParaRPr>
          </a:p>
        </p:txBody>
      </p:sp>
      <p:grpSp>
        <p:nvGrpSpPr>
          <p:cNvPr id="7" name="Group 22"/>
          <p:cNvGrpSpPr>
            <a:grpSpLocks/>
          </p:cNvGrpSpPr>
          <p:nvPr/>
        </p:nvGrpSpPr>
        <p:grpSpPr bwMode="auto">
          <a:xfrm>
            <a:off x="481905" y="1561431"/>
            <a:ext cx="8318500" cy="800100"/>
            <a:chOff x="266" y="1248"/>
            <a:chExt cx="5304" cy="672"/>
          </a:xfrm>
        </p:grpSpPr>
        <p:sp>
          <p:nvSpPr>
            <p:cNvPr id="8" name="AutoShape 8"/>
            <p:cNvSpPr>
              <a:spLocks noChangeArrowheads="1"/>
            </p:cNvSpPr>
            <p:nvPr/>
          </p:nvSpPr>
          <p:spPr bwMode="auto">
            <a:xfrm>
              <a:off x="385" y="1279"/>
              <a:ext cx="5185" cy="528"/>
            </a:xfrm>
            <a:prstGeom prst="roundRect">
              <a:avLst>
                <a:gd name="adj" fmla="val 2190"/>
              </a:avLst>
            </a:prstGeom>
            <a:gradFill rotWithShape="0">
              <a:gsLst>
                <a:gs pos="0">
                  <a:srgbClr val="BDE2E3">
                    <a:gamma/>
                    <a:tint val="3137"/>
                    <a:invGamma/>
                  </a:srgbClr>
                </a:gs>
                <a:gs pos="100000">
                  <a:srgbClr val="BDE2E3"/>
                </a:gs>
              </a:gsLst>
              <a:lin ang="5400000" scaled="1"/>
            </a:gradFill>
            <a:ln w="15875" algn="ctr">
              <a:solidFill>
                <a:schemeClr val="bg1"/>
              </a:solidFill>
              <a:round/>
              <a:headEnd/>
              <a:tailEnd/>
            </a:ln>
            <a:effectLst>
              <a:outerShdw dist="68392" dir="4091915" algn="ctr" rotWithShape="0">
                <a:schemeClr val="bg2">
                  <a:alpha val="50000"/>
                </a:schemeClr>
              </a:outerShdw>
            </a:effectLst>
          </p:spPr>
          <p:txBody>
            <a:bodyPr wrap="none" anchor="ctr"/>
            <a:lstStyle/>
            <a:p>
              <a:pPr fontAlgn="auto">
                <a:spcBef>
                  <a:spcPts val="0"/>
                </a:spcBef>
                <a:spcAft>
                  <a:spcPts val="0"/>
                </a:spcAft>
                <a:defRPr/>
              </a:pPr>
              <a:r>
                <a:rPr lang="zh-CN" altLang="en-US" sz="2800" b="1" dirty="0">
                  <a:latin typeface="楷体_GB2312" pitchFamily="49" charset="-122"/>
                  <a:ea typeface="楷体_GB2312" pitchFamily="49" charset="-122"/>
                  <a:cs typeface="Times New Roman" pitchFamily="18" charset="0"/>
                </a:rPr>
                <a:t>    常用数制</a:t>
              </a:r>
              <a:r>
                <a:rPr lang="en-US" altLang="zh-CN" sz="2800" b="1" dirty="0">
                  <a:latin typeface="楷体_GB2312" pitchFamily="49" charset="-122"/>
                  <a:ea typeface="楷体_GB2312" pitchFamily="49" charset="-122"/>
                  <a:cs typeface="Times New Roman" pitchFamily="18" charset="0"/>
                </a:rPr>
                <a:t>----</a:t>
              </a:r>
              <a:r>
                <a:rPr lang="zh-CN" altLang="en-US" sz="2800" b="1" dirty="0">
                  <a:latin typeface="楷体_GB2312" pitchFamily="49" charset="-122"/>
                  <a:ea typeface="楷体_GB2312" pitchFamily="49" charset="-122"/>
                  <a:cs typeface="Times New Roman" pitchFamily="18" charset="0"/>
                </a:rPr>
                <a:t>二</a:t>
              </a:r>
              <a:r>
                <a:rPr lang="en-US" altLang="zh-CN" sz="2800" b="1" dirty="0">
                  <a:latin typeface="楷体_GB2312" pitchFamily="49" charset="-122"/>
                  <a:ea typeface="楷体_GB2312" pitchFamily="49" charset="-122"/>
                  <a:cs typeface="Times New Roman" pitchFamily="18" charset="0"/>
                </a:rPr>
                <a:t>,</a:t>
              </a:r>
              <a:r>
                <a:rPr lang="zh-CN" altLang="en-US" sz="2800" b="1" dirty="0">
                  <a:latin typeface="楷体_GB2312" pitchFamily="49" charset="-122"/>
                  <a:ea typeface="楷体_GB2312" pitchFamily="49" charset="-122"/>
                  <a:cs typeface="Times New Roman" pitchFamily="18" charset="0"/>
                </a:rPr>
                <a:t>十</a:t>
              </a:r>
              <a:r>
                <a:rPr lang="en-US" altLang="zh-CN" sz="2800" b="1" dirty="0">
                  <a:latin typeface="楷体_GB2312" pitchFamily="49" charset="-122"/>
                  <a:ea typeface="楷体_GB2312" pitchFamily="49" charset="-122"/>
                  <a:cs typeface="Times New Roman" pitchFamily="18" charset="0"/>
                </a:rPr>
                <a:t>,</a:t>
              </a:r>
              <a:r>
                <a:rPr lang="zh-CN" altLang="en-US" sz="2800" b="1" dirty="0">
                  <a:latin typeface="楷体_GB2312" pitchFamily="49" charset="-122"/>
                  <a:ea typeface="楷体_GB2312" pitchFamily="49" charset="-122"/>
                  <a:cs typeface="Times New Roman" pitchFamily="18" charset="0"/>
                </a:rPr>
                <a:t>十六进制</a:t>
              </a:r>
              <a:endParaRPr lang="en-US" altLang="zh-CN" sz="2800" b="1" dirty="0">
                <a:latin typeface="楷体_GB2312" pitchFamily="49" charset="-122"/>
                <a:ea typeface="楷体_GB2312" pitchFamily="49" charset="-122"/>
                <a:cs typeface="Times New Roman" pitchFamily="18" charset="0"/>
              </a:endParaRPr>
            </a:p>
          </p:txBody>
        </p:sp>
        <p:pic>
          <p:nvPicPr>
            <p:cNvPr id="9" name="Picture 9" descr="박스1"/>
            <p:cNvPicPr>
              <a:picLocks noChangeAspect="1" noChangeArrowheads="1"/>
            </p:cNvPicPr>
            <p:nvPr/>
          </p:nvPicPr>
          <p:blipFill>
            <a:blip r:embed="rId2"/>
            <a:srcRect r="22664"/>
            <a:stretch>
              <a:fillRect/>
            </a:stretch>
          </p:blipFill>
          <p:spPr bwMode="auto">
            <a:xfrm>
              <a:off x="266" y="1248"/>
              <a:ext cx="433" cy="672"/>
            </a:xfrm>
            <a:prstGeom prst="rect">
              <a:avLst/>
            </a:prstGeom>
            <a:noFill/>
            <a:effectLst>
              <a:outerShdw dist="68392" dir="4091915" algn="ctr" rotWithShape="0">
                <a:srgbClr val="808080"/>
              </a:outerShdw>
            </a:effectLst>
          </p:spPr>
        </p:pic>
      </p:grpSp>
      <p:sp>
        <p:nvSpPr>
          <p:cNvPr id="10" name="AutoShape 72"/>
          <p:cNvSpPr>
            <a:spLocks noChangeArrowheads="1"/>
          </p:cNvSpPr>
          <p:nvPr/>
        </p:nvSpPr>
        <p:spPr bwMode="auto">
          <a:xfrm>
            <a:off x="499368" y="4142706"/>
            <a:ext cx="8286750" cy="2143125"/>
          </a:xfrm>
          <a:prstGeom prst="roundRect">
            <a:avLst>
              <a:gd name="adj" fmla="val 0"/>
            </a:avLst>
          </a:prstGeom>
          <a:gradFill rotWithShape="1">
            <a:gsLst>
              <a:gs pos="0">
                <a:schemeClr val="bg1">
                  <a:gamma/>
                  <a:shade val="76078"/>
                  <a:invGamma/>
                </a:schemeClr>
              </a:gs>
              <a:gs pos="100000">
                <a:schemeClr val="bg1"/>
              </a:gs>
            </a:gsLst>
            <a:lin ang="5400000" scaled="1"/>
          </a:gradFill>
          <a:ln w="9525" algn="ctr">
            <a:noFill/>
            <a:round/>
            <a:headEnd/>
            <a:tailEnd/>
          </a:ln>
          <a:effectLst/>
          <a:scene3d>
            <a:camera prst="legacyObliqueBottomRight"/>
            <a:lightRig rig="legacyFlat4" dir="b"/>
          </a:scene3d>
          <a:sp3d extrusionH="100000" prstMaterial="legacyMatte">
            <a:bevelT w="13500" h="13500" prst="angle"/>
            <a:bevelB w="13500" h="13500" prst="angle"/>
            <a:extrusionClr>
              <a:schemeClr val="bg1"/>
            </a:extrusionClr>
          </a:sp3d>
        </p:spPr>
        <p:txBody>
          <a:bodyPr wrap="none" anchor="ctr">
            <a:flatTx/>
          </a:bodyPr>
          <a:lstStyle/>
          <a:p>
            <a:pPr fontAlgn="auto">
              <a:spcBef>
                <a:spcPts val="0"/>
              </a:spcBef>
              <a:spcAft>
                <a:spcPts val="0"/>
              </a:spcAft>
              <a:defRPr/>
            </a:pPr>
            <a:endParaRPr lang="zh-CN" altLang="en-US" b="1">
              <a:latin typeface="楷体_GB2312" pitchFamily="49" charset="-122"/>
              <a:ea typeface="楷体_GB2312" pitchFamily="49" charset="-122"/>
            </a:endParaRPr>
          </a:p>
        </p:txBody>
      </p:sp>
      <p:grpSp>
        <p:nvGrpSpPr>
          <p:cNvPr id="11" name="Group 23"/>
          <p:cNvGrpSpPr>
            <a:grpSpLocks/>
          </p:cNvGrpSpPr>
          <p:nvPr/>
        </p:nvGrpSpPr>
        <p:grpSpPr bwMode="auto">
          <a:xfrm>
            <a:off x="469205" y="4053806"/>
            <a:ext cx="8286750" cy="803275"/>
            <a:chOff x="240" y="2352"/>
            <a:chExt cx="5330" cy="432"/>
          </a:xfrm>
        </p:grpSpPr>
        <p:sp>
          <p:nvSpPr>
            <p:cNvPr id="12" name="AutoShape 13"/>
            <p:cNvSpPr>
              <a:spLocks noChangeArrowheads="1"/>
            </p:cNvSpPr>
            <p:nvPr/>
          </p:nvSpPr>
          <p:spPr bwMode="auto">
            <a:xfrm>
              <a:off x="240" y="2384"/>
              <a:ext cx="5330" cy="308"/>
            </a:xfrm>
            <a:prstGeom prst="roundRect">
              <a:avLst>
                <a:gd name="adj" fmla="val 2190"/>
              </a:avLst>
            </a:prstGeom>
            <a:gradFill rotWithShape="0">
              <a:gsLst>
                <a:gs pos="0">
                  <a:srgbClr val="EEDDCC">
                    <a:gamma/>
                    <a:tint val="0"/>
                    <a:invGamma/>
                  </a:srgbClr>
                </a:gs>
                <a:gs pos="100000">
                  <a:srgbClr val="EEDDCC"/>
                </a:gs>
              </a:gsLst>
              <a:lin ang="5400000" scaled="1"/>
            </a:gradFill>
            <a:ln w="15875" algn="ctr">
              <a:solidFill>
                <a:schemeClr val="bg1"/>
              </a:solidFill>
              <a:round/>
              <a:headEnd/>
              <a:tailEnd/>
            </a:ln>
            <a:effectLst>
              <a:outerShdw dist="68392" dir="4091915" algn="ctr" rotWithShape="0">
                <a:schemeClr val="bg2">
                  <a:alpha val="50000"/>
                </a:schemeClr>
              </a:outerShdw>
            </a:effectLst>
          </p:spPr>
          <p:txBody>
            <a:bodyPr wrap="none" anchor="ctr"/>
            <a:lstStyle/>
            <a:p>
              <a:pPr fontAlgn="auto">
                <a:spcBef>
                  <a:spcPts val="0"/>
                </a:spcBef>
                <a:spcAft>
                  <a:spcPts val="0"/>
                </a:spcAft>
                <a:defRPr/>
              </a:pPr>
              <a:r>
                <a:rPr lang="zh-CN" altLang="en-US" sz="2800" b="1" dirty="0">
                  <a:latin typeface="楷体_GB2312" pitchFamily="49" charset="-122"/>
                  <a:ea typeface="楷体_GB2312" pitchFamily="49" charset="-122"/>
                </a:rPr>
                <a:t>     为了区别</a:t>
              </a:r>
              <a:r>
                <a:rPr lang="en-US" altLang="zh-CN" sz="2800" b="1" dirty="0">
                  <a:latin typeface="楷体_GB2312" pitchFamily="49" charset="-122"/>
                  <a:ea typeface="楷体_GB2312" pitchFamily="49" charset="-122"/>
                </a:rPr>
                <a:t>3</a:t>
              </a:r>
              <a:r>
                <a:rPr lang="zh-CN" altLang="en-US" sz="2800" b="1" dirty="0">
                  <a:latin typeface="楷体_GB2312" pitchFamily="49" charset="-122"/>
                  <a:ea typeface="楷体_GB2312" pitchFamily="49" charset="-122"/>
                </a:rPr>
                <a:t>种不同数制，约定</a:t>
              </a:r>
              <a:endParaRPr lang="ko-KR" altLang="en-US" sz="2800" b="1" dirty="0">
                <a:effectLst>
                  <a:outerShdw blurRad="38100" dist="38100" dir="2700000" algn="tl">
                    <a:srgbClr val="000000"/>
                  </a:outerShdw>
                </a:effectLst>
                <a:latin typeface="楷体_GB2312" pitchFamily="49" charset="-122"/>
                <a:ea typeface="HY견고딕" pitchFamily="18" charset="-127"/>
              </a:endParaRPr>
            </a:p>
          </p:txBody>
        </p:sp>
        <p:pic>
          <p:nvPicPr>
            <p:cNvPr id="13" name="Picture 14" descr="박스4"/>
            <p:cNvPicPr>
              <a:picLocks noChangeAspect="1" noChangeArrowheads="1"/>
            </p:cNvPicPr>
            <p:nvPr/>
          </p:nvPicPr>
          <p:blipFill>
            <a:blip r:embed="rId3"/>
            <a:srcRect r="23253"/>
            <a:stretch>
              <a:fillRect/>
            </a:stretch>
          </p:blipFill>
          <p:spPr bwMode="auto">
            <a:xfrm>
              <a:off x="240" y="2352"/>
              <a:ext cx="450" cy="432"/>
            </a:xfrm>
            <a:prstGeom prst="rect">
              <a:avLst/>
            </a:prstGeom>
            <a:noFill/>
            <a:effectLst>
              <a:outerShdw dist="68392" dir="4091915" algn="ctr" rotWithShape="0">
                <a:srgbClr val="808080"/>
              </a:outerShdw>
            </a:effectLst>
          </p:spPr>
        </p:pic>
      </p:grpSp>
      <p:sp>
        <p:nvSpPr>
          <p:cNvPr id="14" name="Text Box 86"/>
          <p:cNvSpPr txBox="1">
            <a:spLocks noChangeArrowheads="1"/>
          </p:cNvSpPr>
          <p:nvPr/>
        </p:nvSpPr>
        <p:spPr bwMode="auto">
          <a:xfrm>
            <a:off x="410468" y="2385343"/>
            <a:ext cx="84772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1813"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Clr>
                <a:srgbClr val="00B0F0"/>
              </a:buClr>
              <a:buSzPct val="80000"/>
              <a:buFont typeface="Wingdings" pitchFamily="2" charset="2"/>
              <a:buChar char="l"/>
            </a:pPr>
            <a:r>
              <a:rPr lang="zh-CN" altLang="en-US" sz="2800" b="1">
                <a:solidFill>
                  <a:srgbClr val="2F2F3A"/>
                </a:solidFill>
                <a:latin typeface="楷体_GB2312" pitchFamily="1" charset="-122"/>
                <a:ea typeface="楷体_GB2312" pitchFamily="1" charset="-122"/>
                <a:cs typeface="Times New Roman" pitchFamily="18" charset="0"/>
              </a:rPr>
              <a:t>目前在计算机中，数几乎全部用二进制表示</a:t>
            </a:r>
            <a:endParaRPr lang="en-US" altLang="zh-CN" sz="2800" b="1">
              <a:solidFill>
                <a:srgbClr val="2F2F3A"/>
              </a:solidFill>
              <a:latin typeface="楷体_GB2312" pitchFamily="1" charset="-122"/>
              <a:ea typeface="楷体_GB2312" pitchFamily="1" charset="-122"/>
              <a:cs typeface="Times New Roman" pitchFamily="18" charset="0"/>
            </a:endParaRPr>
          </a:p>
          <a:p>
            <a:pPr eaLnBrk="1" hangingPunct="1">
              <a:buClr>
                <a:srgbClr val="00B0F0"/>
              </a:buClr>
              <a:buSzPct val="80000"/>
              <a:buFont typeface="Wingdings" pitchFamily="2" charset="2"/>
              <a:buChar char="l"/>
            </a:pPr>
            <a:r>
              <a:rPr lang="zh-CN" altLang="en-US" sz="2800" b="1">
                <a:solidFill>
                  <a:srgbClr val="2F2F3A"/>
                </a:solidFill>
                <a:latin typeface="楷体_GB2312" pitchFamily="1" charset="-122"/>
                <a:ea typeface="楷体_GB2312" pitchFamily="1" charset="-122"/>
                <a:cs typeface="Times New Roman" pitchFamily="18" charset="0"/>
              </a:rPr>
              <a:t>为书写方便</a:t>
            </a:r>
            <a:r>
              <a:rPr lang="en-US" altLang="zh-CN" sz="2800" b="1">
                <a:solidFill>
                  <a:srgbClr val="2F2F3A"/>
                </a:solidFill>
                <a:latin typeface="楷体_GB2312" pitchFamily="1" charset="-122"/>
                <a:ea typeface="楷体_GB2312" pitchFamily="1" charset="-122"/>
                <a:cs typeface="Times New Roman" pitchFamily="18" charset="0"/>
              </a:rPr>
              <a:t>,</a:t>
            </a:r>
            <a:r>
              <a:rPr lang="zh-CN" altLang="en-US" sz="2800" b="1">
                <a:solidFill>
                  <a:srgbClr val="2F2F3A"/>
                </a:solidFill>
                <a:latin typeface="楷体_GB2312" pitchFamily="1" charset="-122"/>
                <a:ea typeface="楷体_GB2312" pitchFamily="1" charset="-122"/>
                <a:cs typeface="Times New Roman" pitchFamily="18" charset="0"/>
              </a:rPr>
              <a:t>微机中的二进制数用十六进制数缩写</a:t>
            </a:r>
            <a:endParaRPr lang="en-US" altLang="zh-CN" sz="2800" b="1">
              <a:solidFill>
                <a:srgbClr val="2F2F3A"/>
              </a:solidFill>
              <a:latin typeface="楷体_GB2312" pitchFamily="1" charset="-122"/>
              <a:ea typeface="楷体_GB2312" pitchFamily="1" charset="-122"/>
              <a:cs typeface="Times New Roman" pitchFamily="18" charset="0"/>
            </a:endParaRPr>
          </a:p>
          <a:p>
            <a:pPr eaLnBrk="1" hangingPunct="1">
              <a:buClr>
                <a:srgbClr val="00B0F0"/>
              </a:buClr>
              <a:buSzPct val="80000"/>
              <a:buFont typeface="Wingdings" pitchFamily="2" charset="2"/>
              <a:buChar char="l"/>
            </a:pPr>
            <a:r>
              <a:rPr lang="zh-CN" altLang="en-US" sz="2800" b="1">
                <a:solidFill>
                  <a:srgbClr val="2F2F3A"/>
                </a:solidFill>
                <a:latin typeface="楷体_GB2312" pitchFamily="1" charset="-122"/>
                <a:ea typeface="楷体_GB2312" pitchFamily="1" charset="-122"/>
                <a:cs typeface="Times New Roman" pitchFamily="18" charset="0"/>
              </a:rPr>
              <a:t>人们最熟悉、最常用的是十进制数    </a:t>
            </a:r>
            <a:endParaRPr lang="en-US" altLang="zh-CN" sz="2800" b="1">
              <a:solidFill>
                <a:srgbClr val="2F2F3A"/>
              </a:solidFill>
              <a:latin typeface="楷体_GB2312" pitchFamily="1" charset="-122"/>
              <a:ea typeface="楷体_GB2312" pitchFamily="1" charset="-122"/>
              <a:cs typeface="Times New Roman" pitchFamily="18" charset="0"/>
            </a:endParaRPr>
          </a:p>
        </p:txBody>
      </p:sp>
      <p:sp>
        <p:nvSpPr>
          <p:cNvPr id="15" name="Text Box 86"/>
          <p:cNvSpPr txBox="1">
            <a:spLocks noChangeArrowheads="1"/>
          </p:cNvSpPr>
          <p:nvPr/>
        </p:nvSpPr>
        <p:spPr bwMode="auto">
          <a:xfrm>
            <a:off x="410468" y="4771356"/>
            <a:ext cx="51816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31813"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Clr>
                <a:srgbClr val="00B0F0"/>
              </a:buClr>
              <a:buSzPct val="80000"/>
              <a:buFont typeface="Wingdings" pitchFamily="2" charset="2"/>
              <a:buChar char="l"/>
            </a:pPr>
            <a:r>
              <a:rPr lang="zh-CN" altLang="en-US" sz="2800" b="1" dirty="0">
                <a:solidFill>
                  <a:srgbClr val="2F2F41"/>
                </a:solidFill>
                <a:latin typeface="楷体_GB2312" pitchFamily="1" charset="-122"/>
                <a:ea typeface="楷体_GB2312" pitchFamily="1" charset="-122"/>
              </a:rPr>
              <a:t>数后加</a:t>
            </a:r>
            <a:r>
              <a:rPr lang="en-US" altLang="zh-CN" sz="2800" b="1" dirty="0">
                <a:solidFill>
                  <a:srgbClr val="FF3399"/>
                </a:solidFill>
                <a:latin typeface="楷体_GB2312" pitchFamily="1" charset="-122"/>
                <a:ea typeface="楷体_GB2312" pitchFamily="1" charset="-122"/>
              </a:rPr>
              <a:t>B</a:t>
            </a:r>
            <a:r>
              <a:rPr lang="zh-CN" altLang="en-US" sz="2800" b="1" dirty="0">
                <a:solidFill>
                  <a:srgbClr val="2F2F41"/>
                </a:solidFill>
                <a:latin typeface="楷体_GB2312" pitchFamily="1" charset="-122"/>
                <a:ea typeface="楷体_GB2312" pitchFamily="1" charset="-122"/>
              </a:rPr>
              <a:t>表示二进制数</a:t>
            </a:r>
            <a:endParaRPr lang="en-US" altLang="zh-CN" sz="2800" b="1" dirty="0">
              <a:solidFill>
                <a:srgbClr val="2F2F41"/>
              </a:solidFill>
              <a:latin typeface="楷体_GB2312" pitchFamily="1" charset="-122"/>
              <a:ea typeface="楷体_GB2312" pitchFamily="1" charset="-122"/>
            </a:endParaRPr>
          </a:p>
          <a:p>
            <a:pPr eaLnBrk="1" hangingPunct="1">
              <a:buClr>
                <a:srgbClr val="00B0F0"/>
              </a:buClr>
              <a:buSzPct val="80000"/>
              <a:buFont typeface="Wingdings" pitchFamily="2" charset="2"/>
              <a:buChar char="l"/>
            </a:pPr>
            <a:r>
              <a:rPr lang="zh-CN" altLang="en-US" sz="2800" b="1" dirty="0">
                <a:solidFill>
                  <a:srgbClr val="2F2F41"/>
                </a:solidFill>
              </a:rPr>
              <a:t>数后加</a:t>
            </a:r>
            <a:r>
              <a:rPr lang="en-US" altLang="zh-CN" sz="2800" b="1" dirty="0">
                <a:solidFill>
                  <a:srgbClr val="FF3399"/>
                </a:solidFill>
                <a:latin typeface="楷体_GB2312" pitchFamily="1" charset="-122"/>
                <a:ea typeface="楷体_GB2312" pitchFamily="1" charset="-122"/>
              </a:rPr>
              <a:t>D</a:t>
            </a:r>
            <a:r>
              <a:rPr lang="zh-CN" altLang="en-US" sz="2800" b="1" dirty="0">
                <a:solidFill>
                  <a:srgbClr val="2F2F41"/>
                </a:solidFill>
                <a:latin typeface="楷体_GB2312" pitchFamily="1" charset="-122"/>
                <a:ea typeface="楷体_GB2312" pitchFamily="1" charset="-122"/>
              </a:rPr>
              <a:t>或不加表示十进制数</a:t>
            </a:r>
            <a:endParaRPr lang="en-US" altLang="zh-CN" sz="2800" b="1" dirty="0">
              <a:solidFill>
                <a:srgbClr val="2F2F41"/>
              </a:solidFill>
              <a:latin typeface="楷体_GB2312" pitchFamily="1" charset="-122"/>
              <a:ea typeface="楷体_GB2312" pitchFamily="1" charset="-122"/>
            </a:endParaRPr>
          </a:p>
          <a:p>
            <a:pPr eaLnBrk="1" hangingPunct="1">
              <a:buClr>
                <a:srgbClr val="00B0F0"/>
              </a:buClr>
              <a:buSzPct val="80000"/>
              <a:buFont typeface="Wingdings" pitchFamily="2" charset="2"/>
              <a:buChar char="l"/>
            </a:pPr>
            <a:r>
              <a:rPr lang="zh-CN" altLang="en-US" sz="2800" b="1" dirty="0">
                <a:solidFill>
                  <a:srgbClr val="2F2F41"/>
                </a:solidFill>
              </a:rPr>
              <a:t>数后加</a:t>
            </a:r>
            <a:r>
              <a:rPr lang="en-US" altLang="zh-CN" sz="2800" b="1" dirty="0">
                <a:solidFill>
                  <a:srgbClr val="FF3399"/>
                </a:solidFill>
                <a:latin typeface="楷体_GB2312" pitchFamily="1" charset="-122"/>
                <a:ea typeface="楷体_GB2312" pitchFamily="1" charset="-122"/>
              </a:rPr>
              <a:t>H</a:t>
            </a:r>
            <a:r>
              <a:rPr lang="zh-CN" altLang="en-US" sz="2800" b="1" dirty="0">
                <a:solidFill>
                  <a:srgbClr val="2F2F41"/>
                </a:solidFill>
                <a:latin typeface="楷体_GB2312" pitchFamily="1" charset="-122"/>
                <a:ea typeface="楷体_GB2312" pitchFamily="1" charset="-122"/>
              </a:rPr>
              <a:t>表示十六进制数</a:t>
            </a:r>
            <a:r>
              <a:rPr lang="zh-CN" altLang="en-US" sz="2800" b="1" dirty="0">
                <a:solidFill>
                  <a:srgbClr val="2F2F3A"/>
                </a:solidFill>
                <a:latin typeface="楷体_GB2312" pitchFamily="1" charset="-122"/>
                <a:ea typeface="楷体_GB2312" pitchFamily="1" charset="-122"/>
                <a:cs typeface="Times New Roman" pitchFamily="18" charset="0"/>
              </a:rPr>
              <a:t> </a:t>
            </a:r>
            <a:endParaRPr lang="en-US" altLang="zh-CN" sz="2800" b="1" dirty="0">
              <a:solidFill>
                <a:srgbClr val="2F2F3A"/>
              </a:solidFill>
              <a:latin typeface="楷体_GB2312" pitchFamily="1" charset="-122"/>
              <a:ea typeface="楷体_GB2312" pitchFamily="1" charset="-122"/>
              <a:cs typeface="Times New Roman" pitchFamily="18" charset="0"/>
            </a:endParaRPr>
          </a:p>
        </p:txBody>
      </p:sp>
    </p:spTree>
    <p:extLst>
      <p:ext uri="{BB962C8B-B14F-4D97-AF65-F5344CB8AC3E}">
        <p14:creationId xmlns:p14="http://schemas.microsoft.com/office/powerpoint/2010/main" val="5041739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 </a:t>
            </a:r>
            <a:r>
              <a:rPr lang="zh-CN" altLang="en-US" dirty="0" smtClean="0"/>
              <a:t>十进制，二进制，十六进制之间的关系</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graphicFrame>
        <p:nvGraphicFramePr>
          <p:cNvPr id="5" name="Group 88"/>
          <p:cNvGraphicFramePr>
            <a:graphicFrameLocks noGrp="1"/>
          </p:cNvGraphicFramePr>
          <p:nvPr>
            <p:extLst>
              <p:ext uri="{D42A27DB-BD31-4B8C-83A1-F6EECF244321}">
                <p14:modId xmlns:p14="http://schemas.microsoft.com/office/powerpoint/2010/main" val="3652168027"/>
              </p:ext>
            </p:extLst>
          </p:nvPr>
        </p:nvGraphicFramePr>
        <p:xfrm>
          <a:off x="611510" y="1629244"/>
          <a:ext cx="8208962" cy="4464052"/>
        </p:xfrm>
        <a:graphic>
          <a:graphicData uri="http://schemas.openxmlformats.org/drawingml/2006/table">
            <a:tbl>
              <a:tblPr/>
              <a:tblGrid>
                <a:gridCol w="1303337"/>
                <a:gridCol w="1317625"/>
                <a:gridCol w="1319213"/>
                <a:gridCol w="309562"/>
                <a:gridCol w="1319213"/>
                <a:gridCol w="1317625"/>
                <a:gridCol w="1322387"/>
              </a:tblGrid>
              <a:tr h="495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宋体" pitchFamily="2" charset="-122"/>
                          <a:ea typeface="宋体" pitchFamily="2" charset="-122"/>
                        </a:rPr>
                        <a:t>十进制</a:t>
                      </a: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9782B6"/>
                        </a:gs>
                        <a:gs pos="100000">
                          <a:srgbClr val="50015D"/>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bg1"/>
                          </a:solidFill>
                          <a:effectLst/>
                          <a:latin typeface="宋体" pitchFamily="2" charset="-122"/>
                          <a:ea typeface="宋体" pitchFamily="2" charset="-122"/>
                        </a:rPr>
                        <a:t>二进制</a:t>
                      </a: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9782B6"/>
                        </a:gs>
                        <a:gs pos="100000">
                          <a:srgbClr val="50015D"/>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bg1"/>
                          </a:solidFill>
                          <a:effectLst/>
                          <a:latin typeface="宋体" pitchFamily="2" charset="-122"/>
                          <a:ea typeface="宋体" pitchFamily="2" charset="-122"/>
                        </a:rPr>
                        <a:t>十六进制</a:t>
                      </a: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9782B6"/>
                        </a:gs>
                        <a:gs pos="100000">
                          <a:srgbClr val="50015D"/>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smtClean="0">
                        <a:ln>
                          <a:noFill/>
                        </a:ln>
                        <a:solidFill>
                          <a:schemeClr val="bg1"/>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9782B6"/>
                        </a:gs>
                        <a:gs pos="100000">
                          <a:srgbClr val="50015D"/>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bg1"/>
                          </a:solidFill>
                          <a:effectLst/>
                          <a:latin typeface="宋体" pitchFamily="2" charset="-122"/>
                          <a:ea typeface="宋体" pitchFamily="2" charset="-122"/>
                        </a:rPr>
                        <a:t>十进制</a:t>
                      </a: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9782B6"/>
                        </a:gs>
                        <a:gs pos="100000">
                          <a:srgbClr val="50015D"/>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FFFFFF"/>
                          </a:solidFill>
                          <a:effectLst/>
                          <a:latin typeface="Constantia" pitchFamily="18" charset="0"/>
                          <a:ea typeface="宋体" pitchFamily="2" charset="-122"/>
                        </a:rPr>
                        <a:t>二进制</a:t>
                      </a: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9782B6"/>
                        </a:gs>
                        <a:gs pos="100000">
                          <a:srgbClr val="50015D"/>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FFFFFF"/>
                          </a:solidFill>
                          <a:effectLst/>
                          <a:latin typeface="Constantia" pitchFamily="18" charset="0"/>
                          <a:ea typeface="宋体" pitchFamily="2" charset="-122"/>
                        </a:rPr>
                        <a:t>十六进制</a:t>
                      </a: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9782B6"/>
                        </a:gs>
                        <a:gs pos="100000">
                          <a:srgbClr val="50015D"/>
                        </a:gs>
                      </a:gsLst>
                      <a:path path="shape">
                        <a:fillToRect l="50000" t="50000" r="50000" b="50000"/>
                      </a:path>
                    </a:gradFill>
                  </a:tcPr>
                </a:tc>
              </a:tr>
              <a:tr h="4968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0</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0000</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0</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0000"/>
                          </a:solidFill>
                          <a:effectLst/>
                          <a:latin typeface="宋体" pitchFamily="2" charset="-122"/>
                          <a:ea typeface="宋体" pitchFamily="2" charset="-122"/>
                        </a:rPr>
                        <a:t>8</a:t>
                      </a:r>
                      <a:endParaRPr kumimoji="0" lang="zh-CN" altLang="en-US" sz="2000" b="1" i="0" u="none" strike="noStrike" cap="none" normalizeH="0" baseline="0" dirty="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0000"/>
                          </a:solidFill>
                          <a:effectLst/>
                          <a:latin typeface="宋体" pitchFamily="2" charset="-122"/>
                          <a:ea typeface="宋体" pitchFamily="2" charset="-122"/>
                        </a:rPr>
                        <a:t>1000</a:t>
                      </a:r>
                      <a:endParaRPr kumimoji="0" lang="zh-CN" altLang="en-US" sz="2000" b="1" i="0" u="none" strike="noStrike" cap="none" normalizeH="0" baseline="0" dirty="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8</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r>
              <a:tr h="495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1</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0001</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1</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9</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1001</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9</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r>
              <a:tr h="4968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2</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0010</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2</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10</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1010</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A</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r>
              <a:tr h="495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3</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0011</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3</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11</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1011</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B</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r>
              <a:tr h="4968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4</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0100</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4</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12</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1100</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C</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r>
              <a:tr h="495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5</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0101</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5</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13</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1101</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D</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r>
              <a:tr h="4968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6</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0110</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6</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14</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1110</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E</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r>
              <a:tr h="495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7</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0111</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7</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dirty="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15</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0">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宋体" pitchFamily="2" charset="-122"/>
                          <a:ea typeface="宋体" pitchFamily="2" charset="-122"/>
                        </a:rPr>
                        <a:t>1111</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0000"/>
                          </a:solidFill>
                          <a:effectLst/>
                          <a:latin typeface="宋体" pitchFamily="2" charset="-122"/>
                          <a:ea typeface="宋体" pitchFamily="2" charset="-122"/>
                        </a:rPr>
                        <a:t>F</a:t>
                      </a:r>
                      <a:endParaRPr kumimoji="0" lang="zh-CN" altLang="en-US" sz="2000" b="1" i="0" u="none" strike="noStrike" cap="none" normalizeH="0" baseline="0" dirty="0" smtClean="0">
                        <a:ln>
                          <a:noFill/>
                        </a:ln>
                        <a:solidFill>
                          <a:srgbClr val="000000"/>
                        </a:solidFill>
                        <a:effectLst/>
                        <a:latin typeface="宋体" pitchFamily="2" charset="-122"/>
                        <a:ea typeface="宋体" pitchFamily="2" charset="-122"/>
                      </a:endParaRPr>
                    </a:p>
                  </a:txBody>
                  <a:tcP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path path="shape">
                        <a:fillToRect l="50000" t="50000" r="50000" b="50000"/>
                      </a:path>
                    </a:gradFill>
                  </a:tcPr>
                </a:tc>
              </a:tr>
            </a:tbl>
          </a:graphicData>
        </a:graphic>
      </p:graphicFrame>
    </p:spTree>
    <p:extLst>
      <p:ext uri="{BB962C8B-B14F-4D97-AF65-F5344CB8AC3E}">
        <p14:creationId xmlns:p14="http://schemas.microsoft.com/office/powerpoint/2010/main" val="8897811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 </a:t>
            </a:r>
            <a:r>
              <a:rPr lang="zh-CN" altLang="en-US" dirty="0" smtClean="0"/>
              <a:t>数制的表示</a:t>
            </a:r>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Rectangle 60"/>
          <p:cNvSpPr>
            <a:spLocks noChangeArrowheads="1"/>
          </p:cNvSpPr>
          <p:nvPr/>
        </p:nvSpPr>
        <p:spPr bwMode="auto">
          <a:xfrm>
            <a:off x="838200" y="3187824"/>
            <a:ext cx="795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chemeClr val="tx1">
                    <a:lumMod val="75000"/>
                  </a:schemeClr>
                </a:solidFill>
                <a:latin typeface="楷体_GB2312" pitchFamily="49" charset="-122"/>
                <a:ea typeface="楷体_GB2312" pitchFamily="49" charset="-122"/>
              </a:rPr>
              <a:t>对于</a:t>
            </a:r>
            <a:r>
              <a:rPr lang="en-US" altLang="zh-CN" sz="2400" b="1" dirty="0">
                <a:solidFill>
                  <a:schemeClr val="tx1">
                    <a:lumMod val="75000"/>
                  </a:schemeClr>
                </a:solidFill>
                <a:latin typeface="楷体_GB2312" pitchFamily="49" charset="-122"/>
                <a:ea typeface="楷体_GB2312" pitchFamily="49" charset="-122"/>
              </a:rPr>
              <a:t>n</a:t>
            </a:r>
            <a:r>
              <a:rPr lang="zh-CN" altLang="en-US" sz="2400" b="1" dirty="0">
                <a:solidFill>
                  <a:schemeClr val="tx1">
                    <a:lumMod val="75000"/>
                  </a:schemeClr>
                </a:solidFill>
                <a:latin typeface="楷体_GB2312" pitchFamily="49" charset="-122"/>
                <a:ea typeface="楷体_GB2312" pitchFamily="49" charset="-122"/>
              </a:rPr>
              <a:t>位整数</a:t>
            </a:r>
            <a:r>
              <a:rPr lang="en-US" altLang="zh-CN" sz="2400" b="1" dirty="0">
                <a:solidFill>
                  <a:schemeClr val="tx1">
                    <a:lumMod val="75000"/>
                  </a:schemeClr>
                </a:solidFill>
                <a:latin typeface="楷体_GB2312" pitchFamily="49" charset="-122"/>
                <a:ea typeface="楷体_GB2312" pitchFamily="49" charset="-122"/>
              </a:rPr>
              <a:t>m</a:t>
            </a:r>
            <a:r>
              <a:rPr lang="zh-CN" altLang="en-US" sz="2400" b="1" dirty="0">
                <a:solidFill>
                  <a:schemeClr val="tx1">
                    <a:lumMod val="75000"/>
                  </a:schemeClr>
                </a:solidFill>
                <a:latin typeface="楷体_GB2312" pitchFamily="49" charset="-122"/>
                <a:ea typeface="楷体_GB2312" pitchFamily="49" charset="-122"/>
              </a:rPr>
              <a:t>位小数的任意十进制数</a:t>
            </a:r>
            <a:r>
              <a:rPr lang="en-US" altLang="zh-CN" sz="2400" b="1" dirty="0">
                <a:solidFill>
                  <a:schemeClr val="tx1">
                    <a:lumMod val="75000"/>
                  </a:schemeClr>
                </a:solidFill>
                <a:latin typeface="楷体_GB2312" pitchFamily="49" charset="-122"/>
                <a:ea typeface="楷体_GB2312" pitchFamily="49" charset="-122"/>
              </a:rPr>
              <a:t>N</a:t>
            </a:r>
            <a:r>
              <a:rPr lang="zh-CN" altLang="en-US" sz="2400" b="1" dirty="0">
                <a:solidFill>
                  <a:schemeClr val="tx1">
                    <a:lumMod val="75000"/>
                  </a:schemeClr>
                </a:solidFill>
                <a:latin typeface="楷体_GB2312" pitchFamily="49" charset="-122"/>
                <a:ea typeface="楷体_GB2312" pitchFamily="49" charset="-122"/>
              </a:rPr>
              <a:t>，有：</a:t>
            </a:r>
          </a:p>
        </p:txBody>
      </p:sp>
      <p:graphicFrame>
        <p:nvGraphicFramePr>
          <p:cNvPr id="6" name="Object 61"/>
          <p:cNvGraphicFramePr>
            <a:graphicFrameLocks noChangeAspect="1"/>
          </p:cNvGraphicFramePr>
          <p:nvPr>
            <p:extLst>
              <p:ext uri="{D42A27DB-BD31-4B8C-83A1-F6EECF244321}">
                <p14:modId xmlns:p14="http://schemas.microsoft.com/office/powerpoint/2010/main" val="2683521097"/>
              </p:ext>
            </p:extLst>
          </p:nvPr>
        </p:nvGraphicFramePr>
        <p:xfrm>
          <a:off x="1600200" y="3650977"/>
          <a:ext cx="2684463" cy="1146175"/>
        </p:xfrm>
        <a:graphic>
          <a:graphicData uri="http://schemas.openxmlformats.org/presentationml/2006/ole">
            <mc:AlternateContent xmlns:mc="http://schemas.openxmlformats.org/markup-compatibility/2006">
              <mc:Choice xmlns:v="urn:schemas-microsoft-com:vml" Requires="v">
                <p:oleObj spid="_x0000_s84395" name="Equation" r:id="rId3" imgW="977760" imgH="431640" progId="Equation.3">
                  <p:embed/>
                </p:oleObj>
              </mc:Choice>
              <mc:Fallback>
                <p:oleObj name="Equation" r:id="rId3" imgW="97776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3650977"/>
                        <a:ext cx="2684463" cy="114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2"/>
          <p:cNvGraphicFramePr>
            <a:graphicFrameLocks noChangeAspect="1"/>
          </p:cNvGraphicFramePr>
          <p:nvPr>
            <p:extLst>
              <p:ext uri="{D42A27DB-BD31-4B8C-83A1-F6EECF244321}">
                <p14:modId xmlns:p14="http://schemas.microsoft.com/office/powerpoint/2010/main" val="1546224074"/>
              </p:ext>
            </p:extLst>
          </p:nvPr>
        </p:nvGraphicFramePr>
        <p:xfrm>
          <a:off x="5292080" y="3714229"/>
          <a:ext cx="439737" cy="650875"/>
        </p:xfrm>
        <a:graphic>
          <a:graphicData uri="http://schemas.openxmlformats.org/presentationml/2006/ole">
            <mc:AlternateContent xmlns:mc="http://schemas.openxmlformats.org/markup-compatibility/2006">
              <mc:Choice xmlns:v="urn:schemas-microsoft-com:vml" Requires="v">
                <p:oleObj spid="_x0000_s84396" name="Equation" r:id="rId5" imgW="190440" imgH="228600" progId="Equation.3">
                  <p:embed/>
                </p:oleObj>
              </mc:Choice>
              <mc:Fallback>
                <p:oleObj name="Equation" r:id="rId5" imgW="1904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080" y="3714229"/>
                        <a:ext cx="439737" cy="65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63"/>
          <p:cNvSpPr>
            <a:spLocks noChangeArrowheads="1"/>
          </p:cNvSpPr>
          <p:nvPr/>
        </p:nvSpPr>
        <p:spPr bwMode="auto">
          <a:xfrm>
            <a:off x="4840431" y="3831430"/>
            <a:ext cx="36433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rPr>
              <a:t>（    </a:t>
            </a:r>
            <a:r>
              <a:rPr lang="en-US" altLang="zh-CN" sz="2400" b="1" dirty="0">
                <a:solidFill>
                  <a:srgbClr val="0000FF"/>
                </a:solidFill>
              </a:rPr>
              <a:t>=0</a:t>
            </a:r>
            <a:r>
              <a:rPr lang="zh-CN" altLang="en-US" sz="2400" b="1" dirty="0">
                <a:solidFill>
                  <a:srgbClr val="0000FF"/>
                </a:solidFill>
              </a:rPr>
              <a:t>，</a:t>
            </a:r>
            <a:r>
              <a:rPr lang="en-US" altLang="zh-CN" sz="2400" b="1" dirty="0">
                <a:solidFill>
                  <a:srgbClr val="0000FF"/>
                </a:solidFill>
              </a:rPr>
              <a:t>1</a:t>
            </a:r>
            <a:r>
              <a:rPr lang="zh-CN" altLang="en-US" sz="2400" b="1" dirty="0">
                <a:solidFill>
                  <a:srgbClr val="0000FF"/>
                </a:solidFill>
              </a:rPr>
              <a:t>，</a:t>
            </a:r>
            <a:r>
              <a:rPr lang="en-US" altLang="zh-CN" sz="2400" b="1" dirty="0">
                <a:solidFill>
                  <a:srgbClr val="0000FF"/>
                </a:solidFill>
                <a:ea typeface="宋体" pitchFamily="2" charset="-122"/>
                <a:cs typeface="Tahoma" pitchFamily="34" charset="0"/>
              </a:rPr>
              <a:t>…9</a:t>
            </a:r>
            <a:r>
              <a:rPr lang="zh-CN" altLang="en-US" sz="2400" b="1" dirty="0">
                <a:solidFill>
                  <a:srgbClr val="0000FF"/>
                </a:solidFill>
                <a:ea typeface="宋体" pitchFamily="2" charset="-122"/>
              </a:rPr>
              <a:t>）</a:t>
            </a:r>
          </a:p>
        </p:txBody>
      </p:sp>
      <p:grpSp>
        <p:nvGrpSpPr>
          <p:cNvPr id="9" name="Group 71"/>
          <p:cNvGrpSpPr>
            <a:grpSpLocks/>
          </p:cNvGrpSpPr>
          <p:nvPr/>
        </p:nvGrpSpPr>
        <p:grpSpPr bwMode="auto">
          <a:xfrm>
            <a:off x="914400" y="4874914"/>
            <a:ext cx="7604125" cy="1722438"/>
            <a:chOff x="576" y="2496"/>
            <a:chExt cx="4790" cy="1085"/>
          </a:xfrm>
        </p:grpSpPr>
        <p:sp>
          <p:nvSpPr>
            <p:cNvPr id="10" name="Rectangle 65"/>
            <p:cNvSpPr>
              <a:spLocks noChangeArrowheads="1"/>
            </p:cNvSpPr>
            <p:nvPr/>
          </p:nvSpPr>
          <p:spPr bwMode="auto">
            <a:xfrm>
              <a:off x="912" y="2880"/>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rPr>
                <a:t>=</a:t>
              </a:r>
            </a:p>
          </p:txBody>
        </p:sp>
        <p:graphicFrame>
          <p:nvGraphicFramePr>
            <p:cNvPr id="11" name="Object 66"/>
            <p:cNvGraphicFramePr>
              <a:graphicFrameLocks noChangeAspect="1"/>
            </p:cNvGraphicFramePr>
            <p:nvPr/>
          </p:nvGraphicFramePr>
          <p:xfrm>
            <a:off x="1152" y="2496"/>
            <a:ext cx="1344" cy="426"/>
          </p:xfrm>
          <a:graphic>
            <a:graphicData uri="http://schemas.openxmlformats.org/presentationml/2006/ole">
              <mc:AlternateContent xmlns:mc="http://schemas.openxmlformats.org/markup-compatibility/2006">
                <mc:Choice xmlns:v="urn:schemas-microsoft-com:vml" Requires="v">
                  <p:oleObj spid="_x0000_s84397" name="Equation" r:id="rId7" imgW="660240" imgH="228600" progId="Equation.3">
                    <p:embed/>
                  </p:oleObj>
                </mc:Choice>
                <mc:Fallback>
                  <p:oleObj name="Equation" r:id="rId7" imgW="66024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2" y="2496"/>
                          <a:ext cx="1344" cy="4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67"/>
            <p:cNvGraphicFramePr>
              <a:graphicFrameLocks noChangeAspect="1"/>
            </p:cNvGraphicFramePr>
            <p:nvPr/>
          </p:nvGraphicFramePr>
          <p:xfrm>
            <a:off x="3125" y="2929"/>
            <a:ext cx="86" cy="186"/>
          </p:xfrm>
          <a:graphic>
            <a:graphicData uri="http://schemas.openxmlformats.org/presentationml/2006/ole">
              <mc:AlternateContent xmlns:mc="http://schemas.openxmlformats.org/markup-compatibility/2006">
                <mc:Choice xmlns:v="urn:schemas-microsoft-com:vml" Requires="v">
                  <p:oleObj spid="_x0000_s84398" name="Equation" r:id="rId9" imgW="114120" imgH="215640" progId="Equation.3">
                    <p:embed/>
                  </p:oleObj>
                </mc:Choice>
                <mc:Fallback>
                  <p:oleObj name="Equation" r:id="rId9" imgW="11412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5" y="2929"/>
                          <a:ext cx="86"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68"/>
            <p:cNvGraphicFramePr>
              <a:graphicFrameLocks noChangeAspect="1"/>
            </p:cNvGraphicFramePr>
            <p:nvPr/>
          </p:nvGraphicFramePr>
          <p:xfrm>
            <a:off x="1104" y="2832"/>
            <a:ext cx="4262" cy="348"/>
          </p:xfrm>
          <a:graphic>
            <a:graphicData uri="http://schemas.openxmlformats.org/presentationml/2006/ole">
              <mc:AlternateContent xmlns:mc="http://schemas.openxmlformats.org/markup-compatibility/2006">
                <mc:Choice xmlns:v="urn:schemas-microsoft-com:vml" Requires="v">
                  <p:oleObj spid="_x0000_s84399" name="Equation" r:id="rId11" imgW="2616120" imgH="203040" progId="Equation.3">
                    <p:embed/>
                  </p:oleObj>
                </mc:Choice>
                <mc:Fallback>
                  <p:oleObj name="Equation" r:id="rId11" imgW="2616120" imgH="203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4" y="2832"/>
                          <a:ext cx="4262"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Rectangle 69"/>
            <p:cNvSpPr>
              <a:spLocks noChangeArrowheads="1"/>
            </p:cNvSpPr>
            <p:nvPr/>
          </p:nvSpPr>
          <p:spPr bwMode="auto">
            <a:xfrm>
              <a:off x="912" y="3216"/>
              <a:ext cx="109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3200" b="1">
                  <a:solidFill>
                    <a:srgbClr val="080808"/>
                  </a:solidFill>
                  <a:latin typeface="楷体_GB2312" pitchFamily="49" charset="-122"/>
                  <a:ea typeface="楷体_GB2312" pitchFamily="49" charset="-122"/>
                </a:rPr>
                <a:t>=357.32</a:t>
              </a:r>
            </a:p>
          </p:txBody>
        </p:sp>
        <p:sp>
          <p:nvSpPr>
            <p:cNvPr id="15" name="Rectangle 70"/>
            <p:cNvSpPr>
              <a:spLocks noChangeArrowheads="1"/>
            </p:cNvSpPr>
            <p:nvPr/>
          </p:nvSpPr>
          <p:spPr bwMode="auto">
            <a:xfrm>
              <a:off x="576" y="2544"/>
              <a:ext cx="3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FF3300"/>
                  </a:solidFill>
                </a:rPr>
                <a:t>如</a:t>
              </a:r>
              <a:r>
                <a:rPr lang="en-US" altLang="zh-CN" sz="2400" b="1">
                  <a:solidFill>
                    <a:srgbClr val="FF3300"/>
                  </a:solidFill>
                </a:rPr>
                <a:t>:</a:t>
              </a:r>
            </a:p>
          </p:txBody>
        </p:sp>
      </p:grpSp>
      <p:sp>
        <p:nvSpPr>
          <p:cNvPr id="16" name="矩形 15"/>
          <p:cNvSpPr/>
          <p:nvPr/>
        </p:nvSpPr>
        <p:spPr>
          <a:xfrm>
            <a:off x="902684" y="1383268"/>
            <a:ext cx="3530134" cy="523220"/>
          </a:xfrm>
          <a:prstGeom prst="rect">
            <a:avLst/>
          </a:prstGeom>
        </p:spPr>
        <p:txBody>
          <a:bodyPr wrap="none">
            <a:spAutoFit/>
          </a:bodyPr>
          <a:lstStyle/>
          <a:p>
            <a:pPr>
              <a:spcBef>
                <a:spcPct val="20000"/>
              </a:spcBef>
              <a:buClr>
                <a:schemeClr val="hlink"/>
              </a:buClr>
              <a:buSzPct val="110000"/>
              <a:buFont typeface="Wingdings" pitchFamily="2" charset="2"/>
              <a:buNone/>
            </a:pPr>
            <a:r>
              <a:rPr lang="zh-CN" altLang="en-US" sz="2800" b="1" u="sng" dirty="0">
                <a:solidFill>
                  <a:srgbClr val="0000FF"/>
                </a:solidFill>
                <a:ea typeface="宋体" pitchFamily="2" charset="-122"/>
              </a:rPr>
              <a:t>一、 </a:t>
            </a:r>
            <a:r>
              <a:rPr lang="zh-CN" altLang="en-US" sz="2800" b="1" u="sng" dirty="0" smtClean="0">
                <a:solidFill>
                  <a:srgbClr val="0000FF"/>
                </a:solidFill>
                <a:ea typeface="宋体" pitchFamily="2" charset="-122"/>
              </a:rPr>
              <a:t>十进制数</a:t>
            </a:r>
            <a:r>
              <a:rPr lang="zh-CN" altLang="en-US" sz="2800" b="1" u="sng" dirty="0">
                <a:solidFill>
                  <a:srgbClr val="0000FF"/>
                </a:solidFill>
                <a:ea typeface="宋体" pitchFamily="2" charset="-122"/>
              </a:rPr>
              <a:t>的表示</a:t>
            </a:r>
          </a:p>
        </p:txBody>
      </p:sp>
      <p:sp>
        <p:nvSpPr>
          <p:cNvPr id="17" name="圆角矩形 16"/>
          <p:cNvSpPr/>
          <p:nvPr/>
        </p:nvSpPr>
        <p:spPr>
          <a:xfrm>
            <a:off x="4432818" y="4486598"/>
            <a:ext cx="3667574" cy="9586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t>10 </a:t>
            </a:r>
            <a:r>
              <a:rPr lang="zh-CN" altLang="en-US" sz="3600" b="1" dirty="0" smtClean="0"/>
              <a:t>为 </a:t>
            </a:r>
            <a:r>
              <a:rPr lang="zh-CN" altLang="en-US" sz="3600" b="1" dirty="0" smtClean="0">
                <a:solidFill>
                  <a:srgbClr val="FF0000"/>
                </a:solidFill>
              </a:rPr>
              <a:t>基数</a:t>
            </a:r>
            <a:endParaRPr lang="zh-CN" altLang="en-US" sz="3600" b="1" dirty="0">
              <a:solidFill>
                <a:srgbClr val="FF0000"/>
              </a:solidFill>
            </a:endParaRPr>
          </a:p>
        </p:txBody>
      </p:sp>
      <p:sp>
        <p:nvSpPr>
          <p:cNvPr id="3" name="矩形 2"/>
          <p:cNvSpPr/>
          <p:nvPr/>
        </p:nvSpPr>
        <p:spPr>
          <a:xfrm>
            <a:off x="914400" y="2044005"/>
            <a:ext cx="6967680" cy="707886"/>
          </a:xfrm>
          <a:prstGeom prst="rect">
            <a:avLst/>
          </a:prstGeom>
        </p:spPr>
        <p:txBody>
          <a:bodyPr wrap="square">
            <a:spAutoFit/>
          </a:bodyPr>
          <a:lstStyle/>
          <a:p>
            <a:pPr>
              <a:buFontTx/>
              <a:buNone/>
            </a:pPr>
            <a:r>
              <a:rPr lang="zh-CN" altLang="en-US" sz="2000" b="1" dirty="0">
                <a:latin typeface="宋体" pitchFamily="2" charset="-122"/>
              </a:rPr>
              <a:t>十进制数是大家熟悉的，用</a:t>
            </a:r>
            <a:r>
              <a:rPr lang="en-US" altLang="zh-CN" sz="2000" b="1" dirty="0">
                <a:latin typeface="宋体" pitchFamily="2" charset="-122"/>
              </a:rPr>
              <a:t>0</a:t>
            </a:r>
            <a:r>
              <a:rPr lang="zh-CN" altLang="en-US" sz="2000" b="1" dirty="0">
                <a:latin typeface="宋体" pitchFamily="2" charset="-122"/>
              </a:rPr>
              <a:t>，</a:t>
            </a:r>
            <a:r>
              <a:rPr lang="en-US" altLang="zh-CN" sz="2000" b="1" dirty="0">
                <a:latin typeface="宋体" pitchFamily="2" charset="-122"/>
              </a:rPr>
              <a:t>1</a:t>
            </a:r>
            <a:r>
              <a:rPr lang="zh-CN" altLang="en-US" sz="2000" b="1" dirty="0">
                <a:latin typeface="宋体" pitchFamily="2" charset="-122"/>
              </a:rPr>
              <a:t>，</a:t>
            </a:r>
            <a:r>
              <a:rPr lang="en-US" altLang="zh-CN" sz="2000" b="1" dirty="0">
                <a:latin typeface="宋体" pitchFamily="2" charset="-122"/>
              </a:rPr>
              <a:t>2</a:t>
            </a:r>
            <a:r>
              <a:rPr lang="zh-CN" altLang="en-US" sz="2000" b="1" dirty="0">
                <a:latin typeface="宋体" pitchFamily="2" charset="-122"/>
              </a:rPr>
              <a:t>，</a:t>
            </a:r>
            <a:r>
              <a:rPr lang="en-US" altLang="zh-CN" sz="2000" b="1" dirty="0">
                <a:latin typeface="宋体" pitchFamily="2" charset="-122"/>
              </a:rPr>
              <a:t>…</a:t>
            </a:r>
            <a:r>
              <a:rPr lang="zh-CN" altLang="en-US" sz="2000" b="1" dirty="0">
                <a:latin typeface="宋体" pitchFamily="2" charset="-122"/>
              </a:rPr>
              <a:t>，</a:t>
            </a:r>
            <a:r>
              <a:rPr lang="en-US" altLang="zh-CN" sz="2000" b="1" dirty="0">
                <a:latin typeface="宋体" pitchFamily="2" charset="-122"/>
              </a:rPr>
              <a:t>8</a:t>
            </a:r>
            <a:r>
              <a:rPr lang="zh-CN" altLang="en-US" sz="2000" b="1" dirty="0">
                <a:latin typeface="宋体" pitchFamily="2" charset="-122"/>
              </a:rPr>
              <a:t>，</a:t>
            </a:r>
            <a:r>
              <a:rPr lang="en-US" altLang="zh-CN" sz="2000" b="1" dirty="0">
                <a:latin typeface="宋体" pitchFamily="2" charset="-122"/>
              </a:rPr>
              <a:t>9</a:t>
            </a:r>
            <a:r>
              <a:rPr lang="zh-CN" altLang="en-US" sz="2000" b="1" dirty="0">
                <a:latin typeface="宋体" pitchFamily="2" charset="-122"/>
              </a:rPr>
              <a:t>十个不同的符号来表示数值，它采用的是“逢十进一，借一当十”的原则。</a:t>
            </a:r>
            <a:r>
              <a:rPr lang="zh-CN" altLang="en-US" sz="2000" dirty="0"/>
              <a:t> </a:t>
            </a:r>
          </a:p>
        </p:txBody>
      </p:sp>
    </p:spTree>
    <p:extLst>
      <p:ext uri="{BB962C8B-B14F-4D97-AF65-F5344CB8AC3E}">
        <p14:creationId xmlns:p14="http://schemas.microsoft.com/office/powerpoint/2010/main" val="13049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 </a:t>
            </a:r>
            <a:r>
              <a:rPr lang="zh-CN" altLang="en-US" dirty="0" smtClean="0"/>
              <a:t>数制</a:t>
            </a:r>
            <a:r>
              <a:rPr lang="zh-CN" altLang="en-US" dirty="0"/>
              <a:t>的表示</a:t>
            </a: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Rectangle 1028"/>
          <p:cNvSpPr>
            <a:spLocks noChangeArrowheads="1"/>
          </p:cNvSpPr>
          <p:nvPr/>
        </p:nvSpPr>
        <p:spPr bwMode="auto">
          <a:xfrm>
            <a:off x="716652" y="2282031"/>
            <a:ext cx="726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a:solidFill>
                  <a:srgbClr val="0000FF"/>
                </a:solidFill>
                <a:latin typeface="楷体_GB2312" pitchFamily="1" charset="-122"/>
                <a:ea typeface="楷体_GB2312" pitchFamily="1" charset="-122"/>
              </a:rPr>
              <a:t>对于</a:t>
            </a:r>
            <a:r>
              <a:rPr lang="en-US" altLang="zh-CN" sz="2400">
                <a:solidFill>
                  <a:srgbClr val="0000FF"/>
                </a:solidFill>
                <a:latin typeface="楷体_GB2312" pitchFamily="1" charset="-122"/>
                <a:ea typeface="楷体_GB2312" pitchFamily="1" charset="-122"/>
              </a:rPr>
              <a:t>n</a:t>
            </a:r>
            <a:r>
              <a:rPr lang="zh-CN" altLang="en-US" sz="2400">
                <a:solidFill>
                  <a:srgbClr val="0000FF"/>
                </a:solidFill>
                <a:latin typeface="楷体_GB2312" pitchFamily="1" charset="-122"/>
                <a:ea typeface="楷体_GB2312" pitchFamily="1" charset="-122"/>
              </a:rPr>
              <a:t>位整数</a:t>
            </a:r>
            <a:r>
              <a:rPr lang="en-US" altLang="zh-CN" sz="2400">
                <a:solidFill>
                  <a:srgbClr val="0000FF"/>
                </a:solidFill>
                <a:latin typeface="楷体_GB2312" pitchFamily="1" charset="-122"/>
                <a:ea typeface="楷体_GB2312" pitchFamily="1" charset="-122"/>
              </a:rPr>
              <a:t>m</a:t>
            </a:r>
            <a:r>
              <a:rPr lang="zh-CN" altLang="en-US" sz="2400">
                <a:solidFill>
                  <a:srgbClr val="0000FF"/>
                </a:solidFill>
                <a:latin typeface="楷体_GB2312" pitchFamily="1" charset="-122"/>
                <a:ea typeface="楷体_GB2312" pitchFamily="1" charset="-122"/>
              </a:rPr>
              <a:t>位小数的任意二进制数     ，有：</a:t>
            </a:r>
          </a:p>
        </p:txBody>
      </p:sp>
      <p:graphicFrame>
        <p:nvGraphicFramePr>
          <p:cNvPr id="6" name="Object 1029"/>
          <p:cNvGraphicFramePr>
            <a:graphicFrameLocks noChangeAspect="1"/>
          </p:cNvGraphicFramePr>
          <p:nvPr>
            <p:extLst>
              <p:ext uri="{D42A27DB-BD31-4B8C-83A1-F6EECF244321}">
                <p14:modId xmlns:p14="http://schemas.microsoft.com/office/powerpoint/2010/main" val="1219222920"/>
              </p:ext>
            </p:extLst>
          </p:nvPr>
        </p:nvGraphicFramePr>
        <p:xfrm>
          <a:off x="2088252" y="2891631"/>
          <a:ext cx="2125663" cy="1028700"/>
        </p:xfrm>
        <a:graphic>
          <a:graphicData uri="http://schemas.openxmlformats.org/presentationml/2006/ole">
            <mc:AlternateContent xmlns:mc="http://schemas.openxmlformats.org/markup-compatibility/2006">
              <mc:Choice xmlns:v="urn:schemas-microsoft-com:vml" Requires="v">
                <p:oleObj spid="_x0000_s105719" name="Equation" r:id="rId3" imgW="888840" imgH="431640" progId="Equation.3">
                  <p:embed/>
                </p:oleObj>
              </mc:Choice>
              <mc:Fallback>
                <p:oleObj name="Equation" r:id="rId3" imgW="8888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8252" y="2891631"/>
                        <a:ext cx="2125663"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030"/>
          <p:cNvGraphicFramePr>
            <a:graphicFrameLocks noChangeAspect="1"/>
          </p:cNvGraphicFramePr>
          <p:nvPr>
            <p:extLst>
              <p:ext uri="{D42A27DB-BD31-4B8C-83A1-F6EECF244321}">
                <p14:modId xmlns:p14="http://schemas.microsoft.com/office/powerpoint/2010/main" val="205604995"/>
              </p:ext>
            </p:extLst>
          </p:nvPr>
        </p:nvGraphicFramePr>
        <p:xfrm>
          <a:off x="5244202" y="3104356"/>
          <a:ext cx="382588" cy="582613"/>
        </p:xfrm>
        <a:graphic>
          <a:graphicData uri="http://schemas.openxmlformats.org/presentationml/2006/ole">
            <mc:AlternateContent xmlns:mc="http://schemas.openxmlformats.org/markup-compatibility/2006">
              <mc:Choice xmlns:v="urn:schemas-microsoft-com:vml" Requires="v">
                <p:oleObj spid="_x0000_s105720" name="Equation" r:id="rId5" imgW="190440" imgH="228600" progId="Equation.3">
                  <p:embed/>
                </p:oleObj>
              </mc:Choice>
              <mc:Fallback>
                <p:oleObj name="Equation" r:id="rId5" imgW="1904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4202" y="3104356"/>
                        <a:ext cx="382588"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1031"/>
          <p:cNvSpPr>
            <a:spLocks noChangeArrowheads="1"/>
          </p:cNvSpPr>
          <p:nvPr/>
        </p:nvSpPr>
        <p:spPr bwMode="auto">
          <a:xfrm>
            <a:off x="4826690" y="3104356"/>
            <a:ext cx="2182812"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0">
                <a:solidFill>
                  <a:srgbClr val="0000FF"/>
                </a:solidFill>
              </a:rPr>
              <a:t>（    </a:t>
            </a:r>
            <a:r>
              <a:rPr lang="en-US" altLang="zh-CN" sz="2400" b="0">
                <a:solidFill>
                  <a:srgbClr val="0000FF"/>
                </a:solidFill>
              </a:rPr>
              <a:t>=0</a:t>
            </a:r>
            <a:r>
              <a:rPr lang="zh-CN" altLang="en-US" sz="2400" b="0">
                <a:solidFill>
                  <a:srgbClr val="0000FF"/>
                </a:solidFill>
              </a:rPr>
              <a:t>或</a:t>
            </a:r>
            <a:r>
              <a:rPr lang="en-US" altLang="zh-CN" sz="2400" b="0">
                <a:solidFill>
                  <a:srgbClr val="0000FF"/>
                </a:solidFill>
              </a:rPr>
              <a:t>1</a:t>
            </a:r>
            <a:r>
              <a:rPr lang="zh-CN" altLang="en-US" sz="2400" b="0">
                <a:solidFill>
                  <a:srgbClr val="0000FF"/>
                </a:solidFill>
                <a:ea typeface="宋体" pitchFamily="2" charset="-122"/>
              </a:rPr>
              <a:t>）</a:t>
            </a:r>
          </a:p>
        </p:txBody>
      </p:sp>
      <p:graphicFrame>
        <p:nvGraphicFramePr>
          <p:cNvPr id="9" name="Object 1032"/>
          <p:cNvGraphicFramePr>
            <a:graphicFrameLocks noChangeAspect="1"/>
          </p:cNvGraphicFramePr>
          <p:nvPr>
            <p:extLst>
              <p:ext uri="{D42A27DB-BD31-4B8C-83A1-F6EECF244321}">
                <p14:modId xmlns:p14="http://schemas.microsoft.com/office/powerpoint/2010/main" val="2011908076"/>
              </p:ext>
            </p:extLst>
          </p:nvPr>
        </p:nvGraphicFramePr>
        <p:xfrm>
          <a:off x="5822052" y="2282031"/>
          <a:ext cx="434975" cy="549275"/>
        </p:xfrm>
        <a:graphic>
          <a:graphicData uri="http://schemas.openxmlformats.org/presentationml/2006/ole">
            <mc:AlternateContent xmlns:mc="http://schemas.openxmlformats.org/markup-compatibility/2006">
              <mc:Choice xmlns:v="urn:schemas-microsoft-com:vml" Requires="v">
                <p:oleObj spid="_x0000_s105721" name="Equation" r:id="rId7" imgW="215640" imgH="215640" progId="Equation.3">
                  <p:embed/>
                </p:oleObj>
              </mc:Choice>
              <mc:Fallback>
                <p:oleObj name="Equation" r:id="rId7" imgW="21564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2052" y="2282031"/>
                        <a:ext cx="434975"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 name="Group 1041"/>
          <p:cNvGrpSpPr>
            <a:grpSpLocks/>
          </p:cNvGrpSpPr>
          <p:nvPr/>
        </p:nvGrpSpPr>
        <p:grpSpPr bwMode="auto">
          <a:xfrm>
            <a:off x="640452" y="4187031"/>
            <a:ext cx="8077200" cy="1989138"/>
            <a:chOff x="384" y="2352"/>
            <a:chExt cx="5088" cy="1253"/>
          </a:xfrm>
        </p:grpSpPr>
        <p:sp>
          <p:nvSpPr>
            <p:cNvPr id="11" name="Rectangle 1034"/>
            <p:cNvSpPr>
              <a:spLocks noChangeArrowheads="1"/>
            </p:cNvSpPr>
            <p:nvPr/>
          </p:nvSpPr>
          <p:spPr bwMode="auto">
            <a:xfrm>
              <a:off x="384" y="2352"/>
              <a:ext cx="27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a:solidFill>
                    <a:srgbClr val="FF3300"/>
                  </a:solidFill>
                </a:rPr>
                <a:t>如</a:t>
              </a:r>
              <a:r>
                <a:rPr lang="en-US" altLang="zh-CN" sz="2400">
                  <a:solidFill>
                    <a:srgbClr val="FF3300"/>
                  </a:solidFill>
                </a:rPr>
                <a:t>:</a:t>
              </a:r>
              <a:endParaRPr lang="en-US" altLang="zh-CN" sz="2400" b="0">
                <a:solidFill>
                  <a:srgbClr val="080808"/>
                </a:solidFill>
              </a:endParaRPr>
            </a:p>
          </p:txBody>
        </p:sp>
        <p:graphicFrame>
          <p:nvGraphicFramePr>
            <p:cNvPr id="12" name="Object 1035"/>
            <p:cNvGraphicFramePr>
              <a:graphicFrameLocks noChangeAspect="1"/>
            </p:cNvGraphicFramePr>
            <p:nvPr/>
          </p:nvGraphicFramePr>
          <p:xfrm>
            <a:off x="864" y="2352"/>
            <a:ext cx="1872" cy="384"/>
          </p:xfrm>
          <a:graphic>
            <a:graphicData uri="http://schemas.openxmlformats.org/presentationml/2006/ole">
              <mc:AlternateContent xmlns:mc="http://schemas.openxmlformats.org/markup-compatibility/2006">
                <mc:Choice xmlns:v="urn:schemas-microsoft-com:vml" Requires="v">
                  <p:oleObj spid="_x0000_s105722" name="Equation" r:id="rId9" imgW="749160" imgH="215640" progId="Equation.3">
                    <p:embed/>
                  </p:oleObj>
                </mc:Choice>
                <mc:Fallback>
                  <p:oleObj name="Equation" r:id="rId9" imgW="74916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4" y="2352"/>
                          <a:ext cx="1872"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036"/>
            <p:cNvGraphicFramePr>
              <a:graphicFrameLocks noChangeAspect="1"/>
            </p:cNvGraphicFramePr>
            <p:nvPr/>
          </p:nvGraphicFramePr>
          <p:xfrm>
            <a:off x="2837" y="2504"/>
            <a:ext cx="76" cy="212"/>
          </p:xfrm>
          <a:graphic>
            <a:graphicData uri="http://schemas.openxmlformats.org/presentationml/2006/ole">
              <mc:AlternateContent xmlns:mc="http://schemas.openxmlformats.org/markup-compatibility/2006">
                <mc:Choice xmlns:v="urn:schemas-microsoft-com:vml" Requires="v">
                  <p:oleObj spid="_x0000_s105723" name="Equation" r:id="rId11" imgW="114120" imgH="215640" progId="Equation.3">
                    <p:embed/>
                  </p:oleObj>
                </mc:Choice>
                <mc:Fallback>
                  <p:oleObj name="Equation" r:id="rId11" imgW="11412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37" y="2504"/>
                          <a:ext cx="7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037"/>
            <p:cNvGraphicFramePr>
              <a:graphicFrameLocks noChangeAspect="1"/>
            </p:cNvGraphicFramePr>
            <p:nvPr/>
          </p:nvGraphicFramePr>
          <p:xfrm>
            <a:off x="816" y="2736"/>
            <a:ext cx="4656" cy="336"/>
          </p:xfrm>
          <a:graphic>
            <a:graphicData uri="http://schemas.openxmlformats.org/presentationml/2006/ole">
              <mc:AlternateContent xmlns:mc="http://schemas.openxmlformats.org/markup-compatibility/2006">
                <mc:Choice xmlns:v="urn:schemas-microsoft-com:vml" Requires="v">
                  <p:oleObj spid="_x0000_s105724" name="Equation" r:id="rId13" imgW="3187440" imgH="203040" progId="Equation.3">
                    <p:embed/>
                  </p:oleObj>
                </mc:Choice>
                <mc:Fallback>
                  <p:oleObj name="Equation" r:id="rId13" imgW="318744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6" y="2736"/>
                          <a:ext cx="465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Rectangle 1038"/>
            <p:cNvSpPr>
              <a:spLocks noChangeArrowheads="1"/>
            </p:cNvSpPr>
            <p:nvPr/>
          </p:nvSpPr>
          <p:spPr bwMode="auto">
            <a:xfrm>
              <a:off x="432" y="3264"/>
              <a:ext cx="13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0">
                  <a:solidFill>
                    <a:srgbClr val="080808"/>
                  </a:solidFill>
                </a:rPr>
                <a:t>  =</a:t>
              </a:r>
            </a:p>
          </p:txBody>
        </p:sp>
        <p:graphicFrame>
          <p:nvGraphicFramePr>
            <p:cNvPr id="16" name="Object 1039"/>
            <p:cNvGraphicFramePr>
              <a:graphicFrameLocks noChangeAspect="1"/>
            </p:cNvGraphicFramePr>
            <p:nvPr/>
          </p:nvGraphicFramePr>
          <p:xfrm>
            <a:off x="816" y="3216"/>
            <a:ext cx="1399" cy="389"/>
          </p:xfrm>
          <a:graphic>
            <a:graphicData uri="http://schemas.openxmlformats.org/presentationml/2006/ole">
              <mc:AlternateContent xmlns:mc="http://schemas.openxmlformats.org/markup-compatibility/2006">
                <mc:Choice xmlns:v="urn:schemas-microsoft-com:vml" Requires="v">
                  <p:oleObj spid="_x0000_s105725" name="Equation" r:id="rId15" imgW="634680" imgH="228600" progId="Equation.3">
                    <p:embed/>
                  </p:oleObj>
                </mc:Choice>
                <mc:Fallback>
                  <p:oleObj name="Equation" r:id="rId15" imgW="63468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6" y="3216"/>
                          <a:ext cx="1399"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Rectangle 1040"/>
            <p:cNvSpPr>
              <a:spLocks noChangeArrowheads="1"/>
            </p:cNvSpPr>
            <p:nvPr/>
          </p:nvSpPr>
          <p:spPr bwMode="auto">
            <a:xfrm>
              <a:off x="576" y="2784"/>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0">
                  <a:solidFill>
                    <a:srgbClr val="080808"/>
                  </a:solidFill>
                </a:rPr>
                <a:t>=</a:t>
              </a:r>
            </a:p>
          </p:txBody>
        </p:sp>
      </p:grpSp>
      <p:sp>
        <p:nvSpPr>
          <p:cNvPr id="18" name="内容占位符 17"/>
          <p:cNvSpPr>
            <a:spLocks noGrp="1"/>
          </p:cNvSpPr>
          <p:nvPr>
            <p:ph idx="1"/>
          </p:nvPr>
        </p:nvSpPr>
        <p:spPr>
          <a:xfrm>
            <a:off x="457200" y="1371600"/>
            <a:ext cx="3554178" cy="523220"/>
          </a:xfrm>
          <a:prstGeom prst="rect">
            <a:avLst/>
          </a:prstGeom>
        </p:spPr>
        <p:txBody>
          <a:bodyPr wrap="none">
            <a:spAutoFit/>
          </a:bodyPr>
          <a:lstStyle/>
          <a:p>
            <a:pPr>
              <a:spcBef>
                <a:spcPct val="20000"/>
              </a:spcBef>
              <a:buClr>
                <a:schemeClr val="hlink"/>
              </a:buClr>
              <a:buSzPct val="110000"/>
              <a:buFont typeface="Wingdings" pitchFamily="2" charset="2"/>
              <a:buNone/>
            </a:pPr>
            <a:r>
              <a:rPr lang="zh-CN" altLang="en-US" sz="2800" b="1" u="sng" dirty="0" smtClean="0">
                <a:solidFill>
                  <a:srgbClr val="0000FF"/>
                </a:solidFill>
                <a:ea typeface="宋体" pitchFamily="2" charset="-122"/>
              </a:rPr>
              <a:t>二、 二进制数</a:t>
            </a:r>
            <a:r>
              <a:rPr lang="zh-CN" altLang="en-US" sz="2800" b="1" u="sng" dirty="0">
                <a:solidFill>
                  <a:srgbClr val="0000FF"/>
                </a:solidFill>
                <a:ea typeface="宋体" pitchFamily="2" charset="-122"/>
              </a:rPr>
              <a:t>的表示</a:t>
            </a:r>
          </a:p>
        </p:txBody>
      </p:sp>
    </p:spTree>
    <p:extLst>
      <p:ext uri="{BB962C8B-B14F-4D97-AF65-F5344CB8AC3E}">
        <p14:creationId xmlns:p14="http://schemas.microsoft.com/office/powerpoint/2010/main" val="47009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 </a:t>
            </a:r>
            <a:r>
              <a:rPr lang="zh-CN" altLang="en-US" dirty="0" smtClean="0"/>
              <a:t>数制</a:t>
            </a:r>
            <a:r>
              <a:rPr lang="zh-CN" altLang="en-US" dirty="0"/>
              <a:t>的表示</a:t>
            </a: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Rectangle 1035"/>
          <p:cNvSpPr>
            <a:spLocks noChangeArrowheads="1"/>
          </p:cNvSpPr>
          <p:nvPr/>
        </p:nvSpPr>
        <p:spPr bwMode="auto">
          <a:xfrm>
            <a:off x="914400" y="1916832"/>
            <a:ext cx="6702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dirty="0">
                <a:solidFill>
                  <a:srgbClr val="0000FF"/>
                </a:solidFill>
                <a:latin typeface="楷体_GB2312" pitchFamily="1" charset="-122"/>
                <a:ea typeface="楷体_GB2312" pitchFamily="1" charset="-122"/>
              </a:rPr>
              <a:t>对于</a:t>
            </a:r>
            <a:r>
              <a:rPr lang="en-US" altLang="zh-CN" sz="2400" dirty="0">
                <a:solidFill>
                  <a:srgbClr val="0000FF"/>
                </a:solidFill>
                <a:latin typeface="楷体_GB2312" pitchFamily="1" charset="-122"/>
                <a:ea typeface="楷体_GB2312" pitchFamily="1" charset="-122"/>
              </a:rPr>
              <a:t>n</a:t>
            </a:r>
            <a:r>
              <a:rPr lang="zh-CN" altLang="en-US" sz="2400" dirty="0">
                <a:solidFill>
                  <a:srgbClr val="0000FF"/>
                </a:solidFill>
                <a:latin typeface="楷体_GB2312" pitchFamily="1" charset="-122"/>
                <a:ea typeface="楷体_GB2312" pitchFamily="1" charset="-122"/>
              </a:rPr>
              <a:t>位整数</a:t>
            </a:r>
            <a:r>
              <a:rPr lang="en-US" altLang="zh-CN" sz="2400" dirty="0">
                <a:solidFill>
                  <a:srgbClr val="0000FF"/>
                </a:solidFill>
                <a:latin typeface="楷体_GB2312" pitchFamily="1" charset="-122"/>
                <a:ea typeface="楷体_GB2312" pitchFamily="1" charset="-122"/>
              </a:rPr>
              <a:t>m</a:t>
            </a:r>
            <a:r>
              <a:rPr lang="zh-CN" altLang="en-US" sz="2400" dirty="0">
                <a:solidFill>
                  <a:srgbClr val="0000FF"/>
                </a:solidFill>
                <a:latin typeface="楷体_GB2312" pitchFamily="1" charset="-122"/>
                <a:ea typeface="楷体_GB2312" pitchFamily="1" charset="-122"/>
              </a:rPr>
              <a:t>位小数的任意十六进制数有：</a:t>
            </a:r>
          </a:p>
        </p:txBody>
      </p:sp>
      <p:graphicFrame>
        <p:nvGraphicFramePr>
          <p:cNvPr id="6" name="Object 1036"/>
          <p:cNvGraphicFramePr>
            <a:graphicFrameLocks noChangeAspect="1"/>
          </p:cNvGraphicFramePr>
          <p:nvPr>
            <p:extLst>
              <p:ext uri="{D42A27DB-BD31-4B8C-83A1-F6EECF244321}">
                <p14:modId xmlns:p14="http://schemas.microsoft.com/office/powerpoint/2010/main" val="3467840857"/>
              </p:ext>
            </p:extLst>
          </p:nvPr>
        </p:nvGraphicFramePr>
        <p:xfrm>
          <a:off x="1336675" y="2577232"/>
          <a:ext cx="2557463" cy="989013"/>
        </p:xfrm>
        <a:graphic>
          <a:graphicData uri="http://schemas.openxmlformats.org/presentationml/2006/ole">
            <mc:AlternateContent xmlns:mc="http://schemas.openxmlformats.org/markup-compatibility/2006">
              <mc:Choice xmlns:v="urn:schemas-microsoft-com:vml" Requires="v">
                <p:oleObj spid="_x0000_s106702" name="Equation" r:id="rId3" imgW="1091880" imgH="431640" progId="Equation.3">
                  <p:embed/>
                </p:oleObj>
              </mc:Choice>
              <mc:Fallback>
                <p:oleObj name="Equation" r:id="rId3" imgW="109188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6675" y="2577232"/>
                        <a:ext cx="2557463"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037"/>
          <p:cNvGraphicFramePr>
            <a:graphicFrameLocks noChangeAspect="1"/>
          </p:cNvGraphicFramePr>
          <p:nvPr>
            <p:extLst>
              <p:ext uri="{D42A27DB-BD31-4B8C-83A1-F6EECF244321}">
                <p14:modId xmlns:p14="http://schemas.microsoft.com/office/powerpoint/2010/main" val="2338188688"/>
              </p:ext>
            </p:extLst>
          </p:nvPr>
        </p:nvGraphicFramePr>
        <p:xfrm>
          <a:off x="4572000" y="2750270"/>
          <a:ext cx="374650" cy="558800"/>
        </p:xfrm>
        <a:graphic>
          <a:graphicData uri="http://schemas.openxmlformats.org/presentationml/2006/ole">
            <mc:AlternateContent xmlns:mc="http://schemas.openxmlformats.org/markup-compatibility/2006">
              <mc:Choice xmlns:v="urn:schemas-microsoft-com:vml" Requires="v">
                <p:oleObj spid="_x0000_s106703" name="Equation" r:id="rId5" imgW="190440" imgH="228600" progId="Equation.3">
                  <p:embed/>
                </p:oleObj>
              </mc:Choice>
              <mc:Fallback>
                <p:oleObj name="Equation" r:id="rId5" imgW="1904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750270"/>
                        <a:ext cx="37465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1038"/>
          <p:cNvSpPr>
            <a:spLocks noChangeArrowheads="1"/>
          </p:cNvSpPr>
          <p:nvPr/>
        </p:nvSpPr>
        <p:spPr bwMode="auto">
          <a:xfrm>
            <a:off x="4191000" y="2678832"/>
            <a:ext cx="449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0">
                <a:solidFill>
                  <a:srgbClr val="0000FF"/>
                </a:solidFill>
              </a:rPr>
              <a:t>（    </a:t>
            </a:r>
            <a:r>
              <a:rPr lang="en-US" altLang="zh-CN" sz="1600" b="0">
                <a:solidFill>
                  <a:srgbClr val="0000FF"/>
                </a:solidFill>
              </a:rPr>
              <a:t>=0</a:t>
            </a:r>
            <a:r>
              <a:rPr lang="zh-CN" altLang="en-US" sz="1600" b="0">
                <a:solidFill>
                  <a:srgbClr val="0000FF"/>
                </a:solidFill>
              </a:rPr>
              <a:t>，</a:t>
            </a:r>
            <a:r>
              <a:rPr lang="en-US" altLang="zh-CN" sz="1600" b="0">
                <a:solidFill>
                  <a:srgbClr val="0000FF"/>
                </a:solidFill>
              </a:rPr>
              <a:t>1</a:t>
            </a:r>
            <a:r>
              <a:rPr lang="zh-CN" altLang="en-US" sz="1600" b="0">
                <a:solidFill>
                  <a:srgbClr val="0000FF"/>
                </a:solidFill>
              </a:rPr>
              <a:t>，</a:t>
            </a:r>
            <a:r>
              <a:rPr lang="en-US" altLang="zh-CN" sz="1600" b="0">
                <a:solidFill>
                  <a:srgbClr val="0000FF"/>
                </a:solidFill>
                <a:latin typeface="Times New Roman" pitchFamily="18" charset="0"/>
                <a:ea typeface="宋体" pitchFamily="2" charset="-122"/>
                <a:cs typeface="Tahoma" pitchFamily="34" charset="0"/>
              </a:rPr>
              <a:t>…</a:t>
            </a:r>
            <a:r>
              <a:rPr lang="en-US" altLang="zh-CN" sz="1600" b="0">
                <a:solidFill>
                  <a:srgbClr val="0000FF"/>
                </a:solidFill>
                <a:ea typeface="宋体" pitchFamily="2" charset="-122"/>
                <a:cs typeface="Tahoma" pitchFamily="34" charset="0"/>
              </a:rPr>
              <a:t>9</a:t>
            </a:r>
            <a:r>
              <a:rPr lang="zh-CN" altLang="en-US" sz="1600" b="0">
                <a:solidFill>
                  <a:srgbClr val="0000FF"/>
                </a:solidFill>
                <a:ea typeface="宋体" pitchFamily="2" charset="-122"/>
              </a:rPr>
              <a:t>，</a:t>
            </a:r>
            <a:r>
              <a:rPr lang="en-US" altLang="zh-CN" sz="1600" b="0">
                <a:solidFill>
                  <a:srgbClr val="0000FF"/>
                </a:solidFill>
                <a:ea typeface="宋体" pitchFamily="2" charset="-122"/>
              </a:rPr>
              <a:t>A</a:t>
            </a:r>
            <a:r>
              <a:rPr lang="zh-CN" altLang="en-US" sz="1600" b="0">
                <a:solidFill>
                  <a:srgbClr val="0000FF"/>
                </a:solidFill>
                <a:ea typeface="宋体" pitchFamily="2" charset="-122"/>
              </a:rPr>
              <a:t>，</a:t>
            </a:r>
            <a:r>
              <a:rPr lang="en-US" altLang="zh-CN" sz="1600" b="0">
                <a:solidFill>
                  <a:srgbClr val="0000FF"/>
                </a:solidFill>
                <a:ea typeface="宋体" pitchFamily="2" charset="-122"/>
              </a:rPr>
              <a:t>B</a:t>
            </a:r>
            <a:r>
              <a:rPr lang="zh-CN" altLang="en-US" sz="1600" b="0">
                <a:solidFill>
                  <a:srgbClr val="0000FF"/>
                </a:solidFill>
                <a:ea typeface="宋体" pitchFamily="2" charset="-122"/>
              </a:rPr>
              <a:t>，</a:t>
            </a:r>
            <a:r>
              <a:rPr lang="en-US" altLang="zh-CN" sz="1600" b="0">
                <a:solidFill>
                  <a:srgbClr val="0000FF"/>
                </a:solidFill>
                <a:ea typeface="宋体" pitchFamily="2" charset="-122"/>
              </a:rPr>
              <a:t>C</a:t>
            </a:r>
            <a:r>
              <a:rPr lang="zh-CN" altLang="en-US" sz="1600" b="0">
                <a:solidFill>
                  <a:srgbClr val="0000FF"/>
                </a:solidFill>
                <a:ea typeface="宋体" pitchFamily="2" charset="-122"/>
              </a:rPr>
              <a:t>，</a:t>
            </a:r>
            <a:r>
              <a:rPr lang="en-US" altLang="zh-CN" sz="1600" b="0">
                <a:solidFill>
                  <a:srgbClr val="0000FF"/>
                </a:solidFill>
                <a:ea typeface="宋体" pitchFamily="2" charset="-122"/>
              </a:rPr>
              <a:t>D</a:t>
            </a:r>
            <a:r>
              <a:rPr lang="zh-CN" altLang="en-US" sz="1600" b="0">
                <a:solidFill>
                  <a:srgbClr val="0000FF"/>
                </a:solidFill>
                <a:ea typeface="宋体" pitchFamily="2" charset="-122"/>
              </a:rPr>
              <a:t>，</a:t>
            </a:r>
            <a:r>
              <a:rPr lang="en-US" altLang="zh-CN" sz="1600" b="0">
                <a:solidFill>
                  <a:srgbClr val="0000FF"/>
                </a:solidFill>
                <a:ea typeface="宋体" pitchFamily="2" charset="-122"/>
              </a:rPr>
              <a:t>E</a:t>
            </a:r>
            <a:r>
              <a:rPr lang="zh-CN" altLang="en-US" sz="1600" b="0">
                <a:solidFill>
                  <a:srgbClr val="0000FF"/>
                </a:solidFill>
                <a:ea typeface="宋体" pitchFamily="2" charset="-122"/>
              </a:rPr>
              <a:t>，</a:t>
            </a:r>
            <a:r>
              <a:rPr lang="en-US" altLang="zh-CN" sz="1600" b="0">
                <a:solidFill>
                  <a:srgbClr val="0000FF"/>
                </a:solidFill>
                <a:ea typeface="宋体" pitchFamily="2" charset="-122"/>
              </a:rPr>
              <a:t>F</a:t>
            </a:r>
            <a:r>
              <a:rPr lang="zh-CN" altLang="en-US" sz="2400" b="0">
                <a:solidFill>
                  <a:srgbClr val="0000FF"/>
                </a:solidFill>
                <a:ea typeface="宋体" pitchFamily="2" charset="-122"/>
              </a:rPr>
              <a:t>）</a:t>
            </a:r>
          </a:p>
        </p:txBody>
      </p:sp>
      <p:grpSp>
        <p:nvGrpSpPr>
          <p:cNvPr id="9" name="Group 1041"/>
          <p:cNvGrpSpPr>
            <a:grpSpLocks/>
          </p:cNvGrpSpPr>
          <p:nvPr/>
        </p:nvGrpSpPr>
        <p:grpSpPr bwMode="auto">
          <a:xfrm>
            <a:off x="990600" y="3898032"/>
            <a:ext cx="6351588" cy="2667000"/>
            <a:chOff x="624" y="2304"/>
            <a:chExt cx="4001" cy="1680"/>
          </a:xfrm>
        </p:grpSpPr>
        <p:sp>
          <p:nvSpPr>
            <p:cNvPr id="10" name="Rectangle 1028"/>
            <p:cNvSpPr>
              <a:spLocks noChangeArrowheads="1"/>
            </p:cNvSpPr>
            <p:nvPr/>
          </p:nvSpPr>
          <p:spPr bwMode="auto">
            <a:xfrm>
              <a:off x="672" y="2352"/>
              <a:ext cx="39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a:solidFill>
                    <a:srgbClr val="FF3300"/>
                  </a:solidFill>
                </a:rPr>
                <a:t>如</a:t>
              </a:r>
              <a:r>
                <a:rPr lang="en-US" altLang="zh-CN" sz="2400">
                  <a:solidFill>
                    <a:srgbClr val="FF3300"/>
                  </a:solidFill>
                </a:rPr>
                <a:t>:</a:t>
              </a:r>
              <a:endParaRPr lang="en-US" altLang="zh-CN" sz="2400" b="0">
                <a:solidFill>
                  <a:srgbClr val="080808"/>
                </a:solidFill>
              </a:endParaRPr>
            </a:p>
          </p:txBody>
        </p:sp>
        <p:graphicFrame>
          <p:nvGraphicFramePr>
            <p:cNvPr id="11" name="Object 1029"/>
            <p:cNvGraphicFramePr>
              <a:graphicFrameLocks noChangeAspect="1"/>
            </p:cNvGraphicFramePr>
            <p:nvPr/>
          </p:nvGraphicFramePr>
          <p:xfrm>
            <a:off x="1248" y="2304"/>
            <a:ext cx="998" cy="393"/>
          </p:xfrm>
          <a:graphic>
            <a:graphicData uri="http://schemas.openxmlformats.org/presentationml/2006/ole">
              <mc:AlternateContent xmlns:mc="http://schemas.openxmlformats.org/markup-compatibility/2006">
                <mc:Choice xmlns:v="urn:schemas-microsoft-com:vml" Requires="v">
                  <p:oleObj spid="_x0000_s106704" name="Equation" r:id="rId7" imgW="520560" imgH="228600" progId="Equation.3">
                    <p:embed/>
                  </p:oleObj>
                </mc:Choice>
                <mc:Fallback>
                  <p:oleObj name="Equation" r:id="rId7" imgW="52056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8" y="2304"/>
                          <a:ext cx="998"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030"/>
            <p:cNvGraphicFramePr>
              <a:graphicFrameLocks noChangeAspect="1"/>
            </p:cNvGraphicFramePr>
            <p:nvPr/>
          </p:nvGraphicFramePr>
          <p:xfrm>
            <a:off x="4298" y="3021"/>
            <a:ext cx="116" cy="172"/>
          </p:xfrm>
          <a:graphic>
            <a:graphicData uri="http://schemas.openxmlformats.org/presentationml/2006/ole">
              <mc:AlternateContent xmlns:mc="http://schemas.openxmlformats.org/markup-compatibility/2006">
                <mc:Choice xmlns:v="urn:schemas-microsoft-com:vml" Requires="v">
                  <p:oleObj spid="_x0000_s106705" name="Equation" r:id="rId9" imgW="114120" imgH="215640" progId="Equation.3">
                    <p:embed/>
                  </p:oleObj>
                </mc:Choice>
                <mc:Fallback>
                  <p:oleObj name="Equation" r:id="rId9" imgW="11412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8" y="3021"/>
                          <a:ext cx="116" cy="1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031"/>
            <p:cNvGraphicFramePr>
              <a:graphicFrameLocks noChangeAspect="1"/>
            </p:cNvGraphicFramePr>
            <p:nvPr/>
          </p:nvGraphicFramePr>
          <p:xfrm>
            <a:off x="1248" y="2736"/>
            <a:ext cx="3025" cy="321"/>
          </p:xfrm>
          <a:graphic>
            <a:graphicData uri="http://schemas.openxmlformats.org/presentationml/2006/ole">
              <mc:AlternateContent xmlns:mc="http://schemas.openxmlformats.org/markup-compatibility/2006">
                <mc:Choice xmlns:v="urn:schemas-microsoft-com:vml" Requires="v">
                  <p:oleObj spid="_x0000_s106706" name="Equation" r:id="rId11" imgW="1574640" imgH="203040" progId="Equation.3">
                    <p:embed/>
                  </p:oleObj>
                </mc:Choice>
                <mc:Fallback>
                  <p:oleObj name="Equation" r:id="rId11" imgW="1574640" imgH="203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48" y="2736"/>
                          <a:ext cx="3025" cy="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Rectangle 1032"/>
            <p:cNvSpPr>
              <a:spLocks noChangeArrowheads="1"/>
            </p:cNvSpPr>
            <p:nvPr/>
          </p:nvSpPr>
          <p:spPr bwMode="auto">
            <a:xfrm>
              <a:off x="1008" y="3264"/>
              <a:ext cx="209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0">
                  <a:solidFill>
                    <a:srgbClr val="080808"/>
                  </a:solidFill>
                </a:rPr>
                <a:t>=</a:t>
              </a:r>
            </a:p>
          </p:txBody>
        </p:sp>
        <p:graphicFrame>
          <p:nvGraphicFramePr>
            <p:cNvPr id="15" name="Object 1033"/>
            <p:cNvGraphicFramePr>
              <a:graphicFrameLocks noChangeAspect="1"/>
            </p:cNvGraphicFramePr>
            <p:nvPr/>
          </p:nvGraphicFramePr>
          <p:xfrm>
            <a:off x="1200" y="3216"/>
            <a:ext cx="1122" cy="393"/>
          </p:xfrm>
          <a:graphic>
            <a:graphicData uri="http://schemas.openxmlformats.org/presentationml/2006/ole">
              <mc:AlternateContent xmlns:mc="http://schemas.openxmlformats.org/markup-compatibility/2006">
                <mc:Choice xmlns:v="urn:schemas-microsoft-com:vml" Requires="v">
                  <p:oleObj spid="_x0000_s106707" name="Equation" r:id="rId13" imgW="583920" imgH="228600" progId="Equation.3">
                    <p:embed/>
                  </p:oleObj>
                </mc:Choice>
                <mc:Fallback>
                  <p:oleObj name="Equation" r:id="rId13" imgW="58392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00" y="3216"/>
                          <a:ext cx="1122"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Rectangle 1039"/>
            <p:cNvSpPr>
              <a:spLocks noChangeArrowheads="1"/>
            </p:cNvSpPr>
            <p:nvPr/>
          </p:nvSpPr>
          <p:spPr bwMode="auto">
            <a:xfrm>
              <a:off x="1008" y="2784"/>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0">
                  <a:solidFill>
                    <a:srgbClr val="080808"/>
                  </a:solidFill>
                </a:rPr>
                <a:t>=</a:t>
              </a:r>
            </a:p>
          </p:txBody>
        </p:sp>
        <p:sp>
          <p:nvSpPr>
            <p:cNvPr id="17" name="Rectangle 1040"/>
            <p:cNvSpPr>
              <a:spLocks noChangeArrowheads="1"/>
            </p:cNvSpPr>
            <p:nvPr/>
          </p:nvSpPr>
          <p:spPr bwMode="auto">
            <a:xfrm>
              <a:off x="624" y="3696"/>
              <a:ext cx="33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a:solidFill>
                    <a:srgbClr val="FF3300"/>
                  </a:solidFill>
                  <a:ea typeface="宋体" pitchFamily="2" charset="-122"/>
                </a:rPr>
                <a:t>以上方法称为位置计数法或位置加权法</a:t>
              </a:r>
            </a:p>
          </p:txBody>
        </p:sp>
      </p:grpSp>
      <p:sp>
        <p:nvSpPr>
          <p:cNvPr id="18" name="内容占位符 17"/>
          <p:cNvSpPr txBox="1">
            <a:spLocks/>
          </p:cNvSpPr>
          <p:nvPr/>
        </p:nvSpPr>
        <p:spPr bwMode="auto">
          <a:xfrm>
            <a:off x="457200" y="1371600"/>
            <a:ext cx="391485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buSzPct val="110000"/>
              <a:buFont typeface="Wingdings" pitchFamily="2" charset="2"/>
              <a:buNone/>
            </a:pPr>
            <a:r>
              <a:rPr lang="zh-CN" altLang="en-US" u="sng" dirty="0" smtClean="0">
                <a:solidFill>
                  <a:srgbClr val="0000FF"/>
                </a:solidFill>
                <a:ea typeface="宋体" pitchFamily="2" charset="-122"/>
              </a:rPr>
              <a:t>三、 十六进制数的表示</a:t>
            </a:r>
            <a:endParaRPr lang="zh-CN" altLang="en-US" u="sng" dirty="0">
              <a:solidFill>
                <a:srgbClr val="0000FF"/>
              </a:solidFill>
              <a:ea typeface="宋体" pitchFamily="2" charset="-122"/>
            </a:endParaRPr>
          </a:p>
        </p:txBody>
      </p:sp>
    </p:spTree>
    <p:extLst>
      <p:ext uri="{BB962C8B-B14F-4D97-AF65-F5344CB8AC3E}">
        <p14:creationId xmlns:p14="http://schemas.microsoft.com/office/powerpoint/2010/main" val="214752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 </a:t>
            </a:r>
            <a:r>
              <a:rPr lang="zh-CN" altLang="en-US" dirty="0" smtClean="0"/>
              <a:t>数制</a:t>
            </a:r>
            <a:r>
              <a:rPr lang="zh-CN" altLang="en-US" dirty="0"/>
              <a:t>的表示</a:t>
            </a: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Rectangle 50"/>
          <p:cNvSpPr>
            <a:spLocks noChangeArrowheads="1"/>
          </p:cNvSpPr>
          <p:nvPr/>
        </p:nvSpPr>
        <p:spPr bwMode="auto">
          <a:xfrm>
            <a:off x="683568" y="1412776"/>
            <a:ext cx="38908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buClr>
                <a:schemeClr val="hlink"/>
              </a:buClr>
              <a:buSzPct val="110000"/>
              <a:buFont typeface="Wingdings" pitchFamily="2" charset="2"/>
              <a:buNone/>
            </a:pPr>
            <a:r>
              <a:rPr lang="zh-CN" altLang="en-US" sz="2800" b="1" u="sng" dirty="0">
                <a:solidFill>
                  <a:srgbClr val="0000FF"/>
                </a:solidFill>
                <a:ea typeface="宋体" pitchFamily="2" charset="-122"/>
              </a:rPr>
              <a:t>一、 任意进制数的表示</a:t>
            </a:r>
          </a:p>
        </p:txBody>
      </p:sp>
      <p:sp>
        <p:nvSpPr>
          <p:cNvPr id="6" name="Rectangle 52"/>
          <p:cNvSpPr>
            <a:spLocks noChangeArrowheads="1"/>
          </p:cNvSpPr>
          <p:nvPr/>
        </p:nvSpPr>
        <p:spPr bwMode="auto">
          <a:xfrm>
            <a:off x="381000" y="2133600"/>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fontAlgn="t">
              <a:spcBef>
                <a:spcPct val="20000"/>
              </a:spcBef>
              <a:buClr>
                <a:schemeClr val="hlink"/>
              </a:buClr>
              <a:buSzPct val="110000"/>
              <a:buFont typeface="Wingdings" pitchFamily="2" charset="2"/>
              <a:buNone/>
            </a:pPr>
            <a:r>
              <a:rPr lang="en-US" altLang="zh-CN" b="1">
                <a:solidFill>
                  <a:srgbClr val="080808"/>
                </a:solidFill>
                <a:latin typeface="仿宋_GB2312" pitchFamily="49" charset="-122"/>
              </a:rPr>
              <a:t>      </a:t>
            </a:r>
            <a:r>
              <a:rPr lang="zh-CN" altLang="en-US" sz="2400" b="1">
                <a:solidFill>
                  <a:srgbClr val="080808"/>
                </a:solidFill>
                <a:latin typeface="楷体_GB2312" pitchFamily="49" charset="-122"/>
                <a:ea typeface="楷体_GB2312" pitchFamily="49" charset="-122"/>
              </a:rPr>
              <a:t>任意一个数</a:t>
            </a:r>
            <a:r>
              <a:rPr lang="en-US" altLang="zh-CN" sz="2400" b="1">
                <a:solidFill>
                  <a:srgbClr val="080808"/>
                </a:solidFill>
                <a:latin typeface="楷体_GB2312" pitchFamily="49" charset="-122"/>
                <a:ea typeface="楷体_GB2312" pitchFamily="49" charset="-122"/>
              </a:rPr>
              <a:t>N</a:t>
            </a:r>
            <a:r>
              <a:rPr lang="zh-CN" altLang="en-US" sz="2400" b="1">
                <a:solidFill>
                  <a:srgbClr val="080808"/>
                </a:solidFill>
                <a:latin typeface="楷体_GB2312" pitchFamily="49" charset="-122"/>
                <a:ea typeface="楷体_GB2312" pitchFamily="49" charset="-122"/>
              </a:rPr>
              <a:t>可以表示成</a:t>
            </a:r>
            <a:r>
              <a:rPr lang="en-US" altLang="zh-CN" sz="2400" b="1">
                <a:solidFill>
                  <a:srgbClr val="080808"/>
                </a:solidFill>
                <a:latin typeface="楷体_GB2312" pitchFamily="49" charset="-122"/>
                <a:ea typeface="楷体_GB2312" pitchFamily="49" charset="-122"/>
              </a:rPr>
              <a:t>P</a:t>
            </a:r>
            <a:r>
              <a:rPr lang="zh-CN" altLang="en-US" sz="2400" b="1">
                <a:solidFill>
                  <a:srgbClr val="080808"/>
                </a:solidFill>
                <a:latin typeface="楷体_GB2312" pitchFamily="49" charset="-122"/>
                <a:ea typeface="楷体_GB2312" pitchFamily="49" charset="-122"/>
              </a:rPr>
              <a:t>进制数：</a:t>
            </a:r>
          </a:p>
        </p:txBody>
      </p:sp>
      <p:graphicFrame>
        <p:nvGraphicFramePr>
          <p:cNvPr id="7" name="Object 54"/>
          <p:cNvGraphicFramePr>
            <a:graphicFrameLocks noChangeAspect="1"/>
          </p:cNvGraphicFramePr>
          <p:nvPr>
            <p:extLst>
              <p:ext uri="{D42A27DB-BD31-4B8C-83A1-F6EECF244321}">
                <p14:modId xmlns:p14="http://schemas.microsoft.com/office/powerpoint/2010/main" val="271628807"/>
              </p:ext>
            </p:extLst>
          </p:nvPr>
        </p:nvGraphicFramePr>
        <p:xfrm>
          <a:off x="2117725" y="2924944"/>
          <a:ext cx="4114800" cy="1219200"/>
        </p:xfrm>
        <a:graphic>
          <a:graphicData uri="http://schemas.openxmlformats.org/presentationml/2006/ole">
            <mc:AlternateContent xmlns:mc="http://schemas.openxmlformats.org/markup-compatibility/2006">
              <mc:Choice xmlns:v="urn:schemas-microsoft-com:vml" Requires="v">
                <p:oleObj spid="_x0000_s83293" name="Equation" r:id="rId3" imgW="1028520" imgH="431640" progId="Equation.3">
                  <p:embed/>
                </p:oleObj>
              </mc:Choice>
              <mc:Fallback>
                <p:oleObj name="Equation" r:id="rId3" imgW="102852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7725" y="2924944"/>
                        <a:ext cx="41148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55"/>
          <p:cNvSpPr>
            <a:spLocks noChangeArrowheads="1"/>
          </p:cNvSpPr>
          <p:nvPr/>
        </p:nvSpPr>
        <p:spPr bwMode="auto">
          <a:xfrm>
            <a:off x="533400" y="4648200"/>
            <a:ext cx="8153400"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fontAlgn="t">
              <a:spcBef>
                <a:spcPct val="20000"/>
              </a:spcBef>
              <a:buClr>
                <a:schemeClr val="hlink"/>
              </a:buClr>
              <a:buSzPct val="110000"/>
              <a:buFont typeface="Wingdings" pitchFamily="2" charset="2"/>
              <a:buNone/>
            </a:pPr>
            <a:r>
              <a:rPr lang="en-US" altLang="zh-CN" b="1">
                <a:solidFill>
                  <a:srgbClr val="080808"/>
                </a:solidFill>
                <a:latin typeface="仿宋_GB2312" pitchFamily="49" charset="-122"/>
              </a:rPr>
              <a:t>    </a:t>
            </a:r>
            <a:r>
              <a:rPr lang="zh-CN" altLang="en-US" sz="2400" b="1">
                <a:solidFill>
                  <a:srgbClr val="080808"/>
                </a:solidFill>
                <a:latin typeface="楷体_GB2312" pitchFamily="49" charset="-122"/>
                <a:ea typeface="楷体_GB2312" pitchFamily="49" charset="-122"/>
              </a:rPr>
              <a:t>式中</a:t>
            </a:r>
            <a:r>
              <a:rPr lang="en-US" altLang="zh-CN" sz="2400" b="1">
                <a:solidFill>
                  <a:srgbClr val="080808"/>
                </a:solidFill>
                <a:latin typeface="楷体_GB2312" pitchFamily="49" charset="-122"/>
                <a:ea typeface="楷体_GB2312" pitchFamily="49" charset="-122"/>
              </a:rPr>
              <a:t>i</a:t>
            </a:r>
            <a:r>
              <a:rPr lang="zh-CN" altLang="en-US" sz="2400" b="1">
                <a:solidFill>
                  <a:srgbClr val="080808"/>
                </a:solidFill>
                <a:latin typeface="楷体_GB2312" pitchFamily="49" charset="-122"/>
                <a:ea typeface="楷体_GB2312" pitchFamily="49" charset="-122"/>
              </a:rPr>
              <a:t>表示数的某一位，  表示第</a:t>
            </a:r>
            <a:r>
              <a:rPr lang="en-US" altLang="zh-CN" sz="2400" b="1">
                <a:solidFill>
                  <a:srgbClr val="080808"/>
                </a:solidFill>
                <a:latin typeface="楷体_GB2312" pitchFamily="49" charset="-122"/>
                <a:ea typeface="楷体_GB2312" pitchFamily="49" charset="-122"/>
              </a:rPr>
              <a:t>i</a:t>
            </a:r>
            <a:r>
              <a:rPr lang="zh-CN" altLang="en-US" sz="2400" b="1">
                <a:solidFill>
                  <a:srgbClr val="080808"/>
                </a:solidFill>
                <a:latin typeface="楷体_GB2312" pitchFamily="49" charset="-122"/>
                <a:ea typeface="楷体_GB2312" pitchFamily="49" charset="-122"/>
              </a:rPr>
              <a:t>位的数字，</a:t>
            </a:r>
            <a:r>
              <a:rPr lang="en-US" altLang="zh-CN" sz="2400" b="1">
                <a:solidFill>
                  <a:srgbClr val="080808"/>
                </a:solidFill>
                <a:latin typeface="楷体_GB2312" pitchFamily="49" charset="-122"/>
                <a:ea typeface="楷体_GB2312" pitchFamily="49" charset="-122"/>
              </a:rPr>
              <a:t>P</a:t>
            </a:r>
            <a:r>
              <a:rPr lang="zh-CN" altLang="en-US" sz="2400" b="1">
                <a:solidFill>
                  <a:srgbClr val="080808"/>
                </a:solidFill>
                <a:latin typeface="楷体_GB2312" pitchFamily="49" charset="-122"/>
                <a:ea typeface="楷体_GB2312" pitchFamily="49" charset="-122"/>
              </a:rPr>
              <a:t>为基数，</a:t>
            </a:r>
          </a:p>
          <a:p>
            <a:pPr algn="l" fontAlgn="t">
              <a:spcBef>
                <a:spcPct val="20000"/>
              </a:spcBef>
              <a:buClr>
                <a:schemeClr val="hlink"/>
              </a:buClr>
              <a:buSzPct val="110000"/>
              <a:buFont typeface="Wingdings" pitchFamily="2" charset="2"/>
              <a:buNone/>
            </a:pPr>
            <a:endParaRPr lang="zh-CN" altLang="en-US" sz="2400" b="1">
              <a:solidFill>
                <a:srgbClr val="080808"/>
              </a:solidFill>
              <a:latin typeface="楷体_GB2312" pitchFamily="49" charset="-122"/>
              <a:ea typeface="楷体_GB2312" pitchFamily="49" charset="-122"/>
            </a:endParaRPr>
          </a:p>
          <a:p>
            <a:pPr algn="l" fontAlgn="t">
              <a:spcBef>
                <a:spcPct val="20000"/>
              </a:spcBef>
              <a:buClr>
                <a:schemeClr val="hlink"/>
              </a:buClr>
              <a:buSzPct val="110000"/>
              <a:buFont typeface="Wingdings" pitchFamily="2" charset="2"/>
              <a:buNone/>
            </a:pPr>
            <a:r>
              <a:rPr lang="zh-CN" altLang="en-US" sz="2400" b="1">
                <a:solidFill>
                  <a:srgbClr val="080808"/>
                </a:solidFill>
                <a:latin typeface="楷体_GB2312" pitchFamily="49" charset="-122"/>
                <a:ea typeface="楷体_GB2312" pitchFamily="49" charset="-122"/>
              </a:rPr>
              <a:t>   为第</a:t>
            </a:r>
            <a:r>
              <a:rPr lang="en-US" altLang="zh-CN" sz="2400" b="1">
                <a:solidFill>
                  <a:srgbClr val="080808"/>
                </a:solidFill>
                <a:latin typeface="楷体_GB2312" pitchFamily="49" charset="-122"/>
                <a:ea typeface="楷体_GB2312" pitchFamily="49" charset="-122"/>
              </a:rPr>
              <a:t>i</a:t>
            </a:r>
            <a:r>
              <a:rPr lang="zh-CN" altLang="en-US" sz="2400" b="1">
                <a:solidFill>
                  <a:srgbClr val="080808"/>
                </a:solidFill>
                <a:latin typeface="楷体_GB2312" pitchFamily="49" charset="-122"/>
                <a:ea typeface="楷体_GB2312" pitchFamily="49" charset="-122"/>
              </a:rPr>
              <a:t>位的权，</a:t>
            </a:r>
            <a:r>
              <a:rPr lang="en-US" altLang="zh-CN" sz="2400" b="1">
                <a:solidFill>
                  <a:srgbClr val="080808"/>
                </a:solidFill>
                <a:latin typeface="楷体_GB2312" pitchFamily="49" charset="-122"/>
                <a:ea typeface="楷体_GB2312" pitchFamily="49" charset="-122"/>
              </a:rPr>
              <a:t>M</a:t>
            </a:r>
            <a:r>
              <a:rPr lang="zh-CN" altLang="en-US" sz="2400" b="1">
                <a:solidFill>
                  <a:srgbClr val="080808"/>
                </a:solidFill>
                <a:latin typeface="楷体_GB2312" pitchFamily="49" charset="-122"/>
                <a:ea typeface="楷体_GB2312" pitchFamily="49" charset="-122"/>
              </a:rPr>
              <a:t>、</a:t>
            </a:r>
            <a:r>
              <a:rPr lang="en-US" altLang="zh-CN" sz="2400" b="1">
                <a:solidFill>
                  <a:srgbClr val="080808"/>
                </a:solidFill>
                <a:latin typeface="楷体_GB2312" pitchFamily="49" charset="-122"/>
                <a:ea typeface="楷体_GB2312" pitchFamily="49" charset="-122"/>
              </a:rPr>
              <a:t>N</a:t>
            </a:r>
            <a:r>
              <a:rPr lang="zh-CN" altLang="en-US" sz="2400" b="1">
                <a:solidFill>
                  <a:srgbClr val="080808"/>
                </a:solidFill>
                <a:latin typeface="楷体_GB2312" pitchFamily="49" charset="-122"/>
                <a:ea typeface="楷体_GB2312" pitchFamily="49" charset="-122"/>
              </a:rPr>
              <a:t>为正整数。  </a:t>
            </a:r>
            <a:r>
              <a:rPr lang="en-US" altLang="zh-CN" sz="2400" b="1">
                <a:solidFill>
                  <a:srgbClr val="080808"/>
                </a:solidFill>
              </a:rPr>
              <a:t>=</a:t>
            </a:r>
            <a:r>
              <a:rPr lang="en-US" altLang="zh-CN" sz="2400" b="1">
                <a:solidFill>
                  <a:srgbClr val="080808"/>
                </a:solidFill>
                <a:latin typeface="楷体_GB2312" pitchFamily="49" charset="-122"/>
                <a:ea typeface="楷体_GB2312" pitchFamily="49" charset="-122"/>
              </a:rPr>
              <a:t>0,1</a:t>
            </a:r>
            <a:r>
              <a:rPr lang="en-US" altLang="zh-CN" sz="2400" b="1">
                <a:solidFill>
                  <a:srgbClr val="080808"/>
                </a:solidFill>
                <a:latin typeface="Times New Roman" pitchFamily="18" charset="0"/>
                <a:ea typeface="楷体_GB2312" pitchFamily="49" charset="-122"/>
              </a:rPr>
              <a:t>…</a:t>
            </a:r>
            <a:r>
              <a:rPr lang="en-US" altLang="zh-CN" sz="2400" b="1">
                <a:solidFill>
                  <a:srgbClr val="080808"/>
                </a:solidFill>
                <a:latin typeface="楷体_GB2312" pitchFamily="49" charset="-122"/>
                <a:ea typeface="楷体_GB2312" pitchFamily="49" charset="-122"/>
              </a:rPr>
              <a:t>P-1</a:t>
            </a:r>
            <a:r>
              <a:rPr lang="zh-CN" altLang="en-US" sz="2400" b="1">
                <a:solidFill>
                  <a:srgbClr val="080808"/>
                </a:solidFill>
                <a:latin typeface="楷体_GB2312" pitchFamily="49" charset="-122"/>
                <a:ea typeface="楷体_GB2312" pitchFamily="49" charset="-122"/>
              </a:rPr>
              <a:t>。</a:t>
            </a:r>
          </a:p>
        </p:txBody>
      </p:sp>
      <p:graphicFrame>
        <p:nvGraphicFramePr>
          <p:cNvPr id="9" name="对象 8"/>
          <p:cNvGraphicFramePr>
            <a:graphicFrameLocks noChangeAspect="1"/>
          </p:cNvGraphicFramePr>
          <p:nvPr/>
        </p:nvGraphicFramePr>
        <p:xfrm>
          <a:off x="4191000" y="4572000"/>
          <a:ext cx="508000" cy="609600"/>
        </p:xfrm>
        <a:graphic>
          <a:graphicData uri="http://schemas.openxmlformats.org/presentationml/2006/ole">
            <mc:AlternateContent xmlns:mc="http://schemas.openxmlformats.org/markup-compatibility/2006">
              <mc:Choice xmlns:v="urn:schemas-microsoft-com:vml" Requires="v">
                <p:oleObj spid="_x0000_s83294" name="Equation" r:id="rId5" imgW="190500" imgH="228600" progId="Equation.3">
                  <p:embed/>
                </p:oleObj>
              </mc:Choice>
              <mc:Fallback>
                <p:oleObj name="Equation" r:id="rId5" imgW="190500" imgH="228600" progId="Equation.3">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4572000"/>
                        <a:ext cx="5080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057119854"/>
              </p:ext>
            </p:extLst>
          </p:nvPr>
        </p:nvGraphicFramePr>
        <p:xfrm>
          <a:off x="609600" y="5373216"/>
          <a:ext cx="496888" cy="533400"/>
        </p:xfrm>
        <a:graphic>
          <a:graphicData uri="http://schemas.openxmlformats.org/presentationml/2006/ole">
            <mc:AlternateContent xmlns:mc="http://schemas.openxmlformats.org/markup-compatibility/2006">
              <mc:Choice xmlns:v="urn:schemas-microsoft-com:vml" Requires="v">
                <p:oleObj spid="_x0000_s83295" name="Equation" r:id="rId7" imgW="177646" imgH="190335" progId="Equation.3">
                  <p:embed/>
                </p:oleObj>
              </mc:Choice>
              <mc:Fallback>
                <p:oleObj name="Equation" r:id="rId7" imgW="177646" imgH="190335" progId="Equation.3">
                  <p:embed/>
                  <p:pic>
                    <p:nvPicPr>
                      <p:cNvPr id="0" name="Object 5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5373216"/>
                        <a:ext cx="49688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对象 10"/>
          <p:cNvGraphicFramePr>
            <a:graphicFrameLocks noChangeAspect="1"/>
          </p:cNvGraphicFramePr>
          <p:nvPr/>
        </p:nvGraphicFramePr>
        <p:xfrm>
          <a:off x="5105400" y="5410200"/>
          <a:ext cx="508000" cy="609600"/>
        </p:xfrm>
        <a:graphic>
          <a:graphicData uri="http://schemas.openxmlformats.org/presentationml/2006/ole">
            <mc:AlternateContent xmlns:mc="http://schemas.openxmlformats.org/markup-compatibility/2006">
              <mc:Choice xmlns:v="urn:schemas-microsoft-com:vml" Requires="v">
                <p:oleObj spid="_x0000_s83296" name="Equation" r:id="rId9" imgW="190500" imgH="228600" progId="Equation.3">
                  <p:embed/>
                </p:oleObj>
              </mc:Choice>
              <mc:Fallback>
                <p:oleObj name="Equation" r:id="rId9" imgW="190500" imgH="228600" progId="Equation.3">
                  <p:embed/>
                  <p:pic>
                    <p:nvPicPr>
                      <p:cNvPr id="0" name="Object 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5410200"/>
                        <a:ext cx="5080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083381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黑体" pitchFamily="49" charset="-122"/>
              </a:rPr>
              <a:t>1.1 </a:t>
            </a:r>
            <a:r>
              <a:rPr lang="zh-CN" altLang="en-US" dirty="0" smtClean="0">
                <a:ea typeface="黑体" pitchFamily="49" charset="-122"/>
              </a:rPr>
              <a:t>数制</a:t>
            </a:r>
            <a:r>
              <a:rPr lang="zh-CN" altLang="en-US" dirty="0">
                <a:ea typeface="黑体" pitchFamily="49" charset="-122"/>
              </a:rPr>
              <a:t>中的进制</a:t>
            </a:r>
            <a:r>
              <a:rPr lang="zh-CN" altLang="en-US" dirty="0" smtClean="0">
                <a:ea typeface="黑体" pitchFamily="49" charset="-122"/>
              </a:rPr>
              <a:t>表示</a:t>
            </a:r>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Rectangle 2"/>
          <p:cNvSpPr txBox="1">
            <a:spLocks noRot="1" noChangeArrowheads="1"/>
          </p:cNvSpPr>
          <p:nvPr/>
        </p:nvSpPr>
        <p:spPr bwMode="white">
          <a:xfrm>
            <a:off x="482600" y="368300"/>
            <a:ext cx="8229600" cy="67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endParaRPr lang="zh-CN" altLang="en-US" dirty="0">
              <a:solidFill>
                <a:schemeClr val="tx1"/>
              </a:solidFill>
              <a:ea typeface="黑体" pitchFamily="49" charset="-122"/>
            </a:endParaRPr>
          </a:p>
        </p:txBody>
      </p:sp>
      <p:sp>
        <p:nvSpPr>
          <p:cNvPr id="6" name="Rectangle 4"/>
          <p:cNvSpPr>
            <a:spLocks noChangeArrowheads="1"/>
          </p:cNvSpPr>
          <p:nvPr/>
        </p:nvSpPr>
        <p:spPr bwMode="auto">
          <a:xfrm>
            <a:off x="228600" y="1524000"/>
            <a:ext cx="3352800" cy="517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spcBef>
                <a:spcPct val="30000"/>
              </a:spcBef>
              <a:buClr>
                <a:schemeClr val="tx1"/>
              </a:buClr>
              <a:buSzPct val="80000"/>
              <a:buFont typeface="Wingdings" pitchFamily="2" charset="2"/>
              <a:buChar char="u"/>
            </a:pPr>
            <a:r>
              <a:rPr lang="zh-CN" altLang="en-US" sz="3200" b="1">
                <a:solidFill>
                  <a:srgbClr val="FFFF66"/>
                </a:solidFill>
                <a:effectLst>
                  <a:outerShdw blurRad="38100" dist="38100" dir="2700000" algn="tl">
                    <a:srgbClr val="000000"/>
                  </a:outerShdw>
                </a:effectLst>
                <a:latin typeface="Times New Roman" pitchFamily="18" charset="0"/>
              </a:rPr>
              <a:t>二进制表示</a:t>
            </a:r>
          </a:p>
          <a:p>
            <a:pPr marL="533400" indent="-533400">
              <a:spcBef>
                <a:spcPct val="30000"/>
              </a:spcBef>
              <a:buClr>
                <a:schemeClr val="tx1"/>
              </a:buClr>
              <a:buSzPct val="80000"/>
              <a:buFont typeface="Wingdings" pitchFamily="2" charset="2"/>
              <a:buNone/>
            </a:pPr>
            <a:r>
              <a:rPr lang="zh-CN" altLang="en-US" sz="3200" b="1">
                <a:solidFill>
                  <a:srgbClr val="FFFF66"/>
                </a:solidFill>
                <a:effectLst>
                  <a:outerShdw blurRad="38100" dist="38100" dir="2700000" algn="tl">
                    <a:srgbClr val="000000"/>
                  </a:outerShdw>
                </a:effectLst>
                <a:latin typeface="Times New Roman" pitchFamily="18" charset="0"/>
              </a:rPr>
              <a:t>          </a:t>
            </a:r>
          </a:p>
          <a:p>
            <a:pPr marL="533400" indent="-533400">
              <a:spcBef>
                <a:spcPct val="30000"/>
              </a:spcBef>
              <a:buClr>
                <a:schemeClr val="tx1"/>
              </a:buClr>
              <a:buSzPct val="80000"/>
              <a:buFont typeface="Wingdings" pitchFamily="2" charset="2"/>
              <a:buChar char="u"/>
            </a:pPr>
            <a:r>
              <a:rPr lang="zh-CN" altLang="en-US" sz="3200" b="1">
                <a:solidFill>
                  <a:srgbClr val="FFFF66"/>
                </a:solidFill>
                <a:effectLst>
                  <a:outerShdw blurRad="38100" dist="38100" dir="2700000" algn="tl">
                    <a:srgbClr val="000000"/>
                  </a:outerShdw>
                </a:effectLst>
                <a:latin typeface="Times New Roman" pitchFamily="18" charset="0"/>
              </a:rPr>
              <a:t>十进制表示</a:t>
            </a:r>
          </a:p>
          <a:p>
            <a:pPr marL="533400" indent="-533400">
              <a:spcBef>
                <a:spcPct val="30000"/>
              </a:spcBef>
              <a:buClr>
                <a:schemeClr val="tx1"/>
              </a:buClr>
              <a:buSzPct val="80000"/>
              <a:buFont typeface="Wingdings" pitchFamily="2" charset="2"/>
              <a:buChar char="u"/>
            </a:pPr>
            <a:endParaRPr lang="zh-CN" altLang="en-US" sz="3200" b="1">
              <a:solidFill>
                <a:srgbClr val="FFFF66"/>
              </a:solidFill>
              <a:effectLst>
                <a:outerShdw blurRad="38100" dist="38100" dir="2700000" algn="tl">
                  <a:srgbClr val="000000"/>
                </a:outerShdw>
              </a:effectLst>
              <a:latin typeface="Times New Roman" pitchFamily="18" charset="0"/>
            </a:endParaRPr>
          </a:p>
          <a:p>
            <a:pPr marL="533400" indent="-533400">
              <a:spcBef>
                <a:spcPct val="30000"/>
              </a:spcBef>
              <a:buClr>
                <a:schemeClr val="tx1"/>
              </a:buClr>
              <a:buSzPct val="80000"/>
              <a:buFont typeface="Wingdings" pitchFamily="2" charset="2"/>
              <a:buChar char="u"/>
            </a:pPr>
            <a:r>
              <a:rPr lang="zh-CN" altLang="en-US" sz="3200" b="1">
                <a:solidFill>
                  <a:srgbClr val="FFFF66"/>
                </a:solidFill>
                <a:effectLst>
                  <a:outerShdw blurRad="38100" dist="38100" dir="2700000" algn="tl">
                    <a:srgbClr val="000000"/>
                  </a:outerShdw>
                </a:effectLst>
                <a:latin typeface="Times New Roman" pitchFamily="18" charset="0"/>
              </a:rPr>
              <a:t>八进制表示</a:t>
            </a:r>
          </a:p>
          <a:p>
            <a:pPr marL="533400" indent="-533400">
              <a:spcBef>
                <a:spcPct val="30000"/>
              </a:spcBef>
              <a:buClr>
                <a:schemeClr val="tx1"/>
              </a:buClr>
              <a:buSzPct val="80000"/>
              <a:buFont typeface="Wingdings" pitchFamily="2" charset="2"/>
              <a:buChar char="u"/>
            </a:pPr>
            <a:endParaRPr lang="zh-CN" altLang="en-US" sz="3200" b="1">
              <a:solidFill>
                <a:srgbClr val="FFFF66"/>
              </a:solidFill>
              <a:effectLst>
                <a:outerShdw blurRad="38100" dist="38100" dir="2700000" algn="tl">
                  <a:srgbClr val="000000"/>
                </a:outerShdw>
              </a:effectLst>
              <a:latin typeface="Times New Roman" pitchFamily="18" charset="0"/>
            </a:endParaRPr>
          </a:p>
          <a:p>
            <a:pPr marL="533400" indent="-533400">
              <a:spcBef>
                <a:spcPct val="30000"/>
              </a:spcBef>
              <a:buClr>
                <a:schemeClr val="tx1"/>
              </a:buClr>
              <a:buSzPct val="80000"/>
              <a:buFont typeface="Wingdings" pitchFamily="2" charset="2"/>
              <a:buChar char="u"/>
            </a:pPr>
            <a:r>
              <a:rPr lang="zh-CN" altLang="en-US" sz="3200" b="1">
                <a:solidFill>
                  <a:srgbClr val="FFFF66"/>
                </a:solidFill>
                <a:effectLst>
                  <a:outerShdw blurRad="38100" dist="38100" dir="2700000" algn="tl">
                    <a:srgbClr val="000000"/>
                  </a:outerShdw>
                </a:effectLst>
                <a:latin typeface="Times New Roman" pitchFamily="18" charset="0"/>
              </a:rPr>
              <a:t>十六进制表示</a:t>
            </a:r>
          </a:p>
        </p:txBody>
      </p:sp>
      <p:sp>
        <p:nvSpPr>
          <p:cNvPr id="7" name="Text Box 5"/>
          <p:cNvSpPr txBox="1">
            <a:spLocks noChangeArrowheads="1"/>
          </p:cNvSpPr>
          <p:nvPr/>
        </p:nvSpPr>
        <p:spPr bwMode="auto">
          <a:xfrm>
            <a:off x="3352800" y="1524000"/>
            <a:ext cx="3887788" cy="107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30000"/>
              </a:spcBef>
              <a:buClr>
                <a:schemeClr val="tx1"/>
              </a:buClr>
              <a:buSzPct val="80000"/>
              <a:buFont typeface="Wingdings" pitchFamily="2" charset="2"/>
              <a:buNone/>
            </a:pPr>
            <a:r>
              <a:rPr lang="zh-CN" altLang="en-US" sz="2800" b="1" dirty="0">
                <a:effectLst>
                  <a:outerShdw blurRad="38100" dist="38100" dir="2700000" algn="tl">
                    <a:srgbClr val="000000"/>
                  </a:outerShdw>
                </a:effectLst>
                <a:latin typeface="Times New Roman" pitchFamily="18" charset="0"/>
                <a:ea typeface="华文中宋" pitchFamily="2" charset="-122"/>
              </a:rPr>
              <a:t>符号 </a:t>
            </a:r>
            <a:r>
              <a:rPr lang="en-US" altLang="zh-CN" sz="2800" b="1" dirty="0">
                <a:effectLst>
                  <a:outerShdw blurRad="38100" dist="38100" dir="2700000" algn="tl">
                    <a:srgbClr val="000000"/>
                  </a:outerShdw>
                </a:effectLst>
                <a:latin typeface="Times New Roman" pitchFamily="18" charset="0"/>
                <a:ea typeface="华文中宋" pitchFamily="2" charset="-122"/>
              </a:rPr>
              <a:t>0</a:t>
            </a:r>
            <a:r>
              <a:rPr lang="zh-CN" altLang="en-US" sz="2800" b="1" dirty="0">
                <a:effectLst>
                  <a:outerShdw blurRad="38100" dist="38100" dir="2700000" algn="tl">
                    <a:srgbClr val="000000"/>
                  </a:outerShdw>
                </a:effectLst>
                <a:latin typeface="Times New Roman" pitchFamily="18" charset="0"/>
                <a:ea typeface="华文中宋" pitchFamily="2" charset="-122"/>
              </a:rPr>
              <a:t>、</a:t>
            </a:r>
            <a:r>
              <a:rPr lang="en-US" altLang="zh-CN" sz="2800" b="1" dirty="0">
                <a:effectLst>
                  <a:outerShdw blurRad="38100" dist="38100" dir="2700000" algn="tl">
                    <a:srgbClr val="000000"/>
                  </a:outerShdw>
                </a:effectLst>
                <a:latin typeface="Times New Roman" pitchFamily="18" charset="0"/>
                <a:ea typeface="华文中宋" pitchFamily="2" charset="-122"/>
              </a:rPr>
              <a:t>1 </a:t>
            </a:r>
            <a:r>
              <a:rPr lang="zh-CN" altLang="en-US" sz="2800" b="1" dirty="0">
                <a:effectLst>
                  <a:outerShdw blurRad="38100" dist="38100" dir="2700000" algn="tl">
                    <a:srgbClr val="000000"/>
                  </a:outerShdw>
                </a:effectLst>
                <a:latin typeface="Times New Roman" pitchFamily="18" charset="0"/>
                <a:ea typeface="华文中宋" pitchFamily="2" charset="-122"/>
              </a:rPr>
              <a:t>集合，尾符 </a:t>
            </a:r>
            <a:r>
              <a:rPr lang="en-US" altLang="zh-CN" sz="2800" b="1" dirty="0">
                <a:effectLst>
                  <a:outerShdw blurRad="38100" dist="38100" dir="2700000" algn="tl">
                    <a:srgbClr val="000000"/>
                  </a:outerShdw>
                </a:effectLst>
                <a:latin typeface="Times New Roman" pitchFamily="18" charset="0"/>
                <a:ea typeface="华文中宋" pitchFamily="2" charset="-122"/>
              </a:rPr>
              <a:t>B</a:t>
            </a:r>
          </a:p>
          <a:p>
            <a:pPr>
              <a:spcBef>
                <a:spcPct val="30000"/>
              </a:spcBef>
              <a:buClr>
                <a:schemeClr val="tx1"/>
              </a:buClr>
              <a:buSzPct val="80000"/>
              <a:buFont typeface="Wingdings" pitchFamily="2" charset="2"/>
              <a:buNone/>
            </a:pPr>
            <a:r>
              <a:rPr lang="en-US" altLang="zh-CN" sz="2800" b="1" dirty="0">
                <a:solidFill>
                  <a:schemeClr val="folHlink"/>
                </a:solidFill>
                <a:effectLst>
                  <a:outerShdw blurRad="38100" dist="38100" dir="2700000" algn="tl">
                    <a:srgbClr val="000000"/>
                  </a:outerShdw>
                </a:effectLst>
                <a:latin typeface="Times New Roman" pitchFamily="18" charset="0"/>
                <a:ea typeface="华文中宋" pitchFamily="2" charset="-122"/>
              </a:rPr>
              <a:t>《</a:t>
            </a:r>
            <a:r>
              <a:rPr lang="zh-CN" altLang="en-US" sz="2800" b="1" dirty="0">
                <a:solidFill>
                  <a:schemeClr val="folHlink"/>
                </a:solidFill>
                <a:effectLst>
                  <a:outerShdw blurRad="38100" dist="38100" dir="2700000" algn="tl">
                    <a:srgbClr val="000000"/>
                  </a:outerShdw>
                </a:effectLst>
                <a:latin typeface="Times New Roman" pitchFamily="18" charset="0"/>
                <a:ea typeface="华文中宋" pitchFamily="2" charset="-122"/>
              </a:rPr>
              <a:t>例</a:t>
            </a:r>
            <a:r>
              <a:rPr lang="en-US" altLang="zh-CN" sz="2800" b="1" dirty="0">
                <a:solidFill>
                  <a:schemeClr val="folHlink"/>
                </a:solidFill>
                <a:effectLst>
                  <a:outerShdw blurRad="38100" dist="38100" dir="2700000" algn="tl">
                    <a:srgbClr val="000000"/>
                  </a:outerShdw>
                </a:effectLst>
                <a:latin typeface="Times New Roman" pitchFamily="18" charset="0"/>
                <a:ea typeface="华文中宋" pitchFamily="2" charset="-122"/>
              </a:rPr>
              <a:t>》00010101B</a:t>
            </a:r>
            <a:endParaRPr lang="en-US" altLang="zh-CN" dirty="0"/>
          </a:p>
        </p:txBody>
      </p:sp>
      <p:sp>
        <p:nvSpPr>
          <p:cNvPr id="8" name="Text Box 6"/>
          <p:cNvSpPr txBox="1">
            <a:spLocks noChangeArrowheads="1"/>
          </p:cNvSpPr>
          <p:nvPr/>
        </p:nvSpPr>
        <p:spPr bwMode="auto">
          <a:xfrm>
            <a:off x="3352800" y="2895600"/>
            <a:ext cx="5070475" cy="107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30000"/>
              </a:spcBef>
              <a:buClr>
                <a:schemeClr val="tx1"/>
              </a:buClr>
              <a:buSzPct val="80000"/>
              <a:buFont typeface="Wingdings" pitchFamily="2" charset="2"/>
              <a:buNone/>
            </a:pPr>
            <a:r>
              <a:rPr lang="zh-CN" altLang="en-US" sz="2800" b="1" dirty="0">
                <a:effectLst>
                  <a:outerShdw blurRad="38100" dist="38100" dir="2700000" algn="tl">
                    <a:srgbClr val="000000"/>
                  </a:outerShdw>
                </a:effectLst>
                <a:latin typeface="Times New Roman" pitchFamily="18" charset="0"/>
                <a:ea typeface="华文中宋" pitchFamily="2" charset="-122"/>
              </a:rPr>
              <a:t>符号 </a:t>
            </a:r>
            <a:r>
              <a:rPr lang="en-US" altLang="zh-CN" sz="2800" b="1" dirty="0">
                <a:effectLst>
                  <a:outerShdw blurRad="38100" dist="38100" dir="2700000" algn="tl">
                    <a:srgbClr val="000000"/>
                  </a:outerShdw>
                </a:effectLst>
                <a:latin typeface="Times New Roman" pitchFamily="18" charset="0"/>
                <a:ea typeface="华文中宋" pitchFamily="2" charset="-122"/>
              </a:rPr>
              <a:t>0 ~ 9 </a:t>
            </a:r>
            <a:r>
              <a:rPr lang="zh-CN" altLang="en-US" sz="2800" b="1" dirty="0">
                <a:effectLst>
                  <a:outerShdw blurRad="38100" dist="38100" dir="2700000" algn="tl">
                    <a:srgbClr val="000000"/>
                  </a:outerShdw>
                </a:effectLst>
                <a:latin typeface="Times New Roman" pitchFamily="18" charset="0"/>
                <a:ea typeface="华文中宋" pitchFamily="2" charset="-122"/>
              </a:rPr>
              <a:t>集合，尾符 </a:t>
            </a:r>
            <a:r>
              <a:rPr lang="en-US" altLang="zh-CN" sz="2800" b="1" dirty="0">
                <a:effectLst>
                  <a:outerShdw blurRad="38100" dist="38100" dir="2700000" algn="tl">
                    <a:srgbClr val="000000"/>
                  </a:outerShdw>
                </a:effectLst>
                <a:latin typeface="Times New Roman" pitchFamily="18" charset="0"/>
                <a:ea typeface="华文中宋" pitchFamily="2" charset="-122"/>
              </a:rPr>
              <a:t>D </a:t>
            </a:r>
            <a:r>
              <a:rPr lang="zh-CN" altLang="en-US" sz="2800" b="1" dirty="0">
                <a:effectLst>
                  <a:outerShdw blurRad="38100" dist="38100" dir="2700000" algn="tl">
                    <a:srgbClr val="000000"/>
                  </a:outerShdw>
                </a:effectLst>
                <a:latin typeface="Times New Roman" pitchFamily="18" charset="0"/>
                <a:ea typeface="华文中宋" pitchFamily="2" charset="-122"/>
              </a:rPr>
              <a:t>或缺省</a:t>
            </a:r>
          </a:p>
          <a:p>
            <a:pPr>
              <a:spcBef>
                <a:spcPct val="30000"/>
              </a:spcBef>
              <a:buClr>
                <a:srgbClr val="B4B9BE"/>
              </a:buClr>
              <a:buFont typeface="Wingdings" pitchFamily="2" charset="2"/>
              <a:buNone/>
            </a:pPr>
            <a:r>
              <a:rPr lang="en-US" altLang="zh-CN" sz="2800" b="1" dirty="0">
                <a:solidFill>
                  <a:schemeClr val="folHlink"/>
                </a:solidFill>
                <a:effectLst>
                  <a:outerShdw blurRad="38100" dist="38100" dir="2700000" algn="tl">
                    <a:srgbClr val="000000"/>
                  </a:outerShdw>
                </a:effectLst>
                <a:latin typeface="Times New Roman" pitchFamily="18" charset="0"/>
                <a:ea typeface="华文中宋" pitchFamily="2" charset="-122"/>
              </a:rPr>
              <a:t>《</a:t>
            </a:r>
            <a:r>
              <a:rPr lang="zh-CN" altLang="en-US" sz="2800" b="1" dirty="0">
                <a:solidFill>
                  <a:schemeClr val="folHlink"/>
                </a:solidFill>
                <a:effectLst>
                  <a:outerShdw blurRad="38100" dist="38100" dir="2700000" algn="tl">
                    <a:srgbClr val="000000"/>
                  </a:outerShdw>
                </a:effectLst>
                <a:latin typeface="Times New Roman" pitchFamily="18" charset="0"/>
                <a:ea typeface="华文中宋" pitchFamily="2" charset="-122"/>
              </a:rPr>
              <a:t>例</a:t>
            </a:r>
            <a:r>
              <a:rPr lang="en-US" altLang="zh-CN" sz="2800" b="1" dirty="0">
                <a:solidFill>
                  <a:schemeClr val="folHlink"/>
                </a:solidFill>
                <a:effectLst>
                  <a:outerShdw blurRad="38100" dist="38100" dir="2700000" algn="tl">
                    <a:srgbClr val="000000"/>
                  </a:outerShdw>
                </a:effectLst>
                <a:latin typeface="Times New Roman" pitchFamily="18" charset="0"/>
                <a:ea typeface="华文中宋" pitchFamily="2" charset="-122"/>
              </a:rPr>
              <a:t>》21D </a:t>
            </a:r>
            <a:r>
              <a:rPr lang="zh-CN" altLang="en-US" sz="2800" b="1" dirty="0">
                <a:solidFill>
                  <a:schemeClr val="folHlink"/>
                </a:solidFill>
                <a:effectLst>
                  <a:outerShdw blurRad="38100" dist="38100" dir="2700000" algn="tl">
                    <a:srgbClr val="000000"/>
                  </a:outerShdw>
                </a:effectLst>
                <a:latin typeface="Times New Roman" pitchFamily="18" charset="0"/>
                <a:ea typeface="华文中宋" pitchFamily="2" charset="-122"/>
              </a:rPr>
              <a:t>或 </a:t>
            </a:r>
            <a:r>
              <a:rPr lang="en-US" altLang="zh-CN" sz="2800" b="1" dirty="0">
                <a:solidFill>
                  <a:schemeClr val="folHlink"/>
                </a:solidFill>
                <a:effectLst>
                  <a:outerShdw blurRad="38100" dist="38100" dir="2700000" algn="tl">
                    <a:srgbClr val="000000"/>
                  </a:outerShdw>
                </a:effectLst>
                <a:latin typeface="Times New Roman" pitchFamily="18" charset="0"/>
                <a:ea typeface="华文中宋" pitchFamily="2" charset="-122"/>
              </a:rPr>
              <a:t>21</a:t>
            </a:r>
            <a:endParaRPr lang="en-US" altLang="zh-CN" dirty="0"/>
          </a:p>
        </p:txBody>
      </p:sp>
      <p:sp>
        <p:nvSpPr>
          <p:cNvPr id="9" name="Text Box 7"/>
          <p:cNvSpPr txBox="1">
            <a:spLocks noChangeArrowheads="1"/>
          </p:cNvSpPr>
          <p:nvPr/>
        </p:nvSpPr>
        <p:spPr bwMode="auto">
          <a:xfrm>
            <a:off x="3352800" y="5410200"/>
            <a:ext cx="5126038" cy="107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30000"/>
              </a:spcBef>
              <a:buClr>
                <a:schemeClr val="tx1"/>
              </a:buClr>
              <a:buSzPct val="80000"/>
              <a:buFont typeface="Wingdings" pitchFamily="2" charset="2"/>
              <a:buNone/>
            </a:pPr>
            <a:r>
              <a:rPr lang="zh-CN" altLang="en-US" sz="2800" b="1">
                <a:effectLst>
                  <a:outerShdw blurRad="38100" dist="38100" dir="2700000" algn="tl">
                    <a:srgbClr val="000000"/>
                  </a:outerShdw>
                </a:effectLst>
                <a:latin typeface="Times New Roman" pitchFamily="18" charset="0"/>
                <a:ea typeface="华文中宋" pitchFamily="2" charset="-122"/>
              </a:rPr>
              <a:t>符号 </a:t>
            </a:r>
            <a:r>
              <a:rPr lang="en-US" altLang="zh-CN" sz="2800" b="1">
                <a:effectLst>
                  <a:outerShdw blurRad="38100" dist="38100" dir="2700000" algn="tl">
                    <a:srgbClr val="000000"/>
                  </a:outerShdw>
                </a:effectLst>
                <a:latin typeface="Times New Roman" pitchFamily="18" charset="0"/>
                <a:ea typeface="华文中宋" pitchFamily="2" charset="-122"/>
              </a:rPr>
              <a:t>0 ~ 9</a:t>
            </a:r>
            <a:r>
              <a:rPr lang="zh-CN" altLang="en-US" sz="2800" b="1">
                <a:effectLst>
                  <a:outerShdw blurRad="38100" dist="38100" dir="2700000" algn="tl">
                    <a:srgbClr val="000000"/>
                  </a:outerShdw>
                </a:effectLst>
                <a:latin typeface="Times New Roman" pitchFamily="18" charset="0"/>
                <a:ea typeface="华文中宋" pitchFamily="2" charset="-122"/>
              </a:rPr>
              <a:t>、</a:t>
            </a:r>
            <a:r>
              <a:rPr lang="en-US" altLang="zh-CN" sz="2800" b="1">
                <a:effectLst>
                  <a:outerShdw blurRad="38100" dist="38100" dir="2700000" algn="tl">
                    <a:srgbClr val="000000"/>
                  </a:outerShdw>
                </a:effectLst>
                <a:latin typeface="Times New Roman" pitchFamily="18" charset="0"/>
                <a:ea typeface="华文中宋" pitchFamily="2" charset="-122"/>
              </a:rPr>
              <a:t>A ~ F </a:t>
            </a:r>
            <a:r>
              <a:rPr lang="zh-CN" altLang="en-US" sz="2800" b="1">
                <a:effectLst>
                  <a:outerShdw blurRad="38100" dist="38100" dir="2700000" algn="tl">
                    <a:srgbClr val="000000"/>
                  </a:outerShdw>
                </a:effectLst>
                <a:latin typeface="Times New Roman" pitchFamily="18" charset="0"/>
                <a:ea typeface="华文中宋" pitchFamily="2" charset="-122"/>
              </a:rPr>
              <a:t>集合，尾符 </a:t>
            </a:r>
            <a:r>
              <a:rPr lang="en-US" altLang="zh-CN" sz="2800" b="1">
                <a:effectLst>
                  <a:outerShdw blurRad="38100" dist="38100" dir="2700000" algn="tl">
                    <a:srgbClr val="000000"/>
                  </a:outerShdw>
                </a:effectLst>
                <a:latin typeface="Times New Roman" pitchFamily="18" charset="0"/>
                <a:ea typeface="华文中宋" pitchFamily="2" charset="-122"/>
              </a:rPr>
              <a:t>H</a:t>
            </a:r>
          </a:p>
          <a:p>
            <a:pPr>
              <a:spcBef>
                <a:spcPct val="30000"/>
              </a:spcBef>
              <a:buClr>
                <a:schemeClr val="tx1"/>
              </a:buClr>
              <a:buSzPct val="80000"/>
              <a:buFont typeface="Wingdings" pitchFamily="2" charset="2"/>
              <a:buNone/>
            </a:pPr>
            <a:r>
              <a:rPr lang="en-US" altLang="zh-CN" sz="2800" b="1">
                <a:solidFill>
                  <a:schemeClr val="folHlink"/>
                </a:solidFill>
                <a:effectLst>
                  <a:outerShdw blurRad="38100" dist="38100" dir="2700000" algn="tl">
                    <a:srgbClr val="000000"/>
                  </a:outerShdw>
                </a:effectLst>
                <a:latin typeface="Times New Roman" pitchFamily="18" charset="0"/>
                <a:ea typeface="华文中宋" pitchFamily="2" charset="-122"/>
              </a:rPr>
              <a:t>《</a:t>
            </a:r>
            <a:r>
              <a:rPr lang="zh-CN" altLang="en-US" sz="2800" b="1">
                <a:solidFill>
                  <a:schemeClr val="folHlink"/>
                </a:solidFill>
                <a:effectLst>
                  <a:outerShdw blurRad="38100" dist="38100" dir="2700000" algn="tl">
                    <a:srgbClr val="000000"/>
                  </a:outerShdw>
                </a:effectLst>
                <a:latin typeface="Times New Roman" pitchFamily="18" charset="0"/>
                <a:ea typeface="华文中宋" pitchFamily="2" charset="-122"/>
              </a:rPr>
              <a:t>例</a:t>
            </a:r>
            <a:r>
              <a:rPr lang="en-US" altLang="zh-CN" sz="2800" b="1">
                <a:solidFill>
                  <a:schemeClr val="folHlink"/>
                </a:solidFill>
                <a:effectLst>
                  <a:outerShdw blurRad="38100" dist="38100" dir="2700000" algn="tl">
                    <a:srgbClr val="000000"/>
                  </a:outerShdw>
                </a:effectLst>
                <a:latin typeface="Times New Roman" pitchFamily="18" charset="0"/>
                <a:ea typeface="华文中宋" pitchFamily="2" charset="-122"/>
              </a:rPr>
              <a:t>》1AH</a:t>
            </a:r>
            <a:endParaRPr lang="en-US" altLang="zh-CN"/>
          </a:p>
        </p:txBody>
      </p:sp>
      <p:sp>
        <p:nvSpPr>
          <p:cNvPr id="10" name="Text Box 8"/>
          <p:cNvSpPr txBox="1">
            <a:spLocks noChangeArrowheads="1"/>
          </p:cNvSpPr>
          <p:nvPr/>
        </p:nvSpPr>
        <p:spPr bwMode="auto">
          <a:xfrm>
            <a:off x="3352800" y="4114800"/>
            <a:ext cx="3933825" cy="107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30000"/>
              </a:spcBef>
              <a:buClr>
                <a:schemeClr val="tx1"/>
              </a:buClr>
              <a:buSzPct val="80000"/>
              <a:buFont typeface="Wingdings" pitchFamily="2" charset="2"/>
              <a:buNone/>
            </a:pPr>
            <a:r>
              <a:rPr lang="zh-CN" altLang="en-US" sz="2800" b="1">
                <a:effectLst>
                  <a:outerShdw blurRad="38100" dist="38100" dir="2700000" algn="tl">
                    <a:srgbClr val="000000"/>
                  </a:outerShdw>
                </a:effectLst>
                <a:latin typeface="Times New Roman" pitchFamily="18" charset="0"/>
                <a:ea typeface="华文中宋" pitchFamily="2" charset="-122"/>
              </a:rPr>
              <a:t>符号 </a:t>
            </a:r>
            <a:r>
              <a:rPr lang="en-US" altLang="zh-CN" sz="2800" b="1">
                <a:effectLst>
                  <a:outerShdw blurRad="38100" dist="38100" dir="2700000" algn="tl">
                    <a:srgbClr val="000000"/>
                  </a:outerShdw>
                </a:effectLst>
                <a:latin typeface="Times New Roman" pitchFamily="18" charset="0"/>
                <a:ea typeface="华文中宋" pitchFamily="2" charset="-122"/>
              </a:rPr>
              <a:t>0 ~ 7 </a:t>
            </a:r>
            <a:r>
              <a:rPr lang="zh-CN" altLang="en-US" sz="2800" b="1">
                <a:effectLst>
                  <a:outerShdw blurRad="38100" dist="38100" dir="2700000" algn="tl">
                    <a:srgbClr val="000000"/>
                  </a:outerShdw>
                </a:effectLst>
                <a:latin typeface="Times New Roman" pitchFamily="18" charset="0"/>
                <a:ea typeface="华文中宋" pitchFamily="2" charset="-122"/>
              </a:rPr>
              <a:t>集合，尾符 </a:t>
            </a:r>
            <a:r>
              <a:rPr lang="en-US" altLang="zh-CN" sz="2800" b="1">
                <a:effectLst>
                  <a:outerShdw blurRad="38100" dist="38100" dir="2700000" algn="tl">
                    <a:srgbClr val="000000"/>
                  </a:outerShdw>
                </a:effectLst>
                <a:latin typeface="Times New Roman" pitchFamily="18" charset="0"/>
                <a:ea typeface="华文中宋" pitchFamily="2" charset="-122"/>
              </a:rPr>
              <a:t>Q</a:t>
            </a:r>
          </a:p>
          <a:p>
            <a:pPr>
              <a:spcBef>
                <a:spcPct val="30000"/>
              </a:spcBef>
              <a:buClr>
                <a:srgbClr val="B4B9BE"/>
              </a:buClr>
              <a:buFont typeface="Wingdings" pitchFamily="2" charset="2"/>
              <a:buNone/>
            </a:pPr>
            <a:r>
              <a:rPr lang="en-US" altLang="zh-CN" sz="2800" b="1">
                <a:solidFill>
                  <a:schemeClr val="folHlink"/>
                </a:solidFill>
                <a:effectLst>
                  <a:outerShdw blurRad="38100" dist="38100" dir="2700000" algn="tl">
                    <a:srgbClr val="000000"/>
                  </a:outerShdw>
                </a:effectLst>
                <a:latin typeface="Times New Roman" pitchFamily="18" charset="0"/>
                <a:ea typeface="华文中宋" pitchFamily="2" charset="-122"/>
              </a:rPr>
              <a:t>《</a:t>
            </a:r>
            <a:r>
              <a:rPr lang="zh-CN" altLang="en-US" sz="2800" b="1">
                <a:solidFill>
                  <a:schemeClr val="folHlink"/>
                </a:solidFill>
                <a:effectLst>
                  <a:outerShdw blurRad="38100" dist="38100" dir="2700000" algn="tl">
                    <a:srgbClr val="000000"/>
                  </a:outerShdw>
                </a:effectLst>
                <a:latin typeface="Times New Roman" pitchFamily="18" charset="0"/>
                <a:ea typeface="华文中宋" pitchFamily="2" charset="-122"/>
              </a:rPr>
              <a:t>例</a:t>
            </a:r>
            <a:r>
              <a:rPr lang="en-US" altLang="zh-CN" sz="2800" b="1">
                <a:solidFill>
                  <a:schemeClr val="folHlink"/>
                </a:solidFill>
                <a:effectLst>
                  <a:outerShdw blurRad="38100" dist="38100" dir="2700000" algn="tl">
                    <a:srgbClr val="000000"/>
                  </a:outerShdw>
                </a:effectLst>
                <a:latin typeface="Times New Roman" pitchFamily="18" charset="0"/>
                <a:ea typeface="华文中宋" pitchFamily="2" charset="-122"/>
              </a:rPr>
              <a:t>》27Q </a:t>
            </a:r>
            <a:endParaRPr lang="en-US" altLang="zh-CN"/>
          </a:p>
        </p:txBody>
      </p:sp>
    </p:spTree>
    <p:extLst>
      <p:ext uri="{BB962C8B-B14F-4D97-AF65-F5344CB8AC3E}">
        <p14:creationId xmlns:p14="http://schemas.microsoft.com/office/powerpoint/2010/main" val="73374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utoUpdateAnimBg="0"/>
      <p:bldP spid="10"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 </a:t>
            </a:r>
            <a:r>
              <a:rPr lang="zh-CN" altLang="en-US" dirty="0" smtClean="0"/>
              <a:t>数制的表示</a:t>
            </a:r>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435" y="1516142"/>
            <a:ext cx="6257925"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9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174" y="2956302"/>
            <a:ext cx="7200900" cy="101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9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744" y="4180438"/>
            <a:ext cx="610552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9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1165" y="4123288"/>
            <a:ext cx="1133475"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圆角矩形 2"/>
          <p:cNvSpPr/>
          <p:nvPr/>
        </p:nvSpPr>
        <p:spPr>
          <a:xfrm>
            <a:off x="1357189" y="1444134"/>
            <a:ext cx="6696744" cy="129614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圆角矩形 4"/>
          <p:cNvSpPr/>
          <p:nvPr/>
        </p:nvSpPr>
        <p:spPr>
          <a:xfrm>
            <a:off x="1043608" y="2812286"/>
            <a:ext cx="7535291" cy="2520280"/>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52978" y="5579948"/>
            <a:ext cx="7535291" cy="400110"/>
          </a:xfrm>
          <a:prstGeom prst="rect">
            <a:avLst/>
          </a:prstGeom>
          <a:noFill/>
        </p:spPr>
        <p:txBody>
          <a:bodyPr wrap="square" rtlCol="0">
            <a:spAutoFit/>
          </a:bodyPr>
          <a:lstStyle/>
          <a:p>
            <a:r>
              <a:rPr lang="zh-CN" altLang="en-US" sz="2000" b="1" dirty="0" smtClean="0"/>
              <a:t>二进制数，三位一组合得八进制数，四位一组合得十六进制数</a:t>
            </a:r>
            <a:endParaRPr lang="en-US" sz="2000" b="1" dirty="0"/>
          </a:p>
        </p:txBody>
      </p:sp>
    </p:spTree>
    <p:extLst>
      <p:ext uri="{BB962C8B-B14F-4D97-AF65-F5344CB8AC3E}">
        <p14:creationId xmlns:p14="http://schemas.microsoft.com/office/powerpoint/2010/main" val="5917495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 </a:t>
            </a:r>
            <a:r>
              <a:rPr lang="zh-CN" altLang="en-US" dirty="0" smtClean="0"/>
              <a:t>数制之间的转换 </a:t>
            </a:r>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3" name="TextBox 2"/>
          <p:cNvSpPr txBox="1"/>
          <p:nvPr/>
        </p:nvSpPr>
        <p:spPr>
          <a:xfrm>
            <a:off x="467544" y="1372126"/>
            <a:ext cx="3744416" cy="369332"/>
          </a:xfrm>
          <a:prstGeom prst="rect">
            <a:avLst/>
          </a:prstGeom>
          <a:solidFill>
            <a:schemeClr val="accent2">
              <a:lumMod val="20000"/>
              <a:lumOff val="80000"/>
            </a:schemeClr>
          </a:solidFill>
        </p:spPr>
        <p:txBody>
          <a:bodyPr wrap="square" rtlCol="0">
            <a:spAutoFit/>
          </a:bodyPr>
          <a:lstStyle/>
          <a:p>
            <a:r>
              <a:rPr lang="en-US" altLang="zh-CN" b="1" dirty="0" smtClean="0"/>
              <a:t>1.   </a:t>
            </a:r>
            <a:r>
              <a:rPr lang="zh-CN" altLang="en-US" b="1" dirty="0" smtClean="0"/>
              <a:t>十进制与其他数制的相互转换</a:t>
            </a:r>
            <a:endParaRPr lang="en-US" b="1" dirty="0"/>
          </a:p>
        </p:txBody>
      </p:sp>
      <p:grpSp>
        <p:nvGrpSpPr>
          <p:cNvPr id="5" name="Group 4"/>
          <p:cNvGrpSpPr>
            <a:grpSpLocks/>
          </p:cNvGrpSpPr>
          <p:nvPr/>
        </p:nvGrpSpPr>
        <p:grpSpPr bwMode="auto">
          <a:xfrm>
            <a:off x="914400" y="1916832"/>
            <a:ext cx="7827963" cy="457200"/>
            <a:chOff x="576" y="1392"/>
            <a:chExt cx="4931" cy="288"/>
          </a:xfrm>
        </p:grpSpPr>
        <p:sp>
          <p:nvSpPr>
            <p:cNvPr id="6" name="Rectangle 5"/>
            <p:cNvSpPr>
              <a:spLocks noChangeArrowheads="1"/>
            </p:cNvSpPr>
            <p:nvPr/>
          </p:nvSpPr>
          <p:spPr bwMode="auto">
            <a:xfrm>
              <a:off x="576" y="1392"/>
              <a:ext cx="493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algn="l" eaLnBrk="1" hangingPunct="1"/>
              <a:r>
                <a:rPr lang="en-US" altLang="zh-CN" sz="2400" dirty="0">
                  <a:solidFill>
                    <a:srgbClr val="0000FF"/>
                  </a:solidFill>
                  <a:ea typeface="宋体" pitchFamily="2" charset="-122"/>
                </a:rPr>
                <a:t>1.   </a:t>
              </a:r>
              <a:r>
                <a:rPr lang="zh-CN" altLang="en-US" sz="2400" dirty="0">
                  <a:solidFill>
                    <a:srgbClr val="0000FF"/>
                  </a:solidFill>
                  <a:ea typeface="宋体" pitchFamily="2" charset="-122"/>
                </a:rPr>
                <a:t>十进制            任意进制数（设为</a:t>
              </a:r>
              <a:r>
                <a:rPr lang="en-US" altLang="zh-CN" sz="2400" dirty="0">
                  <a:solidFill>
                    <a:srgbClr val="0000FF"/>
                  </a:solidFill>
                  <a:ea typeface="宋体" pitchFamily="2" charset="-122"/>
                </a:rPr>
                <a:t>P</a:t>
              </a:r>
              <a:r>
                <a:rPr lang="zh-CN" altLang="en-US" sz="2400" dirty="0">
                  <a:solidFill>
                    <a:srgbClr val="0000FF"/>
                  </a:solidFill>
                  <a:ea typeface="宋体" pitchFamily="2" charset="-122"/>
                </a:rPr>
                <a:t>进制）的转换规则</a:t>
              </a:r>
            </a:p>
          </p:txBody>
        </p:sp>
        <p:sp>
          <p:nvSpPr>
            <p:cNvPr id="7" name="Line 6"/>
            <p:cNvSpPr>
              <a:spLocks noChangeShapeType="1"/>
            </p:cNvSpPr>
            <p:nvPr/>
          </p:nvSpPr>
          <p:spPr bwMode="auto">
            <a:xfrm>
              <a:off x="1584" y="1536"/>
              <a:ext cx="57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8" name="Rectangle 8"/>
          <p:cNvSpPr>
            <a:spLocks noChangeArrowheads="1"/>
          </p:cNvSpPr>
          <p:nvPr/>
        </p:nvSpPr>
        <p:spPr bwMode="auto">
          <a:xfrm>
            <a:off x="838200" y="2450232"/>
            <a:ext cx="7543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algn="l" eaLnBrk="1" hangingPunct="1"/>
            <a:r>
              <a:rPr lang="zh-CN" altLang="en-US" sz="2400" dirty="0">
                <a:solidFill>
                  <a:srgbClr val="0000FF"/>
                </a:solidFill>
                <a:latin typeface="楷体_GB2312" pitchFamily="49" charset="-122"/>
                <a:ea typeface="楷体_GB2312" pitchFamily="49" charset="-122"/>
              </a:rPr>
              <a:t>（</a:t>
            </a:r>
            <a:r>
              <a:rPr lang="en-US" altLang="zh-CN" sz="2400" dirty="0">
                <a:solidFill>
                  <a:srgbClr val="0000FF"/>
                </a:solidFill>
                <a:latin typeface="楷体_GB2312" pitchFamily="49" charset="-122"/>
                <a:ea typeface="楷体_GB2312" pitchFamily="49" charset="-122"/>
              </a:rPr>
              <a:t>1</a:t>
            </a:r>
            <a:r>
              <a:rPr lang="zh-CN" altLang="en-US" sz="2400" dirty="0">
                <a:solidFill>
                  <a:srgbClr val="0000FF"/>
                </a:solidFill>
                <a:latin typeface="楷体_GB2312" pitchFamily="49" charset="-122"/>
                <a:ea typeface="楷体_GB2312" pitchFamily="49" charset="-122"/>
              </a:rPr>
              <a:t>）整数部分：</a:t>
            </a:r>
            <a:r>
              <a:rPr lang="en-US" altLang="zh-CN" sz="2400" dirty="0">
                <a:solidFill>
                  <a:srgbClr val="FF0000"/>
                </a:solidFill>
                <a:latin typeface="楷体_GB2312" pitchFamily="49" charset="-122"/>
                <a:ea typeface="楷体_GB2312" pitchFamily="49" charset="-122"/>
              </a:rPr>
              <a:t>N </a:t>
            </a:r>
            <a:r>
              <a:rPr lang="zh-CN" altLang="en-US" sz="2400" dirty="0">
                <a:solidFill>
                  <a:srgbClr val="FF0000"/>
                </a:solidFill>
                <a:latin typeface="楷体_GB2312" pitchFamily="49" charset="-122"/>
                <a:ea typeface="楷体_GB2312" pitchFamily="49" charset="-122"/>
              </a:rPr>
              <a:t>除以</a:t>
            </a:r>
            <a:r>
              <a:rPr lang="en-US" altLang="zh-CN" sz="2400" dirty="0">
                <a:solidFill>
                  <a:srgbClr val="FF0000"/>
                </a:solidFill>
                <a:latin typeface="楷体_GB2312" pitchFamily="49" charset="-122"/>
                <a:ea typeface="楷体_GB2312" pitchFamily="49" charset="-122"/>
              </a:rPr>
              <a:t>P</a:t>
            </a:r>
            <a:r>
              <a:rPr lang="zh-CN" altLang="en-US" sz="2400" dirty="0">
                <a:solidFill>
                  <a:srgbClr val="FF0000"/>
                </a:solidFill>
                <a:latin typeface="楷体_GB2312" pitchFamily="49" charset="-122"/>
                <a:ea typeface="楷体_GB2312" pitchFamily="49" charset="-122"/>
              </a:rPr>
              <a:t>取余数</a:t>
            </a:r>
          </a:p>
          <a:p>
            <a:pPr algn="l" eaLnBrk="1" hangingPunct="1"/>
            <a:r>
              <a:rPr lang="zh-CN" altLang="en-US" sz="2400" dirty="0">
                <a:solidFill>
                  <a:srgbClr val="080808"/>
                </a:solidFill>
                <a:latin typeface="楷体_GB2312" pitchFamily="49" charset="-122"/>
                <a:ea typeface="楷体_GB2312" pitchFamily="49" charset="-122"/>
              </a:rPr>
              <a:t>         </a:t>
            </a:r>
          </a:p>
        </p:txBody>
      </p:sp>
      <p:grpSp>
        <p:nvGrpSpPr>
          <p:cNvPr id="9" name="Group 80"/>
          <p:cNvGrpSpPr>
            <a:grpSpLocks/>
          </p:cNvGrpSpPr>
          <p:nvPr/>
        </p:nvGrpSpPr>
        <p:grpSpPr bwMode="auto">
          <a:xfrm>
            <a:off x="2057400" y="4279032"/>
            <a:ext cx="4114800" cy="457200"/>
            <a:chOff x="1296" y="2880"/>
            <a:chExt cx="2592" cy="288"/>
          </a:xfrm>
        </p:grpSpPr>
        <p:grpSp>
          <p:nvGrpSpPr>
            <p:cNvPr id="10" name="Group 77"/>
            <p:cNvGrpSpPr>
              <a:grpSpLocks/>
            </p:cNvGrpSpPr>
            <p:nvPr/>
          </p:nvGrpSpPr>
          <p:grpSpPr bwMode="auto">
            <a:xfrm>
              <a:off x="1824" y="2928"/>
              <a:ext cx="240" cy="192"/>
              <a:chOff x="1824" y="2928"/>
              <a:chExt cx="240" cy="192"/>
            </a:xfrm>
          </p:grpSpPr>
          <p:sp>
            <p:nvSpPr>
              <p:cNvPr id="14" name="Line 58"/>
              <p:cNvSpPr>
                <a:spLocks noChangeShapeType="1"/>
              </p:cNvSpPr>
              <p:nvPr/>
            </p:nvSpPr>
            <p:spPr bwMode="auto">
              <a:xfrm>
                <a:off x="1824" y="3120"/>
                <a:ext cx="24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61"/>
              <p:cNvSpPr>
                <a:spLocks noChangeShapeType="1"/>
              </p:cNvSpPr>
              <p:nvPr/>
            </p:nvSpPr>
            <p:spPr bwMode="auto">
              <a:xfrm flipV="1">
                <a:off x="1824" y="292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1" name="Group 73"/>
            <p:cNvGrpSpPr>
              <a:grpSpLocks/>
            </p:cNvGrpSpPr>
            <p:nvPr/>
          </p:nvGrpSpPr>
          <p:grpSpPr bwMode="auto">
            <a:xfrm>
              <a:off x="1296" y="2880"/>
              <a:ext cx="2592" cy="288"/>
              <a:chOff x="1344" y="2880"/>
              <a:chExt cx="2592" cy="288"/>
            </a:xfrm>
          </p:grpSpPr>
          <p:sp>
            <p:nvSpPr>
              <p:cNvPr id="12" name="Rectangle 55"/>
              <p:cNvSpPr>
                <a:spLocks noChangeArrowheads="1"/>
              </p:cNvSpPr>
              <p:nvPr/>
            </p:nvSpPr>
            <p:spPr bwMode="auto">
              <a:xfrm>
                <a:off x="1344" y="2880"/>
                <a:ext cx="25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algn="l" eaLnBrk="1" hangingPunct="1"/>
                <a:r>
                  <a:rPr lang="en-US" altLang="zh-CN" sz="2400">
                    <a:solidFill>
                      <a:srgbClr val="080808"/>
                    </a:solidFill>
                    <a:latin typeface="楷体_GB2312" pitchFamily="49" charset="-122"/>
                    <a:ea typeface="楷体_GB2312" pitchFamily="49" charset="-122"/>
                  </a:rPr>
                  <a:t>16</a:t>
                </a:r>
                <a:r>
                  <a:rPr lang="en-US" altLang="zh-CN" sz="800">
                    <a:solidFill>
                      <a:srgbClr val="080808"/>
                    </a:solidFill>
                    <a:latin typeface="楷体_GB2312" pitchFamily="49" charset="-122"/>
                    <a:ea typeface="楷体_GB2312" pitchFamily="49" charset="-122"/>
                  </a:rPr>
                  <a:t>         </a:t>
                </a:r>
                <a:r>
                  <a:rPr lang="en-US" altLang="zh-CN" sz="2400">
                    <a:solidFill>
                      <a:srgbClr val="0000FF"/>
                    </a:solidFill>
                    <a:latin typeface="楷体_GB2312" pitchFamily="49" charset="-122"/>
                    <a:ea typeface="楷体_GB2312" pitchFamily="49" charset="-122"/>
                  </a:rPr>
                  <a:t>18</a:t>
                </a:r>
                <a:r>
                  <a:rPr lang="en-US" altLang="zh-CN" sz="2400">
                    <a:solidFill>
                      <a:srgbClr val="080808"/>
                    </a:solidFill>
                    <a:latin typeface="楷体_GB2312" pitchFamily="49" charset="-122"/>
                    <a:ea typeface="楷体_GB2312" pitchFamily="49" charset="-122"/>
                  </a:rPr>
                  <a:t> </a:t>
                </a:r>
                <a:r>
                  <a:rPr lang="en-US" altLang="zh-CN" sz="2400">
                    <a:solidFill>
                      <a:srgbClr val="080808"/>
                    </a:solidFill>
                    <a:latin typeface="Times New Roman" pitchFamily="18" charset="0"/>
                    <a:ea typeface="楷体_GB2312" pitchFamily="49" charset="-122"/>
                  </a:rPr>
                  <a:t>……</a:t>
                </a:r>
                <a:r>
                  <a:rPr lang="zh-CN" altLang="en-US" sz="2400">
                    <a:solidFill>
                      <a:srgbClr val="080808"/>
                    </a:solidFill>
                    <a:latin typeface="楷体_GB2312" pitchFamily="49" charset="-122"/>
                    <a:ea typeface="楷体_GB2312" pitchFamily="49" charset="-122"/>
                  </a:rPr>
                  <a:t>余数为：</a:t>
                </a:r>
                <a:r>
                  <a:rPr lang="en-US" altLang="zh-CN" sz="2400">
                    <a:solidFill>
                      <a:srgbClr val="FF3300"/>
                    </a:solidFill>
                    <a:latin typeface="楷体_GB2312" pitchFamily="49" charset="-122"/>
                    <a:ea typeface="楷体_GB2312" pitchFamily="49" charset="-122"/>
                  </a:rPr>
                  <a:t>D</a:t>
                </a:r>
                <a:r>
                  <a:rPr lang="en-US" altLang="zh-CN" sz="2400" b="0">
                    <a:solidFill>
                      <a:srgbClr val="080808"/>
                    </a:solidFill>
                  </a:rPr>
                  <a:t>=</a:t>
                </a:r>
                <a:r>
                  <a:rPr lang="en-US" altLang="zh-CN" sz="2400">
                    <a:solidFill>
                      <a:srgbClr val="080808"/>
                    </a:solidFill>
                    <a:latin typeface="楷体_GB2312" pitchFamily="49" charset="-122"/>
                    <a:ea typeface="楷体_GB2312" pitchFamily="49" charset="-122"/>
                  </a:rPr>
                  <a:t> </a:t>
                </a:r>
              </a:p>
            </p:txBody>
          </p:sp>
          <p:graphicFrame>
            <p:nvGraphicFramePr>
              <p:cNvPr id="13" name="Object 63"/>
              <p:cNvGraphicFramePr>
                <a:graphicFrameLocks noChangeAspect="1"/>
              </p:cNvGraphicFramePr>
              <p:nvPr/>
            </p:nvGraphicFramePr>
            <p:xfrm>
              <a:off x="3552" y="2880"/>
              <a:ext cx="272" cy="288"/>
            </p:xfrm>
            <a:graphic>
              <a:graphicData uri="http://schemas.openxmlformats.org/presentationml/2006/ole">
                <mc:AlternateContent xmlns:mc="http://schemas.openxmlformats.org/markup-compatibility/2006">
                  <mc:Choice xmlns:v="urn:schemas-microsoft-com:vml" Requires="v">
                    <p:oleObj spid="_x0000_s121933" name="Equation" r:id="rId4" imgW="215640" imgH="228600" progId="Equation.3">
                      <p:embed/>
                    </p:oleObj>
                  </mc:Choice>
                  <mc:Fallback>
                    <p:oleObj name="Equation" r:id="rId4" imgW="21564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880"/>
                            <a:ext cx="27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6" name="Group 81"/>
          <p:cNvGrpSpPr>
            <a:grpSpLocks/>
          </p:cNvGrpSpPr>
          <p:nvPr/>
        </p:nvGrpSpPr>
        <p:grpSpPr bwMode="auto">
          <a:xfrm>
            <a:off x="2057400" y="4583832"/>
            <a:ext cx="4419600" cy="508000"/>
            <a:chOff x="1296" y="3072"/>
            <a:chExt cx="2784" cy="320"/>
          </a:xfrm>
        </p:grpSpPr>
        <p:grpSp>
          <p:nvGrpSpPr>
            <p:cNvPr id="17" name="Group 78"/>
            <p:cNvGrpSpPr>
              <a:grpSpLocks/>
            </p:cNvGrpSpPr>
            <p:nvPr/>
          </p:nvGrpSpPr>
          <p:grpSpPr bwMode="auto">
            <a:xfrm>
              <a:off x="1872" y="3120"/>
              <a:ext cx="192" cy="192"/>
              <a:chOff x="1872" y="3120"/>
              <a:chExt cx="192" cy="192"/>
            </a:xfrm>
          </p:grpSpPr>
          <p:sp>
            <p:nvSpPr>
              <p:cNvPr id="21" name="Line 59"/>
              <p:cNvSpPr>
                <a:spLocks noChangeShapeType="1"/>
              </p:cNvSpPr>
              <p:nvPr/>
            </p:nvSpPr>
            <p:spPr bwMode="auto">
              <a:xfrm>
                <a:off x="1872" y="331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62"/>
              <p:cNvSpPr>
                <a:spLocks noChangeShapeType="1"/>
              </p:cNvSpPr>
              <p:nvPr/>
            </p:nvSpPr>
            <p:spPr bwMode="auto">
              <a:xfrm flipV="1">
                <a:off x="1872" y="312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8" name="Group 74"/>
            <p:cNvGrpSpPr>
              <a:grpSpLocks/>
            </p:cNvGrpSpPr>
            <p:nvPr/>
          </p:nvGrpSpPr>
          <p:grpSpPr bwMode="auto">
            <a:xfrm>
              <a:off x="1296" y="3072"/>
              <a:ext cx="2784" cy="320"/>
              <a:chOff x="1344" y="3072"/>
              <a:chExt cx="2784" cy="320"/>
            </a:xfrm>
          </p:grpSpPr>
          <p:sp>
            <p:nvSpPr>
              <p:cNvPr id="19" name="Rectangle 54"/>
              <p:cNvSpPr>
                <a:spLocks noChangeArrowheads="1"/>
              </p:cNvSpPr>
              <p:nvPr/>
            </p:nvSpPr>
            <p:spPr bwMode="auto">
              <a:xfrm>
                <a:off x="1344" y="3072"/>
                <a:ext cx="27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algn="l" eaLnBrk="1" hangingPunct="1"/>
                <a:r>
                  <a:rPr lang="en-US" altLang="zh-CN" sz="2400">
                    <a:solidFill>
                      <a:srgbClr val="080808"/>
                    </a:solidFill>
                    <a:latin typeface="楷体_GB2312" pitchFamily="49" charset="-122"/>
                    <a:ea typeface="楷体_GB2312" pitchFamily="49" charset="-122"/>
                  </a:rPr>
                  <a:t>16   </a:t>
                </a:r>
                <a:r>
                  <a:rPr lang="en-US" altLang="zh-CN" sz="2400">
                    <a:solidFill>
                      <a:srgbClr val="0000FF"/>
                    </a:solidFill>
                    <a:latin typeface="楷体_GB2312" pitchFamily="49" charset="-122"/>
                    <a:ea typeface="楷体_GB2312" pitchFamily="49" charset="-122"/>
                  </a:rPr>
                  <a:t> 1</a:t>
                </a:r>
                <a:r>
                  <a:rPr lang="en-US" altLang="zh-CN" sz="2400">
                    <a:solidFill>
                      <a:srgbClr val="080808"/>
                    </a:solidFill>
                    <a:latin typeface="楷体_GB2312" pitchFamily="49" charset="-122"/>
                    <a:ea typeface="楷体_GB2312" pitchFamily="49" charset="-122"/>
                  </a:rPr>
                  <a:t> </a:t>
                </a:r>
                <a:r>
                  <a:rPr lang="en-US" altLang="zh-CN" sz="2400">
                    <a:solidFill>
                      <a:srgbClr val="080808"/>
                    </a:solidFill>
                    <a:latin typeface="Times New Roman" pitchFamily="18" charset="0"/>
                    <a:ea typeface="楷体_GB2312" pitchFamily="49" charset="-122"/>
                  </a:rPr>
                  <a:t>……</a:t>
                </a:r>
                <a:r>
                  <a:rPr lang="zh-CN" altLang="en-US" sz="2400">
                    <a:solidFill>
                      <a:srgbClr val="080808"/>
                    </a:solidFill>
                    <a:latin typeface="楷体_GB2312" pitchFamily="49" charset="-122"/>
                    <a:ea typeface="楷体_GB2312" pitchFamily="49" charset="-122"/>
                  </a:rPr>
                  <a:t>余数为：</a:t>
                </a:r>
                <a:r>
                  <a:rPr lang="en-US" altLang="zh-CN" sz="2400">
                    <a:solidFill>
                      <a:srgbClr val="FF3300"/>
                    </a:solidFill>
                    <a:latin typeface="楷体_GB2312" pitchFamily="49" charset="-122"/>
                    <a:ea typeface="楷体_GB2312" pitchFamily="49" charset="-122"/>
                  </a:rPr>
                  <a:t>2</a:t>
                </a:r>
                <a:r>
                  <a:rPr lang="en-US" altLang="zh-CN" sz="2400" b="0">
                    <a:solidFill>
                      <a:srgbClr val="080808"/>
                    </a:solidFill>
                  </a:rPr>
                  <a:t>=</a:t>
                </a:r>
                <a:r>
                  <a:rPr lang="en-US" altLang="zh-CN" sz="2400">
                    <a:solidFill>
                      <a:srgbClr val="080808"/>
                    </a:solidFill>
                    <a:latin typeface="楷体_GB2312" pitchFamily="49" charset="-122"/>
                    <a:ea typeface="楷体_GB2312" pitchFamily="49" charset="-122"/>
                  </a:rPr>
                  <a:t> </a:t>
                </a:r>
              </a:p>
            </p:txBody>
          </p:sp>
          <p:graphicFrame>
            <p:nvGraphicFramePr>
              <p:cNvPr id="20" name="Object 65"/>
              <p:cNvGraphicFramePr>
                <a:graphicFrameLocks noChangeAspect="1"/>
              </p:cNvGraphicFramePr>
              <p:nvPr/>
            </p:nvGraphicFramePr>
            <p:xfrm>
              <a:off x="3552" y="3120"/>
              <a:ext cx="240" cy="272"/>
            </p:xfrm>
            <a:graphic>
              <a:graphicData uri="http://schemas.openxmlformats.org/presentationml/2006/ole">
                <mc:AlternateContent xmlns:mc="http://schemas.openxmlformats.org/markup-compatibility/2006">
                  <mc:Choice xmlns:v="urn:schemas-microsoft-com:vml" Requires="v">
                    <p:oleObj spid="_x0000_s121934" name="Equation" r:id="rId6" imgW="190440" imgH="215640" progId="Equation.3">
                      <p:embed/>
                    </p:oleObj>
                  </mc:Choice>
                  <mc:Fallback>
                    <p:oleObj name="Equation" r:id="rId6" imgW="19044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2" y="3120"/>
                            <a:ext cx="240"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3" name="Group 79"/>
          <p:cNvGrpSpPr>
            <a:grpSpLocks/>
          </p:cNvGrpSpPr>
          <p:nvPr/>
        </p:nvGrpSpPr>
        <p:grpSpPr bwMode="auto">
          <a:xfrm>
            <a:off x="2057400" y="3974232"/>
            <a:ext cx="5181600" cy="457200"/>
            <a:chOff x="1344" y="2688"/>
            <a:chExt cx="3264" cy="288"/>
          </a:xfrm>
        </p:grpSpPr>
        <p:grpSp>
          <p:nvGrpSpPr>
            <p:cNvPr id="24" name="Group 76"/>
            <p:cNvGrpSpPr>
              <a:grpSpLocks/>
            </p:cNvGrpSpPr>
            <p:nvPr/>
          </p:nvGrpSpPr>
          <p:grpSpPr bwMode="auto">
            <a:xfrm>
              <a:off x="1776" y="2736"/>
              <a:ext cx="288" cy="192"/>
              <a:chOff x="1776" y="2736"/>
              <a:chExt cx="288" cy="192"/>
            </a:xfrm>
          </p:grpSpPr>
          <p:sp>
            <p:nvSpPr>
              <p:cNvPr id="26" name="Line 57"/>
              <p:cNvSpPr>
                <a:spLocks noChangeShapeType="1"/>
              </p:cNvSpPr>
              <p:nvPr/>
            </p:nvSpPr>
            <p:spPr bwMode="auto">
              <a:xfrm>
                <a:off x="1776" y="2928"/>
                <a:ext cx="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60"/>
              <p:cNvSpPr>
                <a:spLocks noChangeShapeType="1"/>
              </p:cNvSpPr>
              <p:nvPr/>
            </p:nvSpPr>
            <p:spPr bwMode="auto">
              <a:xfrm flipV="1">
                <a:off x="1776" y="27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5" name="Rectangle 67"/>
            <p:cNvSpPr>
              <a:spLocks noChangeArrowheads="1"/>
            </p:cNvSpPr>
            <p:nvPr/>
          </p:nvSpPr>
          <p:spPr bwMode="auto">
            <a:xfrm>
              <a:off x="1344" y="2688"/>
              <a:ext cx="32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algn="l" eaLnBrk="1" hangingPunct="1"/>
              <a:r>
                <a:rPr lang="en-US" altLang="zh-CN" sz="2400">
                  <a:solidFill>
                    <a:srgbClr val="080808"/>
                  </a:solidFill>
                  <a:latin typeface="楷体_GB2312" pitchFamily="49" charset="-122"/>
                  <a:ea typeface="楷体_GB2312" pitchFamily="49" charset="-122"/>
                </a:rPr>
                <a:t>16  301</a:t>
              </a:r>
            </a:p>
          </p:txBody>
        </p:sp>
      </p:grpSp>
      <p:grpSp>
        <p:nvGrpSpPr>
          <p:cNvPr id="28" name="Group 75"/>
          <p:cNvGrpSpPr>
            <a:grpSpLocks/>
          </p:cNvGrpSpPr>
          <p:nvPr/>
        </p:nvGrpSpPr>
        <p:grpSpPr bwMode="auto">
          <a:xfrm>
            <a:off x="2819400" y="4964832"/>
            <a:ext cx="4419600" cy="914400"/>
            <a:chOff x="1824" y="3312"/>
            <a:chExt cx="2784" cy="576"/>
          </a:xfrm>
        </p:grpSpPr>
        <p:graphicFrame>
          <p:nvGraphicFramePr>
            <p:cNvPr id="29" name="Object 66"/>
            <p:cNvGraphicFramePr>
              <a:graphicFrameLocks noChangeAspect="1"/>
            </p:cNvGraphicFramePr>
            <p:nvPr/>
          </p:nvGraphicFramePr>
          <p:xfrm>
            <a:off x="3552" y="3312"/>
            <a:ext cx="272" cy="576"/>
          </p:xfrm>
          <a:graphic>
            <a:graphicData uri="http://schemas.openxmlformats.org/presentationml/2006/ole">
              <mc:AlternateContent xmlns:mc="http://schemas.openxmlformats.org/markup-compatibility/2006">
                <mc:Choice xmlns:v="urn:schemas-microsoft-com:vml" Requires="v">
                  <p:oleObj spid="_x0000_s121935" name="Equation" r:id="rId8" imgW="215640" imgH="457200" progId="Equation.3">
                    <p:embed/>
                  </p:oleObj>
                </mc:Choice>
                <mc:Fallback>
                  <p:oleObj name="Equation" r:id="rId8" imgW="215640" imgH="457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52" y="3312"/>
                          <a:ext cx="272" cy="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Rectangle 68"/>
            <p:cNvSpPr>
              <a:spLocks noChangeArrowheads="1"/>
            </p:cNvSpPr>
            <p:nvPr/>
          </p:nvSpPr>
          <p:spPr bwMode="auto">
            <a:xfrm>
              <a:off x="1824" y="3312"/>
              <a:ext cx="27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algn="l" eaLnBrk="1" hangingPunct="1"/>
              <a:r>
                <a:rPr lang="en-US" altLang="zh-CN" sz="2400">
                  <a:solidFill>
                    <a:srgbClr val="080808"/>
                  </a:solidFill>
                  <a:latin typeface="楷体_GB2312" pitchFamily="49" charset="-122"/>
                  <a:ea typeface="楷体_GB2312" pitchFamily="49" charset="-122"/>
                </a:rPr>
                <a:t> </a:t>
              </a:r>
              <a:r>
                <a:rPr lang="en-US" altLang="zh-CN" sz="2400">
                  <a:solidFill>
                    <a:srgbClr val="0000FF"/>
                  </a:solidFill>
                  <a:latin typeface="楷体_GB2312" pitchFamily="49" charset="-122"/>
                  <a:ea typeface="楷体_GB2312" pitchFamily="49" charset="-122"/>
                </a:rPr>
                <a:t>0</a:t>
              </a:r>
              <a:r>
                <a:rPr lang="en-US" altLang="zh-CN" sz="2400">
                  <a:solidFill>
                    <a:srgbClr val="080808"/>
                  </a:solidFill>
                  <a:latin typeface="楷体_GB2312" pitchFamily="49" charset="-122"/>
                  <a:ea typeface="楷体_GB2312" pitchFamily="49" charset="-122"/>
                </a:rPr>
                <a:t> </a:t>
              </a:r>
              <a:r>
                <a:rPr lang="en-US" altLang="zh-CN" sz="2400">
                  <a:solidFill>
                    <a:srgbClr val="080808"/>
                  </a:solidFill>
                  <a:latin typeface="Times New Roman" pitchFamily="18" charset="0"/>
                  <a:ea typeface="楷体_GB2312" pitchFamily="49" charset="-122"/>
                </a:rPr>
                <a:t>……</a:t>
              </a:r>
              <a:r>
                <a:rPr lang="zh-CN" altLang="en-US" sz="2400">
                  <a:solidFill>
                    <a:srgbClr val="080808"/>
                  </a:solidFill>
                  <a:latin typeface="楷体_GB2312" pitchFamily="49" charset="-122"/>
                  <a:ea typeface="楷体_GB2312" pitchFamily="49" charset="-122"/>
                </a:rPr>
                <a:t>余数为：</a:t>
              </a:r>
              <a:r>
                <a:rPr lang="en-US" altLang="zh-CN" sz="2400">
                  <a:solidFill>
                    <a:srgbClr val="FF3300"/>
                  </a:solidFill>
                  <a:latin typeface="楷体_GB2312" pitchFamily="49" charset="-122"/>
                  <a:ea typeface="楷体_GB2312" pitchFamily="49" charset="-122"/>
                </a:rPr>
                <a:t>1</a:t>
              </a:r>
              <a:r>
                <a:rPr lang="en-US" altLang="zh-CN" sz="2400" b="0">
                  <a:solidFill>
                    <a:srgbClr val="080808"/>
                  </a:solidFill>
                </a:rPr>
                <a:t>=</a:t>
              </a:r>
              <a:r>
                <a:rPr lang="en-US" altLang="zh-CN" sz="2400">
                  <a:solidFill>
                    <a:srgbClr val="080808"/>
                  </a:solidFill>
                  <a:latin typeface="楷体_GB2312" pitchFamily="49" charset="-122"/>
                  <a:ea typeface="楷体_GB2312" pitchFamily="49" charset="-122"/>
                </a:rPr>
                <a:t> </a:t>
              </a:r>
            </a:p>
          </p:txBody>
        </p:sp>
      </p:grpSp>
      <p:grpSp>
        <p:nvGrpSpPr>
          <p:cNvPr id="31" name="Group 72"/>
          <p:cNvGrpSpPr>
            <a:grpSpLocks/>
          </p:cNvGrpSpPr>
          <p:nvPr/>
        </p:nvGrpSpPr>
        <p:grpSpPr bwMode="auto">
          <a:xfrm>
            <a:off x="1600200" y="2983632"/>
            <a:ext cx="5557838" cy="990600"/>
            <a:chOff x="1008" y="2064"/>
            <a:chExt cx="3501" cy="624"/>
          </a:xfrm>
        </p:grpSpPr>
        <p:grpSp>
          <p:nvGrpSpPr>
            <p:cNvPr id="32" name="Group 71"/>
            <p:cNvGrpSpPr>
              <a:grpSpLocks/>
            </p:cNvGrpSpPr>
            <p:nvPr/>
          </p:nvGrpSpPr>
          <p:grpSpPr bwMode="auto">
            <a:xfrm>
              <a:off x="1008" y="2064"/>
              <a:ext cx="3501" cy="288"/>
              <a:chOff x="1008" y="2064"/>
              <a:chExt cx="3501" cy="288"/>
            </a:xfrm>
          </p:grpSpPr>
          <p:sp>
            <p:nvSpPr>
              <p:cNvPr id="34" name="Line 9"/>
              <p:cNvSpPr>
                <a:spLocks noChangeShapeType="1"/>
              </p:cNvSpPr>
              <p:nvPr/>
            </p:nvSpPr>
            <p:spPr bwMode="auto">
              <a:xfrm>
                <a:off x="2736" y="2208"/>
                <a:ext cx="57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 name="Rectangle 53"/>
              <p:cNvSpPr>
                <a:spLocks noChangeArrowheads="1"/>
              </p:cNvSpPr>
              <p:nvPr/>
            </p:nvSpPr>
            <p:spPr bwMode="auto">
              <a:xfrm>
                <a:off x="1008" y="2064"/>
                <a:ext cx="35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algn="l" eaLnBrk="1" hangingPunct="1"/>
                <a:r>
                  <a:rPr lang="zh-CN" altLang="en-US" sz="2400">
                    <a:solidFill>
                      <a:srgbClr val="080808"/>
                    </a:solidFill>
                    <a:latin typeface="楷体_GB2312" pitchFamily="49" charset="-122"/>
                    <a:ea typeface="楷体_GB2312" pitchFamily="49" charset="-122"/>
                  </a:rPr>
                  <a:t>例</a:t>
                </a:r>
                <a:r>
                  <a:rPr lang="en-US" altLang="zh-CN" sz="2400">
                    <a:solidFill>
                      <a:srgbClr val="080808"/>
                    </a:solidFill>
                    <a:latin typeface="楷体_GB2312" pitchFamily="49" charset="-122"/>
                    <a:ea typeface="楷体_GB2312" pitchFamily="49" charset="-122"/>
                  </a:rPr>
                  <a:t>1. </a:t>
                </a:r>
                <a:r>
                  <a:rPr lang="zh-CN" altLang="en-US" sz="2400">
                    <a:solidFill>
                      <a:srgbClr val="080808"/>
                    </a:solidFill>
                    <a:latin typeface="楷体_GB2312" pitchFamily="49" charset="-122"/>
                    <a:ea typeface="楷体_GB2312" pitchFamily="49" charset="-122"/>
                  </a:rPr>
                  <a:t>十进制数</a:t>
                </a:r>
                <a:r>
                  <a:rPr lang="en-US" altLang="zh-CN" sz="2400">
                    <a:solidFill>
                      <a:srgbClr val="080808"/>
                    </a:solidFill>
                    <a:latin typeface="楷体_GB2312" pitchFamily="49" charset="-122"/>
                    <a:ea typeface="楷体_GB2312" pitchFamily="49" charset="-122"/>
                  </a:rPr>
                  <a:t>301         </a:t>
                </a:r>
                <a:r>
                  <a:rPr lang="zh-CN" altLang="en-US" sz="2400">
                    <a:solidFill>
                      <a:srgbClr val="080808"/>
                    </a:solidFill>
                    <a:latin typeface="楷体_GB2312" pitchFamily="49" charset="-122"/>
                    <a:ea typeface="楷体_GB2312" pitchFamily="49" charset="-122"/>
                  </a:rPr>
                  <a:t>十六进制数</a:t>
                </a:r>
              </a:p>
            </p:txBody>
          </p:sp>
        </p:grpSp>
        <p:sp>
          <p:nvSpPr>
            <p:cNvPr id="33" name="Rectangle 69"/>
            <p:cNvSpPr>
              <a:spLocks noChangeArrowheads="1"/>
            </p:cNvSpPr>
            <p:nvPr/>
          </p:nvSpPr>
          <p:spPr bwMode="auto">
            <a:xfrm>
              <a:off x="1056" y="2400"/>
              <a:ext cx="1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zh-CN" altLang="en-US" sz="2400">
                  <a:solidFill>
                    <a:srgbClr val="0000FF"/>
                  </a:solidFill>
                  <a:latin typeface="楷体_GB2312" pitchFamily="49" charset="-122"/>
                  <a:ea typeface="楷体_GB2312" pitchFamily="49" charset="-122"/>
                </a:rPr>
                <a:t>转换过程如下：</a:t>
              </a:r>
            </a:p>
          </p:txBody>
        </p:sp>
      </p:grpSp>
      <p:sp>
        <p:nvSpPr>
          <p:cNvPr id="36" name="Rectangle 70"/>
          <p:cNvSpPr>
            <a:spLocks noChangeArrowheads="1"/>
          </p:cNvSpPr>
          <p:nvPr/>
        </p:nvSpPr>
        <p:spPr bwMode="auto">
          <a:xfrm>
            <a:off x="2627784" y="5711232"/>
            <a:ext cx="338437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en-US" altLang="zh-CN" sz="2400" dirty="0">
                <a:solidFill>
                  <a:srgbClr val="FF3300"/>
                </a:solidFill>
                <a:ea typeface="宋体" pitchFamily="2" charset="-122"/>
                <a:cs typeface="Tahoma" pitchFamily="34" charset="0"/>
              </a:rPr>
              <a:t>∴      301=12DH</a:t>
            </a:r>
          </a:p>
        </p:txBody>
      </p:sp>
      <p:grpSp>
        <p:nvGrpSpPr>
          <p:cNvPr id="37" name="Group 1100"/>
          <p:cNvGrpSpPr>
            <a:grpSpLocks/>
          </p:cNvGrpSpPr>
          <p:nvPr/>
        </p:nvGrpSpPr>
        <p:grpSpPr bwMode="auto">
          <a:xfrm>
            <a:off x="6380162" y="4125914"/>
            <a:ext cx="990600" cy="1512888"/>
            <a:chOff x="4032" y="2887"/>
            <a:chExt cx="624" cy="953"/>
          </a:xfrm>
        </p:grpSpPr>
        <p:sp>
          <p:nvSpPr>
            <p:cNvPr id="38" name="Line 1087"/>
            <p:cNvSpPr>
              <a:spLocks noChangeShapeType="1"/>
            </p:cNvSpPr>
            <p:nvPr/>
          </p:nvSpPr>
          <p:spPr bwMode="auto">
            <a:xfrm flipV="1">
              <a:off x="4320" y="3244"/>
              <a:ext cx="0" cy="261"/>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 name="Rectangle 1088"/>
            <p:cNvSpPr>
              <a:spLocks noChangeArrowheads="1"/>
            </p:cNvSpPr>
            <p:nvPr/>
          </p:nvSpPr>
          <p:spPr bwMode="auto">
            <a:xfrm>
              <a:off x="4032" y="2887"/>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zh-CN" altLang="en-US" sz="2400" dirty="0">
                  <a:solidFill>
                    <a:srgbClr val="0000FF"/>
                  </a:solidFill>
                  <a:latin typeface="楷体_GB2312" pitchFamily="49" charset="-122"/>
                  <a:ea typeface="楷体_GB2312" pitchFamily="49" charset="-122"/>
                </a:rPr>
                <a:t>低位</a:t>
              </a:r>
            </a:p>
          </p:txBody>
        </p:sp>
        <p:sp>
          <p:nvSpPr>
            <p:cNvPr id="40" name="Rectangle 1090"/>
            <p:cNvSpPr>
              <a:spLocks noChangeArrowheads="1"/>
            </p:cNvSpPr>
            <p:nvPr/>
          </p:nvSpPr>
          <p:spPr bwMode="auto">
            <a:xfrm>
              <a:off x="4080" y="3552"/>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zh-CN" altLang="en-US" sz="2400" dirty="0">
                  <a:solidFill>
                    <a:srgbClr val="0000FF"/>
                  </a:solidFill>
                  <a:latin typeface="楷体_GB2312" pitchFamily="49" charset="-122"/>
                  <a:ea typeface="楷体_GB2312" pitchFamily="49" charset="-122"/>
                </a:rPr>
                <a:t>高位</a:t>
              </a:r>
            </a:p>
          </p:txBody>
        </p:sp>
      </p:grpSp>
    </p:spTree>
    <p:extLst>
      <p:ext uri="{BB962C8B-B14F-4D97-AF65-F5344CB8AC3E}">
        <p14:creationId xmlns:p14="http://schemas.microsoft.com/office/powerpoint/2010/main" val="386339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0-#ppt_w/2"/>
                                          </p:val>
                                        </p:tav>
                                        <p:tav tm="100000">
                                          <p:val>
                                            <p:strVal val="#ppt_x"/>
                                          </p:val>
                                        </p:tav>
                                      </p:tavLst>
                                    </p:anim>
                                    <p:anim calcmode="lin" valueType="num">
                                      <p:cBhvr additive="base">
                                        <p:cTn id="32"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0-#ppt_w/2"/>
                                          </p:val>
                                        </p:tav>
                                        <p:tav tm="100000">
                                          <p:val>
                                            <p:strVal val="#ppt_x"/>
                                          </p:val>
                                        </p:tav>
                                      </p:tavLst>
                                    </p:anim>
                                    <p:anim calcmode="lin" valueType="num">
                                      <p:cBhvr additive="base">
                                        <p:cTn id="38"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0-#ppt_w/2"/>
                                          </p:val>
                                        </p:tav>
                                        <p:tav tm="100000">
                                          <p:val>
                                            <p:strVal val="#ppt_x"/>
                                          </p:val>
                                        </p:tav>
                                      </p:tavLst>
                                    </p:anim>
                                    <p:anim calcmode="lin" valueType="num">
                                      <p:cBhvr additive="base">
                                        <p:cTn id="44"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 </a:t>
            </a:r>
            <a:r>
              <a:rPr lang="zh-CN" altLang="en-US" dirty="0" smtClean="0"/>
              <a:t>数制之间的转换 </a:t>
            </a:r>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Line 1028"/>
          <p:cNvSpPr>
            <a:spLocks noChangeShapeType="1"/>
          </p:cNvSpPr>
          <p:nvPr/>
        </p:nvSpPr>
        <p:spPr bwMode="auto">
          <a:xfrm>
            <a:off x="3810000" y="1641376"/>
            <a:ext cx="914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b="1"/>
          </a:p>
        </p:txBody>
      </p:sp>
      <p:grpSp>
        <p:nvGrpSpPr>
          <p:cNvPr id="6" name="Group 1111"/>
          <p:cNvGrpSpPr>
            <a:grpSpLocks/>
          </p:cNvGrpSpPr>
          <p:nvPr/>
        </p:nvGrpSpPr>
        <p:grpSpPr bwMode="auto">
          <a:xfrm>
            <a:off x="2057400" y="2631976"/>
            <a:ext cx="1371600" cy="457200"/>
            <a:chOff x="1296" y="1776"/>
            <a:chExt cx="864" cy="288"/>
          </a:xfrm>
        </p:grpSpPr>
        <p:sp>
          <p:nvSpPr>
            <p:cNvPr id="7" name="Rectangle 1032"/>
            <p:cNvSpPr>
              <a:spLocks noChangeArrowheads="1"/>
            </p:cNvSpPr>
            <p:nvPr/>
          </p:nvSpPr>
          <p:spPr bwMode="auto">
            <a:xfrm>
              <a:off x="1296" y="177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algn="l" eaLnBrk="1" hangingPunct="1"/>
              <a:r>
                <a:rPr lang="en-US" altLang="zh-CN" sz="2400">
                  <a:solidFill>
                    <a:srgbClr val="080808"/>
                  </a:solidFill>
                  <a:latin typeface="楷体_GB2312" pitchFamily="49" charset="-122"/>
                  <a:ea typeface="楷体_GB2312" pitchFamily="49" charset="-122"/>
                </a:rPr>
                <a:t>2   301</a:t>
              </a:r>
            </a:p>
          </p:txBody>
        </p:sp>
        <p:grpSp>
          <p:nvGrpSpPr>
            <p:cNvPr id="8" name="Group 1110"/>
            <p:cNvGrpSpPr>
              <a:grpSpLocks/>
            </p:cNvGrpSpPr>
            <p:nvPr/>
          </p:nvGrpSpPr>
          <p:grpSpPr bwMode="auto">
            <a:xfrm>
              <a:off x="1536" y="1824"/>
              <a:ext cx="480" cy="192"/>
              <a:chOff x="1536" y="1824"/>
              <a:chExt cx="480" cy="192"/>
            </a:xfrm>
          </p:grpSpPr>
          <p:sp>
            <p:nvSpPr>
              <p:cNvPr id="9" name="Line 1054"/>
              <p:cNvSpPr>
                <a:spLocks noChangeShapeType="1"/>
              </p:cNvSpPr>
              <p:nvPr/>
            </p:nvSpPr>
            <p:spPr bwMode="auto">
              <a:xfrm>
                <a:off x="1536" y="2016"/>
                <a:ext cx="4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 name="Line 1063"/>
              <p:cNvSpPr>
                <a:spLocks noChangeShapeType="1"/>
              </p:cNvSpPr>
              <p:nvPr/>
            </p:nvSpPr>
            <p:spPr bwMode="auto">
              <a:xfrm>
                <a:off x="1536" y="1824"/>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grpSp>
        <p:nvGrpSpPr>
          <p:cNvPr id="11" name="Group 1112"/>
          <p:cNvGrpSpPr>
            <a:grpSpLocks/>
          </p:cNvGrpSpPr>
          <p:nvPr/>
        </p:nvGrpSpPr>
        <p:grpSpPr bwMode="auto">
          <a:xfrm>
            <a:off x="2057400" y="2936776"/>
            <a:ext cx="4013200" cy="457200"/>
            <a:chOff x="1296" y="1968"/>
            <a:chExt cx="2528" cy="288"/>
          </a:xfrm>
        </p:grpSpPr>
        <p:grpSp>
          <p:nvGrpSpPr>
            <p:cNvPr id="12" name="Group 1109"/>
            <p:cNvGrpSpPr>
              <a:grpSpLocks/>
            </p:cNvGrpSpPr>
            <p:nvPr/>
          </p:nvGrpSpPr>
          <p:grpSpPr bwMode="auto">
            <a:xfrm>
              <a:off x="1584" y="2016"/>
              <a:ext cx="432" cy="192"/>
              <a:chOff x="1584" y="2016"/>
              <a:chExt cx="432" cy="192"/>
            </a:xfrm>
          </p:grpSpPr>
          <p:sp>
            <p:nvSpPr>
              <p:cNvPr id="16" name="Line 1055"/>
              <p:cNvSpPr>
                <a:spLocks noChangeShapeType="1"/>
              </p:cNvSpPr>
              <p:nvPr/>
            </p:nvSpPr>
            <p:spPr bwMode="auto">
              <a:xfrm>
                <a:off x="1584" y="2208"/>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7" name="Line 1064"/>
              <p:cNvSpPr>
                <a:spLocks noChangeShapeType="1"/>
              </p:cNvSpPr>
              <p:nvPr/>
            </p:nvSpPr>
            <p:spPr bwMode="auto">
              <a:xfrm flipV="1">
                <a:off x="1584" y="2016"/>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13" name="Group 1091"/>
            <p:cNvGrpSpPr>
              <a:grpSpLocks/>
            </p:cNvGrpSpPr>
            <p:nvPr/>
          </p:nvGrpSpPr>
          <p:grpSpPr bwMode="auto">
            <a:xfrm>
              <a:off x="1296" y="1968"/>
              <a:ext cx="2528" cy="288"/>
              <a:chOff x="1392" y="1968"/>
              <a:chExt cx="2432" cy="288"/>
            </a:xfrm>
          </p:grpSpPr>
          <p:sp>
            <p:nvSpPr>
              <p:cNvPr id="14" name="Rectangle 1033"/>
              <p:cNvSpPr>
                <a:spLocks noChangeArrowheads="1"/>
              </p:cNvSpPr>
              <p:nvPr/>
            </p:nvSpPr>
            <p:spPr bwMode="auto">
              <a:xfrm>
                <a:off x="1392" y="1968"/>
                <a:ext cx="23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algn="l" eaLnBrk="1" hangingPunct="1"/>
                <a:r>
                  <a:rPr lang="en-US" altLang="zh-CN" sz="2400">
                    <a:solidFill>
                      <a:srgbClr val="080808"/>
                    </a:solidFill>
                    <a:latin typeface="楷体_GB2312" pitchFamily="49" charset="-122"/>
                    <a:ea typeface="楷体_GB2312" pitchFamily="49" charset="-122"/>
                  </a:rPr>
                  <a:t>2   </a:t>
                </a:r>
                <a:r>
                  <a:rPr lang="en-US" altLang="zh-CN" sz="2400">
                    <a:solidFill>
                      <a:srgbClr val="0000FF"/>
                    </a:solidFill>
                    <a:latin typeface="楷体_GB2312" pitchFamily="49" charset="-122"/>
                    <a:ea typeface="楷体_GB2312" pitchFamily="49" charset="-122"/>
                  </a:rPr>
                  <a:t>150</a:t>
                </a:r>
                <a:r>
                  <a:rPr lang="en-US" altLang="zh-CN" sz="2400">
                    <a:solidFill>
                      <a:srgbClr val="080808"/>
                    </a:solidFill>
                    <a:latin typeface="楷体_GB2312" pitchFamily="49" charset="-122"/>
                    <a:ea typeface="楷体_GB2312" pitchFamily="49" charset="-122"/>
                  </a:rPr>
                  <a:t> </a:t>
                </a:r>
                <a:r>
                  <a:rPr lang="en-US" altLang="zh-CN" sz="2400">
                    <a:solidFill>
                      <a:srgbClr val="080808"/>
                    </a:solidFill>
                    <a:latin typeface="Times New Roman" pitchFamily="18" charset="0"/>
                    <a:ea typeface="楷体_GB2312" pitchFamily="49" charset="-122"/>
                  </a:rPr>
                  <a:t>……</a:t>
                </a:r>
                <a:r>
                  <a:rPr lang="zh-CN" altLang="en-US" sz="2400">
                    <a:solidFill>
                      <a:srgbClr val="080808"/>
                    </a:solidFill>
                    <a:latin typeface="楷体_GB2312" pitchFamily="49" charset="-122"/>
                    <a:ea typeface="楷体_GB2312" pitchFamily="49" charset="-122"/>
                  </a:rPr>
                  <a:t>余数为：</a:t>
                </a:r>
                <a:r>
                  <a:rPr lang="en-US" altLang="zh-CN" sz="2400">
                    <a:solidFill>
                      <a:srgbClr val="FF3300"/>
                    </a:solidFill>
                    <a:latin typeface="楷体_GB2312" pitchFamily="49" charset="-122"/>
                    <a:ea typeface="楷体_GB2312" pitchFamily="49" charset="-122"/>
                  </a:rPr>
                  <a:t>1</a:t>
                </a:r>
                <a:r>
                  <a:rPr lang="en-US" altLang="zh-CN" sz="2400">
                    <a:solidFill>
                      <a:srgbClr val="080808"/>
                    </a:solidFill>
                  </a:rPr>
                  <a:t>=</a:t>
                </a:r>
              </a:p>
            </p:txBody>
          </p:sp>
          <p:graphicFrame>
            <p:nvGraphicFramePr>
              <p:cNvPr id="15" name="Object 1074"/>
              <p:cNvGraphicFramePr>
                <a:graphicFrameLocks noChangeAspect="1"/>
              </p:cNvGraphicFramePr>
              <p:nvPr/>
            </p:nvGraphicFramePr>
            <p:xfrm>
              <a:off x="3552" y="1968"/>
              <a:ext cx="272" cy="288"/>
            </p:xfrm>
            <a:graphic>
              <a:graphicData uri="http://schemas.openxmlformats.org/presentationml/2006/ole">
                <mc:AlternateContent xmlns:mc="http://schemas.openxmlformats.org/markup-compatibility/2006">
                  <mc:Choice xmlns:v="urn:schemas-microsoft-com:vml" Requires="v">
                    <p:oleObj spid="_x0000_s123107" name="Equation" r:id="rId4" imgW="215640" imgH="228600" progId="Equation.3">
                      <p:embed/>
                    </p:oleObj>
                  </mc:Choice>
                  <mc:Fallback>
                    <p:oleObj name="Equation" r:id="rId4" imgW="21564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1968"/>
                            <a:ext cx="27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8" name="Group 1113"/>
          <p:cNvGrpSpPr>
            <a:grpSpLocks/>
          </p:cNvGrpSpPr>
          <p:nvPr/>
        </p:nvGrpSpPr>
        <p:grpSpPr bwMode="auto">
          <a:xfrm>
            <a:off x="2057400" y="3241576"/>
            <a:ext cx="3962400" cy="457200"/>
            <a:chOff x="1296" y="2160"/>
            <a:chExt cx="2496" cy="288"/>
          </a:xfrm>
        </p:grpSpPr>
        <p:grpSp>
          <p:nvGrpSpPr>
            <p:cNvPr id="19" name="Group 1108"/>
            <p:cNvGrpSpPr>
              <a:grpSpLocks/>
            </p:cNvGrpSpPr>
            <p:nvPr/>
          </p:nvGrpSpPr>
          <p:grpSpPr bwMode="auto">
            <a:xfrm>
              <a:off x="1632" y="2208"/>
              <a:ext cx="384" cy="192"/>
              <a:chOff x="1632" y="2208"/>
              <a:chExt cx="384" cy="192"/>
            </a:xfrm>
          </p:grpSpPr>
          <p:sp>
            <p:nvSpPr>
              <p:cNvPr id="23" name="Line 1056"/>
              <p:cNvSpPr>
                <a:spLocks noChangeShapeType="1"/>
              </p:cNvSpPr>
              <p:nvPr/>
            </p:nvSpPr>
            <p:spPr bwMode="auto">
              <a:xfrm>
                <a:off x="1632" y="2400"/>
                <a:ext cx="38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24" name="Line 1066"/>
              <p:cNvSpPr>
                <a:spLocks noChangeShapeType="1"/>
              </p:cNvSpPr>
              <p:nvPr/>
            </p:nvSpPr>
            <p:spPr bwMode="auto">
              <a:xfrm flipV="1">
                <a:off x="1632" y="220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20" name="Group 1092"/>
            <p:cNvGrpSpPr>
              <a:grpSpLocks/>
            </p:cNvGrpSpPr>
            <p:nvPr/>
          </p:nvGrpSpPr>
          <p:grpSpPr bwMode="auto">
            <a:xfrm>
              <a:off x="1296" y="2160"/>
              <a:ext cx="2496" cy="288"/>
              <a:chOff x="1392" y="2160"/>
              <a:chExt cx="2400" cy="288"/>
            </a:xfrm>
          </p:grpSpPr>
          <p:sp>
            <p:nvSpPr>
              <p:cNvPr id="21" name="Rectangle 1034"/>
              <p:cNvSpPr>
                <a:spLocks noChangeArrowheads="1"/>
              </p:cNvSpPr>
              <p:nvPr/>
            </p:nvSpPr>
            <p:spPr bwMode="auto">
              <a:xfrm>
                <a:off x="1392" y="2160"/>
                <a:ext cx="24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algn="l" eaLnBrk="1" hangingPunct="1"/>
                <a:r>
                  <a:rPr lang="en-US" altLang="zh-CN" sz="2400">
                    <a:solidFill>
                      <a:srgbClr val="080808"/>
                    </a:solidFill>
                    <a:latin typeface="楷体_GB2312" pitchFamily="49" charset="-122"/>
                    <a:ea typeface="楷体_GB2312" pitchFamily="49" charset="-122"/>
                  </a:rPr>
                  <a:t>2    </a:t>
                </a:r>
                <a:r>
                  <a:rPr lang="en-US" altLang="zh-CN" sz="2400">
                    <a:solidFill>
                      <a:srgbClr val="0000FF"/>
                    </a:solidFill>
                    <a:latin typeface="楷体_GB2312" pitchFamily="49" charset="-122"/>
                    <a:ea typeface="楷体_GB2312" pitchFamily="49" charset="-122"/>
                  </a:rPr>
                  <a:t>75</a:t>
                </a:r>
                <a:r>
                  <a:rPr lang="en-US" altLang="zh-CN" sz="2400">
                    <a:solidFill>
                      <a:srgbClr val="080808"/>
                    </a:solidFill>
                    <a:latin typeface="楷体_GB2312" pitchFamily="49" charset="-122"/>
                    <a:ea typeface="楷体_GB2312" pitchFamily="49" charset="-122"/>
                  </a:rPr>
                  <a:t> </a:t>
                </a:r>
                <a:r>
                  <a:rPr lang="en-US" altLang="zh-CN" sz="2400">
                    <a:solidFill>
                      <a:srgbClr val="080808"/>
                    </a:solidFill>
                    <a:latin typeface="Times New Roman" pitchFamily="18" charset="0"/>
                    <a:ea typeface="楷体_GB2312" pitchFamily="49" charset="-122"/>
                  </a:rPr>
                  <a:t>……</a:t>
                </a:r>
                <a:r>
                  <a:rPr lang="zh-CN" altLang="en-US" sz="2400">
                    <a:solidFill>
                      <a:srgbClr val="080808"/>
                    </a:solidFill>
                    <a:latin typeface="楷体_GB2312" pitchFamily="49" charset="-122"/>
                    <a:ea typeface="楷体_GB2312" pitchFamily="49" charset="-122"/>
                  </a:rPr>
                  <a:t>余数为：</a:t>
                </a:r>
                <a:r>
                  <a:rPr lang="en-US" altLang="zh-CN" sz="2400">
                    <a:solidFill>
                      <a:srgbClr val="FF3300"/>
                    </a:solidFill>
                    <a:latin typeface="楷体_GB2312" pitchFamily="49" charset="-122"/>
                    <a:ea typeface="楷体_GB2312" pitchFamily="49" charset="-122"/>
                  </a:rPr>
                  <a:t>0</a:t>
                </a:r>
                <a:r>
                  <a:rPr lang="en-US" altLang="zh-CN" sz="2400">
                    <a:solidFill>
                      <a:srgbClr val="080808"/>
                    </a:solidFill>
                  </a:rPr>
                  <a:t>=</a:t>
                </a:r>
              </a:p>
            </p:txBody>
          </p:sp>
          <p:graphicFrame>
            <p:nvGraphicFramePr>
              <p:cNvPr id="22" name="Object 1075"/>
              <p:cNvGraphicFramePr>
                <a:graphicFrameLocks noChangeAspect="1"/>
              </p:cNvGraphicFramePr>
              <p:nvPr/>
            </p:nvGraphicFramePr>
            <p:xfrm>
              <a:off x="3552" y="2160"/>
              <a:ext cx="240" cy="272"/>
            </p:xfrm>
            <a:graphic>
              <a:graphicData uri="http://schemas.openxmlformats.org/presentationml/2006/ole">
                <mc:AlternateContent xmlns:mc="http://schemas.openxmlformats.org/markup-compatibility/2006">
                  <mc:Choice xmlns:v="urn:schemas-microsoft-com:vml" Requires="v">
                    <p:oleObj spid="_x0000_s123108" name="Equation" r:id="rId6" imgW="190440" imgH="215640" progId="Equation.3">
                      <p:embed/>
                    </p:oleObj>
                  </mc:Choice>
                  <mc:Fallback>
                    <p:oleObj name="Equation" r:id="rId6" imgW="19044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2" y="2160"/>
                            <a:ext cx="240"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5" name="Group 1114"/>
          <p:cNvGrpSpPr>
            <a:grpSpLocks/>
          </p:cNvGrpSpPr>
          <p:nvPr/>
        </p:nvGrpSpPr>
        <p:grpSpPr bwMode="auto">
          <a:xfrm>
            <a:off x="2057400" y="3546376"/>
            <a:ext cx="4648200" cy="457200"/>
            <a:chOff x="1296" y="2352"/>
            <a:chExt cx="2928" cy="288"/>
          </a:xfrm>
        </p:grpSpPr>
        <p:grpSp>
          <p:nvGrpSpPr>
            <p:cNvPr id="26" name="Group 1107"/>
            <p:cNvGrpSpPr>
              <a:grpSpLocks/>
            </p:cNvGrpSpPr>
            <p:nvPr/>
          </p:nvGrpSpPr>
          <p:grpSpPr bwMode="auto">
            <a:xfrm>
              <a:off x="1680" y="2400"/>
              <a:ext cx="336" cy="192"/>
              <a:chOff x="1680" y="2400"/>
              <a:chExt cx="336" cy="192"/>
            </a:xfrm>
          </p:grpSpPr>
          <p:sp>
            <p:nvSpPr>
              <p:cNvPr id="30" name="Line 1057"/>
              <p:cNvSpPr>
                <a:spLocks noChangeShapeType="1"/>
              </p:cNvSpPr>
              <p:nvPr/>
            </p:nvSpPr>
            <p:spPr bwMode="auto">
              <a:xfrm>
                <a:off x="1680" y="2592"/>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31" name="Line 1067"/>
              <p:cNvSpPr>
                <a:spLocks noChangeShapeType="1"/>
              </p:cNvSpPr>
              <p:nvPr/>
            </p:nvSpPr>
            <p:spPr bwMode="auto">
              <a:xfrm flipV="1">
                <a:off x="1680" y="2400"/>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27" name="Group 1093"/>
            <p:cNvGrpSpPr>
              <a:grpSpLocks/>
            </p:cNvGrpSpPr>
            <p:nvPr/>
          </p:nvGrpSpPr>
          <p:grpSpPr bwMode="auto">
            <a:xfrm>
              <a:off x="1296" y="2352"/>
              <a:ext cx="2928" cy="288"/>
              <a:chOff x="1392" y="2352"/>
              <a:chExt cx="2832" cy="288"/>
            </a:xfrm>
          </p:grpSpPr>
          <p:sp>
            <p:nvSpPr>
              <p:cNvPr id="28" name="Rectangle 1035"/>
              <p:cNvSpPr>
                <a:spLocks noChangeArrowheads="1"/>
              </p:cNvSpPr>
              <p:nvPr/>
            </p:nvSpPr>
            <p:spPr bwMode="auto">
              <a:xfrm>
                <a:off x="1392" y="2352"/>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algn="l" eaLnBrk="1" hangingPunct="1"/>
                <a:r>
                  <a:rPr lang="en-US" altLang="zh-CN" sz="2400">
                    <a:solidFill>
                      <a:srgbClr val="080808"/>
                    </a:solidFill>
                    <a:latin typeface="楷体_GB2312" pitchFamily="49" charset="-122"/>
                    <a:ea typeface="楷体_GB2312" pitchFamily="49" charset="-122"/>
                  </a:rPr>
                  <a:t>2    </a:t>
                </a:r>
                <a:r>
                  <a:rPr lang="en-US" altLang="zh-CN" sz="2400">
                    <a:solidFill>
                      <a:srgbClr val="0000FF"/>
                    </a:solidFill>
                    <a:latin typeface="楷体_GB2312" pitchFamily="49" charset="-122"/>
                    <a:ea typeface="楷体_GB2312" pitchFamily="49" charset="-122"/>
                  </a:rPr>
                  <a:t>37</a:t>
                </a:r>
                <a:r>
                  <a:rPr lang="en-US" altLang="zh-CN" sz="2400">
                    <a:solidFill>
                      <a:srgbClr val="080808"/>
                    </a:solidFill>
                    <a:latin typeface="楷体_GB2312" pitchFamily="49" charset="-122"/>
                    <a:ea typeface="楷体_GB2312" pitchFamily="49" charset="-122"/>
                  </a:rPr>
                  <a:t> </a:t>
                </a:r>
                <a:r>
                  <a:rPr lang="en-US" altLang="zh-CN" sz="2400">
                    <a:solidFill>
                      <a:srgbClr val="080808"/>
                    </a:solidFill>
                    <a:latin typeface="Times New Roman" pitchFamily="18" charset="0"/>
                    <a:ea typeface="楷体_GB2312" pitchFamily="49" charset="-122"/>
                  </a:rPr>
                  <a:t>……</a:t>
                </a:r>
                <a:r>
                  <a:rPr lang="zh-CN" altLang="en-US" sz="2400">
                    <a:solidFill>
                      <a:srgbClr val="080808"/>
                    </a:solidFill>
                    <a:latin typeface="楷体_GB2312" pitchFamily="49" charset="-122"/>
                    <a:ea typeface="楷体_GB2312" pitchFamily="49" charset="-122"/>
                  </a:rPr>
                  <a:t>余数为：</a:t>
                </a:r>
                <a:r>
                  <a:rPr lang="en-US" altLang="zh-CN" sz="2400">
                    <a:solidFill>
                      <a:srgbClr val="FF3300"/>
                    </a:solidFill>
                    <a:latin typeface="楷体_GB2312" pitchFamily="49" charset="-122"/>
                    <a:ea typeface="楷体_GB2312" pitchFamily="49" charset="-122"/>
                  </a:rPr>
                  <a:t>1</a:t>
                </a:r>
                <a:r>
                  <a:rPr lang="en-US" altLang="zh-CN" sz="2400">
                    <a:solidFill>
                      <a:srgbClr val="080808"/>
                    </a:solidFill>
                  </a:rPr>
                  <a:t>=</a:t>
                </a:r>
              </a:p>
            </p:txBody>
          </p:sp>
          <p:graphicFrame>
            <p:nvGraphicFramePr>
              <p:cNvPr id="29" name="Object 1076"/>
              <p:cNvGraphicFramePr>
                <a:graphicFrameLocks noChangeAspect="1"/>
              </p:cNvGraphicFramePr>
              <p:nvPr/>
            </p:nvGraphicFramePr>
            <p:xfrm>
              <a:off x="3552" y="2352"/>
              <a:ext cx="272" cy="272"/>
            </p:xfrm>
            <a:graphic>
              <a:graphicData uri="http://schemas.openxmlformats.org/presentationml/2006/ole">
                <mc:AlternateContent xmlns:mc="http://schemas.openxmlformats.org/markup-compatibility/2006">
                  <mc:Choice xmlns:v="urn:schemas-microsoft-com:vml" Requires="v">
                    <p:oleObj spid="_x0000_s123109" name="Equation" r:id="rId8" imgW="215640" imgH="215640" progId="Equation.3">
                      <p:embed/>
                    </p:oleObj>
                  </mc:Choice>
                  <mc:Fallback>
                    <p:oleObj name="Equation" r:id="rId8" imgW="215640" imgH="215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52" y="2352"/>
                            <a:ext cx="27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2" name="Group 1115"/>
          <p:cNvGrpSpPr>
            <a:grpSpLocks/>
          </p:cNvGrpSpPr>
          <p:nvPr/>
        </p:nvGrpSpPr>
        <p:grpSpPr bwMode="auto">
          <a:xfrm>
            <a:off x="2057400" y="3851176"/>
            <a:ext cx="4191000" cy="457200"/>
            <a:chOff x="1296" y="2544"/>
            <a:chExt cx="2640" cy="288"/>
          </a:xfrm>
        </p:grpSpPr>
        <p:grpSp>
          <p:nvGrpSpPr>
            <p:cNvPr id="33" name="Group 1106"/>
            <p:cNvGrpSpPr>
              <a:grpSpLocks/>
            </p:cNvGrpSpPr>
            <p:nvPr/>
          </p:nvGrpSpPr>
          <p:grpSpPr bwMode="auto">
            <a:xfrm>
              <a:off x="1728" y="2592"/>
              <a:ext cx="288" cy="192"/>
              <a:chOff x="1728" y="2592"/>
              <a:chExt cx="288" cy="192"/>
            </a:xfrm>
          </p:grpSpPr>
          <p:sp>
            <p:nvSpPr>
              <p:cNvPr id="37" name="Line 1058"/>
              <p:cNvSpPr>
                <a:spLocks noChangeShapeType="1"/>
              </p:cNvSpPr>
              <p:nvPr/>
            </p:nvSpPr>
            <p:spPr bwMode="auto">
              <a:xfrm>
                <a:off x="1728" y="2784"/>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38" name="Line 1068"/>
              <p:cNvSpPr>
                <a:spLocks noChangeShapeType="1"/>
              </p:cNvSpPr>
              <p:nvPr/>
            </p:nvSpPr>
            <p:spPr bwMode="auto">
              <a:xfrm flipV="1">
                <a:off x="1728" y="2592"/>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34" name="Group 1094"/>
            <p:cNvGrpSpPr>
              <a:grpSpLocks/>
            </p:cNvGrpSpPr>
            <p:nvPr/>
          </p:nvGrpSpPr>
          <p:grpSpPr bwMode="auto">
            <a:xfrm>
              <a:off x="1296" y="2544"/>
              <a:ext cx="2640" cy="288"/>
              <a:chOff x="1392" y="2544"/>
              <a:chExt cx="2544" cy="288"/>
            </a:xfrm>
          </p:grpSpPr>
          <p:sp>
            <p:nvSpPr>
              <p:cNvPr id="35" name="Rectangle 1036"/>
              <p:cNvSpPr>
                <a:spLocks noChangeArrowheads="1"/>
              </p:cNvSpPr>
              <p:nvPr/>
            </p:nvSpPr>
            <p:spPr bwMode="auto">
              <a:xfrm>
                <a:off x="1392" y="2544"/>
                <a:ext cx="25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algn="l" eaLnBrk="1" hangingPunct="1"/>
                <a:r>
                  <a:rPr lang="en-US" altLang="zh-CN" sz="2400">
                    <a:solidFill>
                      <a:srgbClr val="080808"/>
                    </a:solidFill>
                    <a:latin typeface="楷体_GB2312" pitchFamily="49" charset="-122"/>
                    <a:ea typeface="楷体_GB2312" pitchFamily="49" charset="-122"/>
                  </a:rPr>
                  <a:t>2</a:t>
                </a:r>
                <a:r>
                  <a:rPr lang="en-US" altLang="zh-CN" sz="800">
                    <a:solidFill>
                      <a:srgbClr val="080808"/>
                    </a:solidFill>
                    <a:latin typeface="楷体_GB2312" pitchFamily="49" charset="-122"/>
                    <a:ea typeface="楷体_GB2312" pitchFamily="49" charset="-122"/>
                  </a:rPr>
                  <a:t>            </a:t>
                </a:r>
                <a:r>
                  <a:rPr lang="en-US" altLang="zh-CN" sz="2400">
                    <a:solidFill>
                      <a:srgbClr val="0000FF"/>
                    </a:solidFill>
                    <a:latin typeface="楷体_GB2312" pitchFamily="49" charset="-122"/>
                    <a:ea typeface="楷体_GB2312" pitchFamily="49" charset="-122"/>
                  </a:rPr>
                  <a:t>18</a:t>
                </a:r>
                <a:r>
                  <a:rPr lang="en-US" altLang="zh-CN" sz="2400">
                    <a:solidFill>
                      <a:srgbClr val="080808"/>
                    </a:solidFill>
                    <a:latin typeface="楷体_GB2312" pitchFamily="49" charset="-122"/>
                    <a:ea typeface="楷体_GB2312" pitchFamily="49" charset="-122"/>
                  </a:rPr>
                  <a:t> </a:t>
                </a:r>
                <a:r>
                  <a:rPr lang="en-US" altLang="zh-CN" sz="2400">
                    <a:solidFill>
                      <a:srgbClr val="080808"/>
                    </a:solidFill>
                    <a:latin typeface="Times New Roman" pitchFamily="18" charset="0"/>
                    <a:ea typeface="楷体_GB2312" pitchFamily="49" charset="-122"/>
                  </a:rPr>
                  <a:t>……</a:t>
                </a:r>
                <a:r>
                  <a:rPr lang="zh-CN" altLang="en-US" sz="2400">
                    <a:solidFill>
                      <a:srgbClr val="080808"/>
                    </a:solidFill>
                    <a:latin typeface="楷体_GB2312" pitchFamily="49" charset="-122"/>
                    <a:ea typeface="楷体_GB2312" pitchFamily="49" charset="-122"/>
                  </a:rPr>
                  <a:t>余数为：</a:t>
                </a:r>
                <a:r>
                  <a:rPr lang="en-US" altLang="zh-CN" sz="2400">
                    <a:solidFill>
                      <a:srgbClr val="FF3300"/>
                    </a:solidFill>
                    <a:latin typeface="楷体_GB2312" pitchFamily="49" charset="-122"/>
                    <a:ea typeface="楷体_GB2312" pitchFamily="49" charset="-122"/>
                  </a:rPr>
                  <a:t>1</a:t>
                </a:r>
                <a:r>
                  <a:rPr lang="en-US" altLang="zh-CN" sz="2400">
                    <a:solidFill>
                      <a:srgbClr val="080808"/>
                    </a:solidFill>
                  </a:rPr>
                  <a:t>=</a:t>
                </a:r>
              </a:p>
            </p:txBody>
          </p:sp>
          <p:graphicFrame>
            <p:nvGraphicFramePr>
              <p:cNvPr id="36" name="Object 1077"/>
              <p:cNvGraphicFramePr>
                <a:graphicFrameLocks noChangeAspect="1"/>
              </p:cNvGraphicFramePr>
              <p:nvPr/>
            </p:nvGraphicFramePr>
            <p:xfrm>
              <a:off x="3552" y="2544"/>
              <a:ext cx="256" cy="288"/>
            </p:xfrm>
            <a:graphic>
              <a:graphicData uri="http://schemas.openxmlformats.org/presentationml/2006/ole">
                <mc:AlternateContent xmlns:mc="http://schemas.openxmlformats.org/markup-compatibility/2006">
                  <mc:Choice xmlns:v="urn:schemas-microsoft-com:vml" Requires="v">
                    <p:oleObj spid="_x0000_s123110" name="Equation" r:id="rId10" imgW="203040" imgH="228600" progId="Equation.3">
                      <p:embed/>
                    </p:oleObj>
                  </mc:Choice>
                  <mc:Fallback>
                    <p:oleObj name="Equation" r:id="rId10" imgW="20304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52" y="2544"/>
                            <a:ext cx="25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9" name="Group 1116"/>
          <p:cNvGrpSpPr>
            <a:grpSpLocks/>
          </p:cNvGrpSpPr>
          <p:nvPr/>
        </p:nvGrpSpPr>
        <p:grpSpPr bwMode="auto">
          <a:xfrm>
            <a:off x="2057400" y="4155976"/>
            <a:ext cx="4419600" cy="457200"/>
            <a:chOff x="1296" y="2736"/>
            <a:chExt cx="2784" cy="288"/>
          </a:xfrm>
        </p:grpSpPr>
        <p:grpSp>
          <p:nvGrpSpPr>
            <p:cNvPr id="40" name="Group 1105"/>
            <p:cNvGrpSpPr>
              <a:grpSpLocks/>
            </p:cNvGrpSpPr>
            <p:nvPr/>
          </p:nvGrpSpPr>
          <p:grpSpPr bwMode="auto">
            <a:xfrm>
              <a:off x="1776" y="2784"/>
              <a:ext cx="240" cy="192"/>
              <a:chOff x="1776" y="2784"/>
              <a:chExt cx="240" cy="192"/>
            </a:xfrm>
          </p:grpSpPr>
          <p:sp>
            <p:nvSpPr>
              <p:cNvPr id="44" name="Line 1059"/>
              <p:cNvSpPr>
                <a:spLocks noChangeShapeType="1"/>
              </p:cNvSpPr>
              <p:nvPr/>
            </p:nvSpPr>
            <p:spPr bwMode="auto">
              <a:xfrm>
                <a:off x="1776" y="2976"/>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45" name="Line 1070"/>
              <p:cNvSpPr>
                <a:spLocks noChangeShapeType="1"/>
              </p:cNvSpPr>
              <p:nvPr/>
            </p:nvSpPr>
            <p:spPr bwMode="auto">
              <a:xfrm flipV="1">
                <a:off x="1776" y="2784"/>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41" name="Group 1095"/>
            <p:cNvGrpSpPr>
              <a:grpSpLocks/>
            </p:cNvGrpSpPr>
            <p:nvPr/>
          </p:nvGrpSpPr>
          <p:grpSpPr bwMode="auto">
            <a:xfrm>
              <a:off x="1296" y="2736"/>
              <a:ext cx="2784" cy="288"/>
              <a:chOff x="1392" y="2736"/>
              <a:chExt cx="2688" cy="288"/>
            </a:xfrm>
          </p:grpSpPr>
          <p:sp>
            <p:nvSpPr>
              <p:cNvPr id="42" name="Rectangle 1037"/>
              <p:cNvSpPr>
                <a:spLocks noChangeArrowheads="1"/>
              </p:cNvSpPr>
              <p:nvPr/>
            </p:nvSpPr>
            <p:spPr bwMode="auto">
              <a:xfrm>
                <a:off x="1392" y="2736"/>
                <a:ext cx="26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algn="l" eaLnBrk="1" hangingPunct="1"/>
                <a:r>
                  <a:rPr lang="en-US" altLang="zh-CN" sz="2400">
                    <a:solidFill>
                      <a:srgbClr val="080808"/>
                    </a:solidFill>
                    <a:latin typeface="楷体_GB2312" pitchFamily="49" charset="-122"/>
                    <a:ea typeface="楷体_GB2312" pitchFamily="49" charset="-122"/>
                  </a:rPr>
                  <a:t>2</a:t>
                </a:r>
                <a:r>
                  <a:rPr lang="en-US" altLang="zh-CN" sz="800">
                    <a:solidFill>
                      <a:srgbClr val="080808"/>
                    </a:solidFill>
                    <a:latin typeface="楷体_GB2312" pitchFamily="49" charset="-122"/>
                    <a:ea typeface="楷体_GB2312" pitchFamily="49" charset="-122"/>
                  </a:rPr>
                  <a:t>              </a:t>
                </a:r>
                <a:r>
                  <a:rPr lang="en-US" altLang="zh-CN" sz="800">
                    <a:solidFill>
                      <a:srgbClr val="0000FF"/>
                    </a:solidFill>
                    <a:latin typeface="楷体_GB2312" pitchFamily="49" charset="-122"/>
                    <a:ea typeface="楷体_GB2312" pitchFamily="49" charset="-122"/>
                  </a:rPr>
                  <a:t> </a:t>
                </a:r>
                <a:r>
                  <a:rPr lang="en-US" altLang="zh-CN" sz="2400">
                    <a:solidFill>
                      <a:srgbClr val="0000FF"/>
                    </a:solidFill>
                    <a:latin typeface="楷体_GB2312" pitchFamily="49" charset="-122"/>
                    <a:ea typeface="楷体_GB2312" pitchFamily="49" charset="-122"/>
                  </a:rPr>
                  <a:t>9</a:t>
                </a:r>
                <a:r>
                  <a:rPr lang="en-US" altLang="zh-CN" sz="2400">
                    <a:solidFill>
                      <a:srgbClr val="080808"/>
                    </a:solidFill>
                    <a:latin typeface="楷体_GB2312" pitchFamily="49" charset="-122"/>
                    <a:ea typeface="楷体_GB2312" pitchFamily="49" charset="-122"/>
                  </a:rPr>
                  <a:t> </a:t>
                </a:r>
                <a:r>
                  <a:rPr lang="en-US" altLang="zh-CN" sz="2400">
                    <a:solidFill>
                      <a:srgbClr val="080808"/>
                    </a:solidFill>
                    <a:latin typeface="Times New Roman" pitchFamily="18" charset="0"/>
                    <a:ea typeface="楷体_GB2312" pitchFamily="49" charset="-122"/>
                  </a:rPr>
                  <a:t>……</a:t>
                </a:r>
                <a:r>
                  <a:rPr lang="zh-CN" altLang="en-US" sz="2400">
                    <a:solidFill>
                      <a:srgbClr val="080808"/>
                    </a:solidFill>
                    <a:latin typeface="楷体_GB2312" pitchFamily="49" charset="-122"/>
                    <a:ea typeface="楷体_GB2312" pitchFamily="49" charset="-122"/>
                  </a:rPr>
                  <a:t>余数为：</a:t>
                </a:r>
                <a:r>
                  <a:rPr lang="en-US" altLang="zh-CN" sz="2400">
                    <a:solidFill>
                      <a:srgbClr val="FF3300"/>
                    </a:solidFill>
                    <a:latin typeface="楷体_GB2312" pitchFamily="49" charset="-122"/>
                    <a:ea typeface="楷体_GB2312" pitchFamily="49" charset="-122"/>
                  </a:rPr>
                  <a:t>0</a:t>
                </a:r>
                <a:r>
                  <a:rPr lang="en-US" altLang="zh-CN" sz="2400">
                    <a:solidFill>
                      <a:srgbClr val="080808"/>
                    </a:solidFill>
                  </a:rPr>
                  <a:t>=</a:t>
                </a:r>
                <a:r>
                  <a:rPr lang="en-US" altLang="zh-CN" sz="2400">
                    <a:solidFill>
                      <a:srgbClr val="080808"/>
                    </a:solidFill>
                    <a:latin typeface="楷体_GB2312" pitchFamily="49" charset="-122"/>
                    <a:ea typeface="楷体_GB2312" pitchFamily="49" charset="-122"/>
                  </a:rPr>
                  <a:t> </a:t>
                </a:r>
              </a:p>
            </p:txBody>
          </p:sp>
          <p:graphicFrame>
            <p:nvGraphicFramePr>
              <p:cNvPr id="43" name="Object 1078"/>
              <p:cNvGraphicFramePr>
                <a:graphicFrameLocks noChangeAspect="1"/>
              </p:cNvGraphicFramePr>
              <p:nvPr/>
            </p:nvGraphicFramePr>
            <p:xfrm>
              <a:off x="3552" y="2736"/>
              <a:ext cx="272" cy="272"/>
            </p:xfrm>
            <a:graphic>
              <a:graphicData uri="http://schemas.openxmlformats.org/presentationml/2006/ole">
                <mc:AlternateContent xmlns:mc="http://schemas.openxmlformats.org/markup-compatibility/2006">
                  <mc:Choice xmlns:v="urn:schemas-microsoft-com:vml" Requires="v">
                    <p:oleObj spid="_x0000_s123111" name="Equation" r:id="rId12" imgW="215640" imgH="215640" progId="Equation.3">
                      <p:embed/>
                    </p:oleObj>
                  </mc:Choice>
                  <mc:Fallback>
                    <p:oleObj name="Equation" r:id="rId12" imgW="215640" imgH="2156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52" y="2736"/>
                            <a:ext cx="27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6" name="Group 1118"/>
          <p:cNvGrpSpPr>
            <a:grpSpLocks/>
          </p:cNvGrpSpPr>
          <p:nvPr/>
        </p:nvGrpSpPr>
        <p:grpSpPr bwMode="auto">
          <a:xfrm>
            <a:off x="2057400" y="4765576"/>
            <a:ext cx="4572000" cy="457200"/>
            <a:chOff x="1296" y="3120"/>
            <a:chExt cx="2880" cy="288"/>
          </a:xfrm>
        </p:grpSpPr>
        <p:grpSp>
          <p:nvGrpSpPr>
            <p:cNvPr id="47" name="Group 1102"/>
            <p:cNvGrpSpPr>
              <a:grpSpLocks/>
            </p:cNvGrpSpPr>
            <p:nvPr/>
          </p:nvGrpSpPr>
          <p:grpSpPr bwMode="auto">
            <a:xfrm>
              <a:off x="1872" y="3168"/>
              <a:ext cx="144" cy="192"/>
              <a:chOff x="1872" y="3168"/>
              <a:chExt cx="144" cy="192"/>
            </a:xfrm>
          </p:grpSpPr>
          <p:sp>
            <p:nvSpPr>
              <p:cNvPr id="51" name="Line 1061"/>
              <p:cNvSpPr>
                <a:spLocks noChangeShapeType="1"/>
              </p:cNvSpPr>
              <p:nvPr/>
            </p:nvSpPr>
            <p:spPr bwMode="auto">
              <a:xfrm>
                <a:off x="1872" y="3360"/>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52" name="Line 1072"/>
              <p:cNvSpPr>
                <a:spLocks noChangeShapeType="1"/>
              </p:cNvSpPr>
              <p:nvPr/>
            </p:nvSpPr>
            <p:spPr bwMode="auto">
              <a:xfrm flipV="1">
                <a:off x="1872" y="316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48" name="Group 1097"/>
            <p:cNvGrpSpPr>
              <a:grpSpLocks/>
            </p:cNvGrpSpPr>
            <p:nvPr/>
          </p:nvGrpSpPr>
          <p:grpSpPr bwMode="auto">
            <a:xfrm>
              <a:off x="1296" y="3120"/>
              <a:ext cx="2880" cy="288"/>
              <a:chOff x="1392" y="3120"/>
              <a:chExt cx="2784" cy="288"/>
            </a:xfrm>
          </p:grpSpPr>
          <p:sp>
            <p:nvSpPr>
              <p:cNvPr id="49" name="Rectangle 1039"/>
              <p:cNvSpPr>
                <a:spLocks noChangeArrowheads="1"/>
              </p:cNvSpPr>
              <p:nvPr/>
            </p:nvSpPr>
            <p:spPr bwMode="auto">
              <a:xfrm>
                <a:off x="1392" y="3120"/>
                <a:ext cx="27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algn="l" eaLnBrk="1" hangingPunct="1"/>
                <a:r>
                  <a:rPr lang="en-US" altLang="zh-CN" sz="2400">
                    <a:solidFill>
                      <a:srgbClr val="080808"/>
                    </a:solidFill>
                    <a:latin typeface="楷体_GB2312" pitchFamily="49" charset="-122"/>
                    <a:ea typeface="楷体_GB2312" pitchFamily="49" charset="-122"/>
                  </a:rPr>
                  <a:t>2     </a:t>
                </a:r>
                <a:r>
                  <a:rPr lang="en-US" altLang="zh-CN" sz="2400">
                    <a:solidFill>
                      <a:srgbClr val="0000FF"/>
                    </a:solidFill>
                    <a:latin typeface="楷体_GB2312" pitchFamily="49" charset="-122"/>
                    <a:ea typeface="楷体_GB2312" pitchFamily="49" charset="-122"/>
                  </a:rPr>
                  <a:t>2</a:t>
                </a:r>
                <a:r>
                  <a:rPr lang="en-US" altLang="zh-CN" sz="2400">
                    <a:solidFill>
                      <a:srgbClr val="080808"/>
                    </a:solidFill>
                    <a:latin typeface="楷体_GB2312" pitchFamily="49" charset="-122"/>
                    <a:ea typeface="楷体_GB2312" pitchFamily="49" charset="-122"/>
                  </a:rPr>
                  <a:t> </a:t>
                </a:r>
                <a:r>
                  <a:rPr lang="en-US" altLang="zh-CN" sz="2400">
                    <a:solidFill>
                      <a:srgbClr val="080808"/>
                    </a:solidFill>
                    <a:latin typeface="Times New Roman" pitchFamily="18" charset="0"/>
                    <a:ea typeface="楷体_GB2312" pitchFamily="49" charset="-122"/>
                  </a:rPr>
                  <a:t>……</a:t>
                </a:r>
                <a:r>
                  <a:rPr lang="zh-CN" altLang="en-US" sz="2400">
                    <a:solidFill>
                      <a:srgbClr val="080808"/>
                    </a:solidFill>
                    <a:latin typeface="楷体_GB2312" pitchFamily="49" charset="-122"/>
                    <a:ea typeface="楷体_GB2312" pitchFamily="49" charset="-122"/>
                  </a:rPr>
                  <a:t>余数为：</a:t>
                </a:r>
                <a:r>
                  <a:rPr lang="en-US" altLang="zh-CN" sz="2400">
                    <a:solidFill>
                      <a:srgbClr val="FF3300"/>
                    </a:solidFill>
                    <a:latin typeface="楷体_GB2312" pitchFamily="49" charset="-122"/>
                    <a:ea typeface="楷体_GB2312" pitchFamily="49" charset="-122"/>
                  </a:rPr>
                  <a:t>0</a:t>
                </a:r>
                <a:r>
                  <a:rPr lang="en-US" altLang="zh-CN" sz="2400">
                    <a:solidFill>
                      <a:srgbClr val="080808"/>
                    </a:solidFill>
                  </a:rPr>
                  <a:t>=</a:t>
                </a:r>
                <a:r>
                  <a:rPr lang="en-US" altLang="zh-CN" sz="2400">
                    <a:solidFill>
                      <a:srgbClr val="080808"/>
                    </a:solidFill>
                    <a:latin typeface="楷体_GB2312" pitchFamily="49" charset="-122"/>
                    <a:ea typeface="楷体_GB2312" pitchFamily="49" charset="-122"/>
                  </a:rPr>
                  <a:t> </a:t>
                </a:r>
              </a:p>
            </p:txBody>
          </p:sp>
          <p:graphicFrame>
            <p:nvGraphicFramePr>
              <p:cNvPr id="50" name="Object 1079"/>
              <p:cNvGraphicFramePr>
                <a:graphicFrameLocks noChangeAspect="1"/>
              </p:cNvGraphicFramePr>
              <p:nvPr/>
            </p:nvGraphicFramePr>
            <p:xfrm>
              <a:off x="3552" y="3120"/>
              <a:ext cx="272" cy="288"/>
            </p:xfrm>
            <a:graphic>
              <a:graphicData uri="http://schemas.openxmlformats.org/presentationml/2006/ole">
                <mc:AlternateContent xmlns:mc="http://schemas.openxmlformats.org/markup-compatibility/2006">
                  <mc:Choice xmlns:v="urn:schemas-microsoft-com:vml" Requires="v">
                    <p:oleObj spid="_x0000_s123112" name="Equation" r:id="rId14" imgW="215640" imgH="228600" progId="Equation.3">
                      <p:embed/>
                    </p:oleObj>
                  </mc:Choice>
                  <mc:Fallback>
                    <p:oleObj name="Equation" r:id="rId14" imgW="21564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52" y="3120"/>
                            <a:ext cx="27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53" name="Group 1117"/>
          <p:cNvGrpSpPr>
            <a:grpSpLocks/>
          </p:cNvGrpSpPr>
          <p:nvPr/>
        </p:nvGrpSpPr>
        <p:grpSpPr bwMode="auto">
          <a:xfrm>
            <a:off x="2057400" y="4460776"/>
            <a:ext cx="5334000" cy="457200"/>
            <a:chOff x="1296" y="2928"/>
            <a:chExt cx="3360" cy="288"/>
          </a:xfrm>
        </p:grpSpPr>
        <p:grpSp>
          <p:nvGrpSpPr>
            <p:cNvPr id="54" name="Group 1103"/>
            <p:cNvGrpSpPr>
              <a:grpSpLocks/>
            </p:cNvGrpSpPr>
            <p:nvPr/>
          </p:nvGrpSpPr>
          <p:grpSpPr bwMode="auto">
            <a:xfrm>
              <a:off x="1824" y="2976"/>
              <a:ext cx="192" cy="192"/>
              <a:chOff x="1824" y="2976"/>
              <a:chExt cx="192" cy="192"/>
            </a:xfrm>
          </p:grpSpPr>
          <p:sp>
            <p:nvSpPr>
              <p:cNvPr id="58" name="Line 1060"/>
              <p:cNvSpPr>
                <a:spLocks noChangeShapeType="1"/>
              </p:cNvSpPr>
              <p:nvPr/>
            </p:nvSpPr>
            <p:spPr bwMode="auto">
              <a:xfrm>
                <a:off x="1824" y="3168"/>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59" name="Line 1071"/>
              <p:cNvSpPr>
                <a:spLocks noChangeShapeType="1"/>
              </p:cNvSpPr>
              <p:nvPr/>
            </p:nvSpPr>
            <p:spPr bwMode="auto">
              <a:xfrm flipV="1">
                <a:off x="1824" y="2976"/>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55" name="Group 1096"/>
            <p:cNvGrpSpPr>
              <a:grpSpLocks/>
            </p:cNvGrpSpPr>
            <p:nvPr/>
          </p:nvGrpSpPr>
          <p:grpSpPr bwMode="auto">
            <a:xfrm>
              <a:off x="1296" y="2928"/>
              <a:ext cx="3360" cy="288"/>
              <a:chOff x="1392" y="2928"/>
              <a:chExt cx="3264" cy="288"/>
            </a:xfrm>
          </p:grpSpPr>
          <p:sp>
            <p:nvSpPr>
              <p:cNvPr id="56" name="Rectangle 1038"/>
              <p:cNvSpPr>
                <a:spLocks noChangeArrowheads="1"/>
              </p:cNvSpPr>
              <p:nvPr/>
            </p:nvSpPr>
            <p:spPr bwMode="auto">
              <a:xfrm>
                <a:off x="1392" y="2928"/>
                <a:ext cx="32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algn="l" eaLnBrk="1" hangingPunct="1"/>
                <a:r>
                  <a:rPr lang="en-US" altLang="zh-CN" sz="2400">
                    <a:solidFill>
                      <a:srgbClr val="080808"/>
                    </a:solidFill>
                    <a:latin typeface="楷体_GB2312" pitchFamily="49" charset="-122"/>
                    <a:ea typeface="楷体_GB2312" pitchFamily="49" charset="-122"/>
                  </a:rPr>
                  <a:t>2     </a:t>
                </a:r>
                <a:r>
                  <a:rPr lang="en-US" altLang="zh-CN" sz="2400">
                    <a:solidFill>
                      <a:srgbClr val="0000FF"/>
                    </a:solidFill>
                    <a:latin typeface="楷体_GB2312" pitchFamily="49" charset="-122"/>
                    <a:ea typeface="楷体_GB2312" pitchFamily="49" charset="-122"/>
                  </a:rPr>
                  <a:t>4</a:t>
                </a:r>
                <a:r>
                  <a:rPr lang="en-US" altLang="zh-CN" sz="2400">
                    <a:solidFill>
                      <a:srgbClr val="080808"/>
                    </a:solidFill>
                    <a:latin typeface="楷体_GB2312" pitchFamily="49" charset="-122"/>
                    <a:ea typeface="楷体_GB2312" pitchFamily="49" charset="-122"/>
                  </a:rPr>
                  <a:t> </a:t>
                </a:r>
                <a:r>
                  <a:rPr lang="en-US" altLang="zh-CN" sz="2400">
                    <a:solidFill>
                      <a:srgbClr val="080808"/>
                    </a:solidFill>
                    <a:latin typeface="Times New Roman" pitchFamily="18" charset="0"/>
                    <a:ea typeface="楷体_GB2312" pitchFamily="49" charset="-122"/>
                  </a:rPr>
                  <a:t>……</a:t>
                </a:r>
                <a:r>
                  <a:rPr lang="zh-CN" altLang="en-US" sz="2400">
                    <a:solidFill>
                      <a:srgbClr val="080808"/>
                    </a:solidFill>
                    <a:latin typeface="楷体_GB2312" pitchFamily="49" charset="-122"/>
                    <a:ea typeface="楷体_GB2312" pitchFamily="49" charset="-122"/>
                  </a:rPr>
                  <a:t>余数为：</a:t>
                </a:r>
                <a:r>
                  <a:rPr lang="en-US" altLang="zh-CN" sz="2400">
                    <a:solidFill>
                      <a:srgbClr val="FF3300"/>
                    </a:solidFill>
                    <a:latin typeface="楷体_GB2312" pitchFamily="49" charset="-122"/>
                    <a:ea typeface="楷体_GB2312" pitchFamily="49" charset="-122"/>
                  </a:rPr>
                  <a:t>1</a:t>
                </a:r>
                <a:r>
                  <a:rPr lang="en-US" altLang="zh-CN" sz="2400">
                    <a:solidFill>
                      <a:srgbClr val="080808"/>
                    </a:solidFill>
                  </a:rPr>
                  <a:t>=</a:t>
                </a:r>
                <a:r>
                  <a:rPr lang="en-US" altLang="zh-CN" sz="2400">
                    <a:solidFill>
                      <a:srgbClr val="080808"/>
                    </a:solidFill>
                    <a:latin typeface="楷体_GB2312" pitchFamily="49" charset="-122"/>
                    <a:ea typeface="楷体_GB2312" pitchFamily="49" charset="-122"/>
                  </a:rPr>
                  <a:t> </a:t>
                </a:r>
              </a:p>
            </p:txBody>
          </p:sp>
          <p:graphicFrame>
            <p:nvGraphicFramePr>
              <p:cNvPr id="57" name="Object 1080"/>
              <p:cNvGraphicFramePr>
                <a:graphicFrameLocks noChangeAspect="1"/>
              </p:cNvGraphicFramePr>
              <p:nvPr/>
            </p:nvGraphicFramePr>
            <p:xfrm>
              <a:off x="3552" y="2928"/>
              <a:ext cx="256" cy="288"/>
            </p:xfrm>
            <a:graphic>
              <a:graphicData uri="http://schemas.openxmlformats.org/presentationml/2006/ole">
                <mc:AlternateContent xmlns:mc="http://schemas.openxmlformats.org/markup-compatibility/2006">
                  <mc:Choice xmlns:v="urn:schemas-microsoft-com:vml" Requires="v">
                    <p:oleObj spid="_x0000_s123113" name="Equation" r:id="rId16" imgW="203040" imgH="228600" progId="Equation.3">
                      <p:embed/>
                    </p:oleObj>
                  </mc:Choice>
                  <mc:Fallback>
                    <p:oleObj name="Equation" r:id="rId16" imgW="20304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52" y="2928"/>
                            <a:ext cx="25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60" name="Group 1119"/>
          <p:cNvGrpSpPr>
            <a:grpSpLocks/>
          </p:cNvGrpSpPr>
          <p:nvPr/>
        </p:nvGrpSpPr>
        <p:grpSpPr bwMode="auto">
          <a:xfrm>
            <a:off x="2057400" y="5070376"/>
            <a:ext cx="4267200" cy="533400"/>
            <a:chOff x="1296" y="3312"/>
            <a:chExt cx="2688" cy="336"/>
          </a:xfrm>
        </p:grpSpPr>
        <p:grpSp>
          <p:nvGrpSpPr>
            <p:cNvPr id="61" name="Group 1101"/>
            <p:cNvGrpSpPr>
              <a:grpSpLocks/>
            </p:cNvGrpSpPr>
            <p:nvPr/>
          </p:nvGrpSpPr>
          <p:grpSpPr bwMode="auto">
            <a:xfrm>
              <a:off x="1920" y="3360"/>
              <a:ext cx="96" cy="192"/>
              <a:chOff x="1920" y="3360"/>
              <a:chExt cx="96" cy="192"/>
            </a:xfrm>
          </p:grpSpPr>
          <p:sp>
            <p:nvSpPr>
              <p:cNvPr id="65" name="Line 1062"/>
              <p:cNvSpPr>
                <a:spLocks noChangeShapeType="1"/>
              </p:cNvSpPr>
              <p:nvPr/>
            </p:nvSpPr>
            <p:spPr bwMode="auto">
              <a:xfrm>
                <a:off x="1920" y="355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66" name="Line 1073"/>
              <p:cNvSpPr>
                <a:spLocks noChangeShapeType="1"/>
              </p:cNvSpPr>
              <p:nvPr/>
            </p:nvSpPr>
            <p:spPr bwMode="auto">
              <a:xfrm flipV="1">
                <a:off x="1920" y="336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62" name="Group 1098"/>
            <p:cNvGrpSpPr>
              <a:grpSpLocks/>
            </p:cNvGrpSpPr>
            <p:nvPr/>
          </p:nvGrpSpPr>
          <p:grpSpPr bwMode="auto">
            <a:xfrm>
              <a:off x="1296" y="3312"/>
              <a:ext cx="2688" cy="336"/>
              <a:chOff x="1392" y="3312"/>
              <a:chExt cx="2592" cy="336"/>
            </a:xfrm>
          </p:grpSpPr>
          <p:sp>
            <p:nvSpPr>
              <p:cNvPr id="63" name="Rectangle 1040"/>
              <p:cNvSpPr>
                <a:spLocks noChangeArrowheads="1"/>
              </p:cNvSpPr>
              <p:nvPr/>
            </p:nvSpPr>
            <p:spPr bwMode="auto">
              <a:xfrm>
                <a:off x="1392" y="3312"/>
                <a:ext cx="25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algn="l" eaLnBrk="1" hangingPunct="1"/>
                <a:r>
                  <a:rPr lang="en-US" altLang="zh-CN" sz="2400">
                    <a:solidFill>
                      <a:srgbClr val="080808"/>
                    </a:solidFill>
                    <a:latin typeface="楷体_GB2312" pitchFamily="49" charset="-122"/>
                    <a:ea typeface="楷体_GB2312" pitchFamily="49" charset="-122"/>
                  </a:rPr>
                  <a:t>2</a:t>
                </a:r>
                <a:r>
                  <a:rPr lang="en-US" altLang="zh-CN" sz="800">
                    <a:solidFill>
                      <a:srgbClr val="080808"/>
                    </a:solidFill>
                    <a:latin typeface="楷体_GB2312" pitchFamily="49" charset="-122"/>
                    <a:ea typeface="楷体_GB2312" pitchFamily="49" charset="-122"/>
                  </a:rPr>
                  <a:t>               </a:t>
                </a:r>
                <a:r>
                  <a:rPr lang="en-US" altLang="zh-CN" sz="2400">
                    <a:solidFill>
                      <a:srgbClr val="0000FF"/>
                    </a:solidFill>
                    <a:latin typeface="楷体_GB2312" pitchFamily="49" charset="-122"/>
                    <a:ea typeface="楷体_GB2312" pitchFamily="49" charset="-122"/>
                  </a:rPr>
                  <a:t>1</a:t>
                </a:r>
                <a:r>
                  <a:rPr lang="en-US" altLang="zh-CN" sz="2400">
                    <a:solidFill>
                      <a:srgbClr val="080808"/>
                    </a:solidFill>
                    <a:latin typeface="楷体_GB2312" pitchFamily="49" charset="-122"/>
                    <a:ea typeface="楷体_GB2312" pitchFamily="49" charset="-122"/>
                  </a:rPr>
                  <a:t> </a:t>
                </a:r>
                <a:r>
                  <a:rPr lang="en-US" altLang="zh-CN" sz="2400">
                    <a:solidFill>
                      <a:srgbClr val="080808"/>
                    </a:solidFill>
                    <a:latin typeface="Times New Roman" pitchFamily="18" charset="0"/>
                    <a:ea typeface="楷体_GB2312" pitchFamily="49" charset="-122"/>
                  </a:rPr>
                  <a:t>……</a:t>
                </a:r>
                <a:r>
                  <a:rPr lang="zh-CN" altLang="en-US" sz="2400">
                    <a:solidFill>
                      <a:srgbClr val="080808"/>
                    </a:solidFill>
                    <a:latin typeface="楷体_GB2312" pitchFamily="49" charset="-122"/>
                    <a:ea typeface="楷体_GB2312" pitchFamily="49" charset="-122"/>
                  </a:rPr>
                  <a:t>余数为：</a:t>
                </a:r>
                <a:r>
                  <a:rPr lang="en-US" altLang="zh-CN" sz="2400">
                    <a:solidFill>
                      <a:srgbClr val="FF3300"/>
                    </a:solidFill>
                    <a:latin typeface="楷体_GB2312" pitchFamily="49" charset="-122"/>
                    <a:ea typeface="楷体_GB2312" pitchFamily="49" charset="-122"/>
                  </a:rPr>
                  <a:t>0</a:t>
                </a:r>
                <a:r>
                  <a:rPr lang="en-US" altLang="zh-CN" sz="2400">
                    <a:solidFill>
                      <a:srgbClr val="080808"/>
                    </a:solidFill>
                  </a:rPr>
                  <a:t>=</a:t>
                </a:r>
                <a:r>
                  <a:rPr lang="en-US" altLang="zh-CN" sz="2400">
                    <a:solidFill>
                      <a:srgbClr val="080808"/>
                    </a:solidFill>
                    <a:latin typeface="楷体_GB2312" pitchFamily="49" charset="-122"/>
                    <a:ea typeface="楷体_GB2312" pitchFamily="49" charset="-122"/>
                  </a:rPr>
                  <a:t> </a:t>
                </a:r>
              </a:p>
            </p:txBody>
          </p:sp>
          <p:graphicFrame>
            <p:nvGraphicFramePr>
              <p:cNvPr id="64" name="Object 1081"/>
              <p:cNvGraphicFramePr>
                <a:graphicFrameLocks noChangeAspect="1"/>
              </p:cNvGraphicFramePr>
              <p:nvPr/>
            </p:nvGraphicFramePr>
            <p:xfrm>
              <a:off x="3552" y="3360"/>
              <a:ext cx="272" cy="288"/>
            </p:xfrm>
            <a:graphic>
              <a:graphicData uri="http://schemas.openxmlformats.org/presentationml/2006/ole">
                <mc:AlternateContent xmlns:mc="http://schemas.openxmlformats.org/markup-compatibility/2006">
                  <mc:Choice xmlns:v="urn:schemas-microsoft-com:vml" Requires="v">
                    <p:oleObj spid="_x0000_s123114" name="Equation" r:id="rId18" imgW="215640" imgH="228600" progId="Equation.3">
                      <p:embed/>
                    </p:oleObj>
                  </mc:Choice>
                  <mc:Fallback>
                    <p:oleObj name="Equation" r:id="rId18" imgW="215640" imgH="2286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52" y="3360"/>
                            <a:ext cx="27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67" name="Group 1099"/>
          <p:cNvGrpSpPr>
            <a:grpSpLocks/>
          </p:cNvGrpSpPr>
          <p:nvPr/>
        </p:nvGrpSpPr>
        <p:grpSpPr bwMode="auto">
          <a:xfrm>
            <a:off x="2971800" y="5375176"/>
            <a:ext cx="4419600" cy="457200"/>
            <a:chOff x="1872" y="3552"/>
            <a:chExt cx="2784" cy="288"/>
          </a:xfrm>
        </p:grpSpPr>
        <p:graphicFrame>
          <p:nvGraphicFramePr>
            <p:cNvPr id="68" name="Object 1082"/>
            <p:cNvGraphicFramePr>
              <a:graphicFrameLocks noChangeAspect="1"/>
            </p:cNvGraphicFramePr>
            <p:nvPr/>
          </p:nvGraphicFramePr>
          <p:xfrm>
            <a:off x="3552" y="3552"/>
            <a:ext cx="256" cy="288"/>
          </p:xfrm>
          <a:graphic>
            <a:graphicData uri="http://schemas.openxmlformats.org/presentationml/2006/ole">
              <mc:AlternateContent xmlns:mc="http://schemas.openxmlformats.org/markup-compatibility/2006">
                <mc:Choice xmlns:v="urn:schemas-microsoft-com:vml" Requires="v">
                  <p:oleObj spid="_x0000_s123115" name="Equation" r:id="rId20" imgW="203040" imgH="228600" progId="Equation.3">
                    <p:embed/>
                  </p:oleObj>
                </mc:Choice>
                <mc:Fallback>
                  <p:oleObj name="Equation" r:id="rId20" imgW="203040" imgH="2286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52" y="3552"/>
                          <a:ext cx="25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 name="Rectangle 1083"/>
            <p:cNvSpPr>
              <a:spLocks noChangeArrowheads="1"/>
            </p:cNvSpPr>
            <p:nvPr/>
          </p:nvSpPr>
          <p:spPr bwMode="auto">
            <a:xfrm>
              <a:off x="1872" y="3552"/>
              <a:ext cx="27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algn="l" eaLnBrk="1" hangingPunct="1"/>
              <a:r>
                <a:rPr lang="en-US" altLang="zh-CN" sz="2400">
                  <a:solidFill>
                    <a:srgbClr val="0000FF"/>
                  </a:solidFill>
                  <a:latin typeface="楷体_GB2312" pitchFamily="49" charset="-122"/>
                  <a:ea typeface="楷体_GB2312" pitchFamily="49" charset="-122"/>
                </a:rPr>
                <a:t>0</a:t>
              </a:r>
              <a:r>
                <a:rPr lang="en-US" altLang="zh-CN" sz="2400">
                  <a:solidFill>
                    <a:srgbClr val="080808"/>
                  </a:solidFill>
                  <a:latin typeface="楷体_GB2312" pitchFamily="49" charset="-122"/>
                  <a:ea typeface="楷体_GB2312" pitchFamily="49" charset="-122"/>
                </a:rPr>
                <a:t> </a:t>
              </a:r>
              <a:r>
                <a:rPr lang="en-US" altLang="zh-CN" sz="2400">
                  <a:solidFill>
                    <a:srgbClr val="080808"/>
                  </a:solidFill>
                  <a:latin typeface="Times New Roman" pitchFamily="18" charset="0"/>
                  <a:ea typeface="楷体_GB2312" pitchFamily="49" charset="-122"/>
                </a:rPr>
                <a:t>……</a:t>
              </a:r>
              <a:r>
                <a:rPr lang="zh-CN" altLang="en-US" sz="2400">
                  <a:solidFill>
                    <a:srgbClr val="080808"/>
                  </a:solidFill>
                  <a:latin typeface="楷体_GB2312" pitchFamily="49" charset="-122"/>
                  <a:ea typeface="楷体_GB2312" pitchFamily="49" charset="-122"/>
                </a:rPr>
                <a:t>余数为：</a:t>
              </a:r>
              <a:r>
                <a:rPr lang="en-US" altLang="zh-CN" sz="2400">
                  <a:solidFill>
                    <a:srgbClr val="FF3300"/>
                  </a:solidFill>
                  <a:latin typeface="楷体_GB2312" pitchFamily="49" charset="-122"/>
                  <a:ea typeface="楷体_GB2312" pitchFamily="49" charset="-122"/>
                </a:rPr>
                <a:t>1</a:t>
              </a:r>
              <a:r>
                <a:rPr lang="en-US" altLang="zh-CN" sz="2400">
                  <a:solidFill>
                    <a:srgbClr val="080808"/>
                  </a:solidFill>
                </a:rPr>
                <a:t>=</a:t>
              </a:r>
              <a:r>
                <a:rPr lang="en-US" altLang="zh-CN" sz="2400">
                  <a:solidFill>
                    <a:srgbClr val="080808"/>
                  </a:solidFill>
                  <a:latin typeface="楷体_GB2312" pitchFamily="49" charset="-122"/>
                  <a:ea typeface="楷体_GB2312" pitchFamily="49" charset="-122"/>
                </a:rPr>
                <a:t> </a:t>
              </a:r>
            </a:p>
          </p:txBody>
        </p:sp>
      </p:grpSp>
      <p:sp>
        <p:nvSpPr>
          <p:cNvPr id="70" name="Rectangle 1084"/>
          <p:cNvSpPr>
            <a:spLocks noChangeArrowheads="1"/>
          </p:cNvSpPr>
          <p:nvPr/>
        </p:nvSpPr>
        <p:spPr bwMode="auto">
          <a:xfrm>
            <a:off x="914400" y="1412776"/>
            <a:ext cx="6791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zh-CN" altLang="en-US" sz="2400">
                <a:solidFill>
                  <a:srgbClr val="080808"/>
                </a:solidFill>
                <a:latin typeface="楷体_GB2312" pitchFamily="49" charset="-122"/>
                <a:ea typeface="楷体_GB2312" pitchFamily="49" charset="-122"/>
              </a:rPr>
              <a:t>例</a:t>
            </a:r>
            <a:r>
              <a:rPr lang="en-US" altLang="zh-CN" sz="2400">
                <a:solidFill>
                  <a:srgbClr val="080808"/>
                </a:solidFill>
                <a:latin typeface="楷体_GB2312" pitchFamily="49" charset="-122"/>
                <a:ea typeface="楷体_GB2312" pitchFamily="49" charset="-122"/>
              </a:rPr>
              <a:t>2. </a:t>
            </a:r>
            <a:r>
              <a:rPr lang="zh-CN" altLang="en-US" sz="2400">
                <a:solidFill>
                  <a:srgbClr val="080808"/>
                </a:solidFill>
                <a:latin typeface="楷体_GB2312" pitchFamily="49" charset="-122"/>
                <a:ea typeface="楷体_GB2312" pitchFamily="49" charset="-122"/>
              </a:rPr>
              <a:t>十进制数</a:t>
            </a:r>
            <a:r>
              <a:rPr lang="en-US" altLang="zh-CN" sz="2400">
                <a:solidFill>
                  <a:srgbClr val="080808"/>
                </a:solidFill>
                <a:latin typeface="楷体_GB2312" pitchFamily="49" charset="-122"/>
                <a:ea typeface="楷体_GB2312" pitchFamily="49" charset="-122"/>
              </a:rPr>
              <a:t>301          </a:t>
            </a:r>
            <a:r>
              <a:rPr lang="zh-CN" altLang="en-US" sz="2400">
                <a:solidFill>
                  <a:srgbClr val="080808"/>
                </a:solidFill>
                <a:latin typeface="楷体_GB2312" pitchFamily="49" charset="-122"/>
                <a:ea typeface="楷体_GB2312" pitchFamily="49" charset="-122"/>
              </a:rPr>
              <a:t>二进制数         </a:t>
            </a:r>
          </a:p>
        </p:txBody>
      </p:sp>
      <p:sp>
        <p:nvSpPr>
          <p:cNvPr id="71" name="Rectangle 1085"/>
          <p:cNvSpPr>
            <a:spLocks noChangeArrowheads="1"/>
          </p:cNvSpPr>
          <p:nvPr/>
        </p:nvSpPr>
        <p:spPr bwMode="auto">
          <a:xfrm>
            <a:off x="1066800" y="2022376"/>
            <a:ext cx="2328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zh-CN" altLang="en-US" sz="2400">
                <a:solidFill>
                  <a:srgbClr val="0000FF"/>
                </a:solidFill>
                <a:latin typeface="楷体_GB2312" pitchFamily="49" charset="-122"/>
                <a:ea typeface="楷体_GB2312" pitchFamily="49" charset="-122"/>
              </a:rPr>
              <a:t>转换过程如下：</a:t>
            </a:r>
          </a:p>
        </p:txBody>
      </p:sp>
      <p:sp>
        <p:nvSpPr>
          <p:cNvPr id="72" name="Rectangle 1086"/>
          <p:cNvSpPr>
            <a:spLocks noChangeArrowheads="1"/>
          </p:cNvSpPr>
          <p:nvPr/>
        </p:nvSpPr>
        <p:spPr bwMode="auto">
          <a:xfrm>
            <a:off x="381000" y="5984776"/>
            <a:ext cx="693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en-US" altLang="zh-CN" sz="2400" dirty="0">
                <a:solidFill>
                  <a:srgbClr val="FF3300"/>
                </a:solidFill>
                <a:ea typeface="宋体" pitchFamily="2" charset="-122"/>
                <a:cs typeface="Tahoma" pitchFamily="34" charset="0"/>
              </a:rPr>
              <a:t>∴      301=100101101B</a:t>
            </a:r>
          </a:p>
        </p:txBody>
      </p:sp>
      <p:grpSp>
        <p:nvGrpSpPr>
          <p:cNvPr id="73" name="Group 1100"/>
          <p:cNvGrpSpPr>
            <a:grpSpLocks/>
          </p:cNvGrpSpPr>
          <p:nvPr/>
        </p:nvGrpSpPr>
        <p:grpSpPr bwMode="auto">
          <a:xfrm>
            <a:off x="6400800" y="2936776"/>
            <a:ext cx="990600" cy="2971800"/>
            <a:chOff x="4032" y="1968"/>
            <a:chExt cx="624" cy="1872"/>
          </a:xfrm>
        </p:grpSpPr>
        <p:sp>
          <p:nvSpPr>
            <p:cNvPr id="74" name="Line 1087"/>
            <p:cNvSpPr>
              <a:spLocks noChangeShapeType="1"/>
            </p:cNvSpPr>
            <p:nvPr/>
          </p:nvSpPr>
          <p:spPr bwMode="auto">
            <a:xfrm flipV="1">
              <a:off x="4320" y="2304"/>
              <a:ext cx="0" cy="1200"/>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b="1"/>
            </a:p>
          </p:txBody>
        </p:sp>
        <p:sp>
          <p:nvSpPr>
            <p:cNvPr id="75" name="Rectangle 1088"/>
            <p:cNvSpPr>
              <a:spLocks noChangeArrowheads="1"/>
            </p:cNvSpPr>
            <p:nvPr/>
          </p:nvSpPr>
          <p:spPr bwMode="auto">
            <a:xfrm>
              <a:off x="4032" y="1968"/>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zh-CN" altLang="en-US" sz="2400">
                  <a:solidFill>
                    <a:srgbClr val="0000FF"/>
                  </a:solidFill>
                  <a:latin typeface="楷体_GB2312" pitchFamily="49" charset="-122"/>
                  <a:ea typeface="楷体_GB2312" pitchFamily="49" charset="-122"/>
                </a:rPr>
                <a:t>低位</a:t>
              </a:r>
            </a:p>
          </p:txBody>
        </p:sp>
        <p:sp>
          <p:nvSpPr>
            <p:cNvPr id="76" name="Rectangle 1090"/>
            <p:cNvSpPr>
              <a:spLocks noChangeArrowheads="1"/>
            </p:cNvSpPr>
            <p:nvPr/>
          </p:nvSpPr>
          <p:spPr bwMode="auto">
            <a:xfrm>
              <a:off x="4080" y="3552"/>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zh-CN" altLang="en-US" sz="2400">
                  <a:solidFill>
                    <a:srgbClr val="0000FF"/>
                  </a:solidFill>
                  <a:latin typeface="楷体_GB2312" pitchFamily="49" charset="-122"/>
                  <a:ea typeface="楷体_GB2312" pitchFamily="49" charset="-122"/>
                </a:rPr>
                <a:t>高位</a:t>
              </a:r>
            </a:p>
          </p:txBody>
        </p:sp>
      </p:grpSp>
    </p:spTree>
    <p:extLst>
      <p:ext uri="{BB962C8B-B14F-4D97-AF65-F5344CB8AC3E}">
        <p14:creationId xmlns:p14="http://schemas.microsoft.com/office/powerpoint/2010/main" val="404429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0-#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additive="base">
                                        <p:cTn id="37" dur="500" fill="hold"/>
                                        <p:tgtEl>
                                          <p:spTgt spid="39"/>
                                        </p:tgtEl>
                                        <p:attrNameLst>
                                          <p:attrName>ppt_x</p:attrName>
                                        </p:attrNameLst>
                                      </p:cBhvr>
                                      <p:tavLst>
                                        <p:tav tm="0">
                                          <p:val>
                                            <p:strVal val="0-#ppt_w/2"/>
                                          </p:val>
                                        </p:tav>
                                        <p:tav tm="100000">
                                          <p:val>
                                            <p:strVal val="#ppt_x"/>
                                          </p:val>
                                        </p:tav>
                                      </p:tavLst>
                                    </p:anim>
                                    <p:anim calcmode="lin" valueType="num">
                                      <p:cBhvr additive="base">
                                        <p:cTn id="38"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0-#ppt_w/2"/>
                                          </p:val>
                                        </p:tav>
                                        <p:tav tm="100000">
                                          <p:val>
                                            <p:strVal val="#ppt_x"/>
                                          </p:val>
                                        </p:tav>
                                      </p:tavLst>
                                    </p:anim>
                                    <p:anim calcmode="lin" valueType="num">
                                      <p:cBhvr additive="base">
                                        <p:cTn id="44"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 calcmode="lin" valueType="num">
                                      <p:cBhvr additive="base">
                                        <p:cTn id="49" dur="500" fill="hold"/>
                                        <p:tgtEl>
                                          <p:spTgt spid="46"/>
                                        </p:tgtEl>
                                        <p:attrNameLst>
                                          <p:attrName>ppt_x</p:attrName>
                                        </p:attrNameLst>
                                      </p:cBhvr>
                                      <p:tavLst>
                                        <p:tav tm="0">
                                          <p:val>
                                            <p:strVal val="0-#ppt_w/2"/>
                                          </p:val>
                                        </p:tav>
                                        <p:tav tm="100000">
                                          <p:val>
                                            <p:strVal val="#ppt_x"/>
                                          </p:val>
                                        </p:tav>
                                      </p:tavLst>
                                    </p:anim>
                                    <p:anim calcmode="lin" valueType="num">
                                      <p:cBhvr additive="base">
                                        <p:cTn id="50"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60"/>
                                        </p:tgtEl>
                                        <p:attrNameLst>
                                          <p:attrName>style.visibility</p:attrName>
                                        </p:attrNameLst>
                                      </p:cBhvr>
                                      <p:to>
                                        <p:strVal val="visible"/>
                                      </p:to>
                                    </p:set>
                                    <p:anim calcmode="lin" valueType="num">
                                      <p:cBhvr additive="base">
                                        <p:cTn id="55" dur="500" fill="hold"/>
                                        <p:tgtEl>
                                          <p:spTgt spid="60"/>
                                        </p:tgtEl>
                                        <p:attrNameLst>
                                          <p:attrName>ppt_x</p:attrName>
                                        </p:attrNameLst>
                                      </p:cBhvr>
                                      <p:tavLst>
                                        <p:tav tm="0">
                                          <p:val>
                                            <p:strVal val="0-#ppt_w/2"/>
                                          </p:val>
                                        </p:tav>
                                        <p:tav tm="100000">
                                          <p:val>
                                            <p:strVal val="#ppt_x"/>
                                          </p:val>
                                        </p:tav>
                                      </p:tavLst>
                                    </p:anim>
                                    <p:anim calcmode="lin" valueType="num">
                                      <p:cBhvr additive="base">
                                        <p:cTn id="56"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67"/>
                                        </p:tgtEl>
                                        <p:attrNameLst>
                                          <p:attrName>style.visibility</p:attrName>
                                        </p:attrNameLst>
                                      </p:cBhvr>
                                      <p:to>
                                        <p:strVal val="visible"/>
                                      </p:to>
                                    </p:set>
                                    <p:anim calcmode="lin" valueType="num">
                                      <p:cBhvr additive="base">
                                        <p:cTn id="61" dur="500" fill="hold"/>
                                        <p:tgtEl>
                                          <p:spTgt spid="67"/>
                                        </p:tgtEl>
                                        <p:attrNameLst>
                                          <p:attrName>ppt_x</p:attrName>
                                        </p:attrNameLst>
                                      </p:cBhvr>
                                      <p:tavLst>
                                        <p:tav tm="0">
                                          <p:val>
                                            <p:strVal val="0-#ppt_w/2"/>
                                          </p:val>
                                        </p:tav>
                                        <p:tav tm="100000">
                                          <p:val>
                                            <p:strVal val="#ppt_x"/>
                                          </p:val>
                                        </p:tav>
                                      </p:tavLst>
                                    </p:anim>
                                    <p:anim calcmode="lin" valueType="num">
                                      <p:cBhvr additive="base">
                                        <p:cTn id="62"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73"/>
                                        </p:tgtEl>
                                        <p:attrNameLst>
                                          <p:attrName>style.visibility</p:attrName>
                                        </p:attrNameLst>
                                      </p:cBhvr>
                                      <p:to>
                                        <p:strVal val="visible"/>
                                      </p:to>
                                    </p:set>
                                    <p:anim calcmode="lin" valueType="num">
                                      <p:cBhvr additive="base">
                                        <p:cTn id="67" dur="500" fill="hold"/>
                                        <p:tgtEl>
                                          <p:spTgt spid="73"/>
                                        </p:tgtEl>
                                        <p:attrNameLst>
                                          <p:attrName>ppt_x</p:attrName>
                                        </p:attrNameLst>
                                      </p:cBhvr>
                                      <p:tavLst>
                                        <p:tav tm="0">
                                          <p:val>
                                            <p:strVal val="0-#ppt_w/2"/>
                                          </p:val>
                                        </p:tav>
                                        <p:tav tm="100000">
                                          <p:val>
                                            <p:strVal val="#ppt_x"/>
                                          </p:val>
                                        </p:tav>
                                      </p:tavLst>
                                    </p:anim>
                                    <p:anim calcmode="lin" valueType="num">
                                      <p:cBhvr additive="base">
                                        <p:cTn id="68" dur="5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72"/>
                                        </p:tgtEl>
                                        <p:attrNameLst>
                                          <p:attrName>style.visibility</p:attrName>
                                        </p:attrNameLst>
                                      </p:cBhvr>
                                      <p:to>
                                        <p:strVal val="visible"/>
                                      </p:to>
                                    </p:set>
                                    <p:anim calcmode="lin" valueType="num">
                                      <p:cBhvr additive="base">
                                        <p:cTn id="73" dur="500" fill="hold"/>
                                        <p:tgtEl>
                                          <p:spTgt spid="72"/>
                                        </p:tgtEl>
                                        <p:attrNameLst>
                                          <p:attrName>ppt_x</p:attrName>
                                        </p:attrNameLst>
                                      </p:cBhvr>
                                      <p:tavLst>
                                        <p:tav tm="0">
                                          <p:val>
                                            <p:strVal val="0-#ppt_w/2"/>
                                          </p:val>
                                        </p:tav>
                                        <p:tav tm="100000">
                                          <p:val>
                                            <p:strVal val="#ppt_x"/>
                                          </p:val>
                                        </p:tav>
                                      </p:tavLst>
                                    </p:anim>
                                    <p:anim calcmode="lin" valueType="num">
                                      <p:cBhvr additive="base">
                                        <p:cTn id="74"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771800" y="4077072"/>
            <a:ext cx="3600400" cy="20162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5107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 </a:t>
            </a:r>
            <a:r>
              <a:rPr lang="zh-CN" altLang="en-US" dirty="0" smtClean="0"/>
              <a:t>数制之间的转换 </a:t>
            </a:r>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Line 1028"/>
          <p:cNvSpPr>
            <a:spLocks noChangeShapeType="1"/>
          </p:cNvSpPr>
          <p:nvPr/>
        </p:nvSpPr>
        <p:spPr bwMode="auto">
          <a:xfrm>
            <a:off x="3810000" y="1641376"/>
            <a:ext cx="914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b="1"/>
          </a:p>
        </p:txBody>
      </p:sp>
      <p:sp>
        <p:nvSpPr>
          <p:cNvPr id="70" name="Rectangle 1084"/>
          <p:cNvSpPr>
            <a:spLocks noChangeArrowheads="1"/>
          </p:cNvSpPr>
          <p:nvPr/>
        </p:nvSpPr>
        <p:spPr bwMode="auto">
          <a:xfrm>
            <a:off x="914400" y="1412776"/>
            <a:ext cx="6791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zh-CN" altLang="en-US" sz="2400" dirty="0">
                <a:solidFill>
                  <a:srgbClr val="080808"/>
                </a:solidFill>
                <a:latin typeface="楷体_GB2312" pitchFamily="49" charset="-122"/>
                <a:ea typeface="楷体_GB2312" pitchFamily="49" charset="-122"/>
              </a:rPr>
              <a:t>例</a:t>
            </a:r>
            <a:r>
              <a:rPr lang="en-US" altLang="zh-CN" sz="2400" dirty="0">
                <a:solidFill>
                  <a:srgbClr val="080808"/>
                </a:solidFill>
                <a:latin typeface="楷体_GB2312" pitchFamily="49" charset="-122"/>
                <a:ea typeface="楷体_GB2312" pitchFamily="49" charset="-122"/>
              </a:rPr>
              <a:t>2. </a:t>
            </a:r>
            <a:r>
              <a:rPr lang="zh-CN" altLang="en-US" sz="2400" dirty="0">
                <a:solidFill>
                  <a:srgbClr val="080808"/>
                </a:solidFill>
                <a:latin typeface="楷体_GB2312" pitchFamily="49" charset="-122"/>
                <a:ea typeface="楷体_GB2312" pitchFamily="49" charset="-122"/>
              </a:rPr>
              <a:t>十进制数</a:t>
            </a:r>
            <a:r>
              <a:rPr lang="en-US" altLang="zh-CN" sz="2400" dirty="0">
                <a:solidFill>
                  <a:srgbClr val="080808"/>
                </a:solidFill>
                <a:latin typeface="楷体_GB2312" pitchFamily="49" charset="-122"/>
                <a:ea typeface="楷体_GB2312" pitchFamily="49" charset="-122"/>
              </a:rPr>
              <a:t>301          </a:t>
            </a:r>
            <a:r>
              <a:rPr lang="zh-CN" altLang="en-US" sz="2400" dirty="0">
                <a:solidFill>
                  <a:srgbClr val="080808"/>
                </a:solidFill>
                <a:latin typeface="楷体_GB2312" pitchFamily="49" charset="-122"/>
                <a:ea typeface="楷体_GB2312" pitchFamily="49" charset="-122"/>
              </a:rPr>
              <a:t>二进制数         </a:t>
            </a:r>
          </a:p>
        </p:txBody>
      </p:sp>
      <p:sp>
        <p:nvSpPr>
          <p:cNvPr id="71" name="Rectangle 1085"/>
          <p:cNvSpPr>
            <a:spLocks noChangeArrowheads="1"/>
          </p:cNvSpPr>
          <p:nvPr/>
        </p:nvSpPr>
        <p:spPr bwMode="auto">
          <a:xfrm>
            <a:off x="1066800" y="2022376"/>
            <a:ext cx="5444119" cy="461665"/>
          </a:xfrm>
          <a:prstGeom prst="rect">
            <a:avLst/>
          </a:prstGeom>
          <a:solidFill>
            <a:schemeClr val="accent2">
              <a:lumMod val="20000"/>
              <a:lumOff val="80000"/>
            </a:schemeClr>
          </a:solidFill>
          <a:ln>
            <a:noFill/>
          </a:ln>
        </p:spPr>
        <p:txBody>
          <a:bodyPr wrap="none">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zh-CN" altLang="en-US" sz="2400" dirty="0" smtClean="0">
                <a:solidFill>
                  <a:srgbClr val="0000FF"/>
                </a:solidFill>
                <a:latin typeface="楷体_GB2312" pitchFamily="49" charset="-122"/>
                <a:ea typeface="楷体_GB2312" pitchFamily="49" charset="-122"/>
              </a:rPr>
              <a:t>另一种计算方法直接从定义角度出发：</a:t>
            </a:r>
            <a:endParaRPr lang="zh-CN" altLang="en-US" sz="2400" dirty="0">
              <a:solidFill>
                <a:srgbClr val="0000FF"/>
              </a:solidFill>
              <a:latin typeface="楷体_GB2312" pitchFamily="49" charset="-122"/>
              <a:ea typeface="楷体_GB2312" pitchFamily="49" charset="-122"/>
            </a:endParaRPr>
          </a:p>
        </p:txBody>
      </p:sp>
      <p:sp>
        <p:nvSpPr>
          <p:cNvPr id="3" name="TextBox 2"/>
          <p:cNvSpPr txBox="1"/>
          <p:nvPr/>
        </p:nvSpPr>
        <p:spPr>
          <a:xfrm>
            <a:off x="1331640" y="2636912"/>
            <a:ext cx="6480720" cy="369332"/>
          </a:xfrm>
          <a:prstGeom prst="rect">
            <a:avLst/>
          </a:prstGeom>
          <a:noFill/>
        </p:spPr>
        <p:txBody>
          <a:bodyPr wrap="square" rtlCol="0">
            <a:spAutoFit/>
          </a:bodyPr>
          <a:lstStyle/>
          <a:p>
            <a:r>
              <a:rPr lang="en-US" altLang="zh-CN" dirty="0" smtClean="0"/>
              <a:t>512       256     128      64     32      16       8      4      2      1</a:t>
            </a:r>
            <a:endParaRPr lang="en-US" dirty="0"/>
          </a:p>
        </p:txBody>
      </p:sp>
      <p:sp>
        <p:nvSpPr>
          <p:cNvPr id="76" name="左大括号 75"/>
          <p:cNvSpPr/>
          <p:nvPr/>
        </p:nvSpPr>
        <p:spPr>
          <a:xfrm>
            <a:off x="1066800" y="2821578"/>
            <a:ext cx="264840" cy="823446"/>
          </a:xfrm>
          <a:prstGeom prst="leftBrac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矩形 76"/>
          <p:cNvSpPr/>
          <p:nvPr/>
        </p:nvSpPr>
        <p:spPr>
          <a:xfrm>
            <a:off x="343861" y="3059668"/>
            <a:ext cx="530915" cy="369332"/>
          </a:xfrm>
          <a:prstGeom prst="rect">
            <a:avLst/>
          </a:prstGeom>
        </p:spPr>
        <p:txBody>
          <a:bodyPr wrap="none">
            <a:spAutoFit/>
          </a:bodyPr>
          <a:lstStyle/>
          <a:p>
            <a:r>
              <a:rPr lang="en-US" altLang="zh-CN" dirty="0">
                <a:solidFill>
                  <a:srgbClr val="080808"/>
                </a:solidFill>
                <a:latin typeface="楷体_GB2312" pitchFamily="49" charset="-122"/>
                <a:ea typeface="楷体_GB2312" pitchFamily="49" charset="-122"/>
              </a:rPr>
              <a:t>301</a:t>
            </a:r>
            <a:endParaRPr lang="en-US" dirty="0"/>
          </a:p>
        </p:txBody>
      </p:sp>
      <p:sp>
        <p:nvSpPr>
          <p:cNvPr id="78" name="TextBox 77"/>
          <p:cNvSpPr txBox="1"/>
          <p:nvPr/>
        </p:nvSpPr>
        <p:spPr>
          <a:xfrm>
            <a:off x="2267744" y="3223543"/>
            <a:ext cx="432048" cy="369332"/>
          </a:xfrm>
          <a:prstGeom prst="rect">
            <a:avLst/>
          </a:prstGeom>
          <a:noFill/>
        </p:spPr>
        <p:txBody>
          <a:bodyPr wrap="square" rtlCol="0">
            <a:spAutoFit/>
          </a:bodyPr>
          <a:lstStyle/>
          <a:p>
            <a:r>
              <a:rPr lang="en-US" altLang="zh-CN" dirty="0" smtClean="0"/>
              <a:t>1</a:t>
            </a:r>
            <a:endParaRPr lang="en-US" dirty="0"/>
          </a:p>
        </p:txBody>
      </p:sp>
      <p:sp>
        <p:nvSpPr>
          <p:cNvPr id="79" name="TextBox 78"/>
          <p:cNvSpPr txBox="1"/>
          <p:nvPr/>
        </p:nvSpPr>
        <p:spPr>
          <a:xfrm>
            <a:off x="1173126" y="4033882"/>
            <a:ext cx="3110842" cy="369332"/>
          </a:xfrm>
          <a:prstGeom prst="rect">
            <a:avLst/>
          </a:prstGeom>
          <a:noFill/>
        </p:spPr>
        <p:txBody>
          <a:bodyPr wrap="square" rtlCol="0">
            <a:spAutoFit/>
          </a:bodyPr>
          <a:lstStyle/>
          <a:p>
            <a:r>
              <a:rPr lang="en-US" altLang="zh-CN" dirty="0" smtClean="0"/>
              <a:t>301-256=45</a:t>
            </a:r>
            <a:endParaRPr lang="en-US" dirty="0"/>
          </a:p>
        </p:txBody>
      </p:sp>
      <p:sp>
        <p:nvSpPr>
          <p:cNvPr id="80" name="TextBox 79"/>
          <p:cNvSpPr txBox="1"/>
          <p:nvPr/>
        </p:nvSpPr>
        <p:spPr>
          <a:xfrm>
            <a:off x="4283968" y="3223543"/>
            <a:ext cx="432048" cy="369332"/>
          </a:xfrm>
          <a:prstGeom prst="rect">
            <a:avLst/>
          </a:prstGeom>
          <a:noFill/>
        </p:spPr>
        <p:txBody>
          <a:bodyPr wrap="square" rtlCol="0">
            <a:spAutoFit/>
          </a:bodyPr>
          <a:lstStyle/>
          <a:p>
            <a:r>
              <a:rPr lang="en-US" altLang="zh-CN" dirty="0" smtClean="0"/>
              <a:t>1</a:t>
            </a:r>
            <a:endParaRPr lang="en-US" dirty="0"/>
          </a:p>
        </p:txBody>
      </p:sp>
      <p:sp>
        <p:nvSpPr>
          <p:cNvPr id="81" name="TextBox 80"/>
          <p:cNvSpPr txBox="1"/>
          <p:nvPr/>
        </p:nvSpPr>
        <p:spPr>
          <a:xfrm>
            <a:off x="1199220" y="4413510"/>
            <a:ext cx="3110842" cy="369332"/>
          </a:xfrm>
          <a:prstGeom prst="rect">
            <a:avLst/>
          </a:prstGeom>
          <a:noFill/>
        </p:spPr>
        <p:txBody>
          <a:bodyPr wrap="square" rtlCol="0">
            <a:spAutoFit/>
          </a:bodyPr>
          <a:lstStyle/>
          <a:p>
            <a:r>
              <a:rPr lang="en-US" altLang="zh-CN" dirty="0" smtClean="0"/>
              <a:t>45-32=13</a:t>
            </a:r>
            <a:endParaRPr lang="en-US" dirty="0"/>
          </a:p>
        </p:txBody>
      </p:sp>
      <p:sp>
        <p:nvSpPr>
          <p:cNvPr id="82" name="TextBox 81"/>
          <p:cNvSpPr txBox="1"/>
          <p:nvPr/>
        </p:nvSpPr>
        <p:spPr>
          <a:xfrm>
            <a:off x="5508104" y="3223543"/>
            <a:ext cx="432048" cy="369332"/>
          </a:xfrm>
          <a:prstGeom prst="rect">
            <a:avLst/>
          </a:prstGeom>
          <a:noFill/>
        </p:spPr>
        <p:txBody>
          <a:bodyPr wrap="square" rtlCol="0">
            <a:spAutoFit/>
          </a:bodyPr>
          <a:lstStyle/>
          <a:p>
            <a:r>
              <a:rPr lang="en-US" altLang="zh-CN" dirty="0" smtClean="0"/>
              <a:t>1</a:t>
            </a:r>
            <a:endParaRPr lang="en-US" dirty="0"/>
          </a:p>
        </p:txBody>
      </p:sp>
      <p:sp>
        <p:nvSpPr>
          <p:cNvPr id="83" name="TextBox 82"/>
          <p:cNvSpPr txBox="1"/>
          <p:nvPr/>
        </p:nvSpPr>
        <p:spPr>
          <a:xfrm>
            <a:off x="1199220" y="4782842"/>
            <a:ext cx="3110842" cy="369332"/>
          </a:xfrm>
          <a:prstGeom prst="rect">
            <a:avLst/>
          </a:prstGeom>
          <a:noFill/>
        </p:spPr>
        <p:txBody>
          <a:bodyPr wrap="square" rtlCol="0">
            <a:spAutoFit/>
          </a:bodyPr>
          <a:lstStyle/>
          <a:p>
            <a:r>
              <a:rPr lang="en-US" altLang="zh-CN" dirty="0" smtClean="0"/>
              <a:t>13-8=5</a:t>
            </a:r>
            <a:endParaRPr lang="en-US" dirty="0"/>
          </a:p>
        </p:txBody>
      </p:sp>
      <p:sp>
        <p:nvSpPr>
          <p:cNvPr id="84" name="TextBox 83"/>
          <p:cNvSpPr txBox="1"/>
          <p:nvPr/>
        </p:nvSpPr>
        <p:spPr>
          <a:xfrm>
            <a:off x="6074279" y="3223543"/>
            <a:ext cx="432048" cy="369332"/>
          </a:xfrm>
          <a:prstGeom prst="rect">
            <a:avLst/>
          </a:prstGeom>
          <a:noFill/>
        </p:spPr>
        <p:txBody>
          <a:bodyPr wrap="square" rtlCol="0">
            <a:spAutoFit/>
          </a:bodyPr>
          <a:lstStyle/>
          <a:p>
            <a:r>
              <a:rPr lang="en-US" altLang="zh-CN" dirty="0" smtClean="0"/>
              <a:t>1</a:t>
            </a:r>
            <a:endParaRPr lang="en-US" dirty="0"/>
          </a:p>
        </p:txBody>
      </p:sp>
      <p:sp>
        <p:nvSpPr>
          <p:cNvPr id="85" name="TextBox 84"/>
          <p:cNvSpPr txBox="1"/>
          <p:nvPr/>
        </p:nvSpPr>
        <p:spPr>
          <a:xfrm>
            <a:off x="7020272" y="3223543"/>
            <a:ext cx="432048" cy="369332"/>
          </a:xfrm>
          <a:prstGeom prst="rect">
            <a:avLst/>
          </a:prstGeom>
          <a:noFill/>
        </p:spPr>
        <p:txBody>
          <a:bodyPr wrap="square" rtlCol="0">
            <a:spAutoFit/>
          </a:bodyPr>
          <a:lstStyle/>
          <a:p>
            <a:r>
              <a:rPr lang="en-US" altLang="zh-CN" dirty="0" smtClean="0"/>
              <a:t>1</a:t>
            </a:r>
            <a:endParaRPr lang="en-US" dirty="0"/>
          </a:p>
        </p:txBody>
      </p:sp>
      <p:sp>
        <p:nvSpPr>
          <p:cNvPr id="86" name="TextBox 85"/>
          <p:cNvSpPr txBox="1"/>
          <p:nvPr/>
        </p:nvSpPr>
        <p:spPr>
          <a:xfrm>
            <a:off x="1475656" y="3223543"/>
            <a:ext cx="432048" cy="369332"/>
          </a:xfrm>
          <a:prstGeom prst="rect">
            <a:avLst/>
          </a:prstGeom>
          <a:noFill/>
        </p:spPr>
        <p:txBody>
          <a:bodyPr wrap="square" rtlCol="0">
            <a:spAutoFit/>
          </a:bodyPr>
          <a:lstStyle/>
          <a:p>
            <a:r>
              <a:rPr lang="en-US" altLang="zh-CN" dirty="0" smtClean="0"/>
              <a:t>0</a:t>
            </a:r>
            <a:endParaRPr lang="en-US" dirty="0"/>
          </a:p>
        </p:txBody>
      </p:sp>
      <p:sp>
        <p:nvSpPr>
          <p:cNvPr id="87" name="TextBox 86"/>
          <p:cNvSpPr txBox="1"/>
          <p:nvPr/>
        </p:nvSpPr>
        <p:spPr>
          <a:xfrm>
            <a:off x="2987824" y="3223543"/>
            <a:ext cx="432048" cy="369332"/>
          </a:xfrm>
          <a:prstGeom prst="rect">
            <a:avLst/>
          </a:prstGeom>
          <a:noFill/>
        </p:spPr>
        <p:txBody>
          <a:bodyPr wrap="square" rtlCol="0">
            <a:spAutoFit/>
          </a:bodyPr>
          <a:lstStyle/>
          <a:p>
            <a:r>
              <a:rPr lang="en-US" altLang="zh-CN" dirty="0" smtClean="0"/>
              <a:t>0</a:t>
            </a:r>
            <a:endParaRPr lang="en-US" dirty="0"/>
          </a:p>
        </p:txBody>
      </p:sp>
      <p:sp>
        <p:nvSpPr>
          <p:cNvPr id="88" name="TextBox 87"/>
          <p:cNvSpPr txBox="1"/>
          <p:nvPr/>
        </p:nvSpPr>
        <p:spPr>
          <a:xfrm>
            <a:off x="3707904" y="3223543"/>
            <a:ext cx="432048" cy="369332"/>
          </a:xfrm>
          <a:prstGeom prst="rect">
            <a:avLst/>
          </a:prstGeom>
          <a:noFill/>
        </p:spPr>
        <p:txBody>
          <a:bodyPr wrap="square" rtlCol="0">
            <a:spAutoFit/>
          </a:bodyPr>
          <a:lstStyle/>
          <a:p>
            <a:r>
              <a:rPr lang="en-US" altLang="zh-CN" dirty="0" smtClean="0"/>
              <a:t>0</a:t>
            </a:r>
            <a:endParaRPr lang="en-US" dirty="0"/>
          </a:p>
        </p:txBody>
      </p:sp>
      <p:sp>
        <p:nvSpPr>
          <p:cNvPr id="89" name="TextBox 88"/>
          <p:cNvSpPr txBox="1"/>
          <p:nvPr/>
        </p:nvSpPr>
        <p:spPr>
          <a:xfrm>
            <a:off x="4932040" y="3223543"/>
            <a:ext cx="432048" cy="369332"/>
          </a:xfrm>
          <a:prstGeom prst="rect">
            <a:avLst/>
          </a:prstGeom>
          <a:noFill/>
        </p:spPr>
        <p:txBody>
          <a:bodyPr wrap="square" rtlCol="0">
            <a:spAutoFit/>
          </a:bodyPr>
          <a:lstStyle/>
          <a:p>
            <a:r>
              <a:rPr lang="en-US" altLang="zh-CN" dirty="0" smtClean="0"/>
              <a:t>0</a:t>
            </a:r>
            <a:endParaRPr lang="en-US" dirty="0"/>
          </a:p>
        </p:txBody>
      </p:sp>
      <p:sp>
        <p:nvSpPr>
          <p:cNvPr id="90" name="TextBox 89"/>
          <p:cNvSpPr txBox="1"/>
          <p:nvPr/>
        </p:nvSpPr>
        <p:spPr>
          <a:xfrm>
            <a:off x="6542544" y="3223543"/>
            <a:ext cx="432048" cy="369332"/>
          </a:xfrm>
          <a:prstGeom prst="rect">
            <a:avLst/>
          </a:prstGeom>
          <a:noFill/>
        </p:spPr>
        <p:txBody>
          <a:bodyPr wrap="square" rtlCol="0">
            <a:spAutoFit/>
          </a:bodyPr>
          <a:lstStyle/>
          <a:p>
            <a:r>
              <a:rPr lang="en-US" altLang="zh-CN" dirty="0" smtClean="0"/>
              <a:t>0</a:t>
            </a:r>
            <a:endParaRPr lang="en-US" dirty="0"/>
          </a:p>
        </p:txBody>
      </p:sp>
      <p:sp>
        <p:nvSpPr>
          <p:cNvPr id="91" name="Rectangle 1086"/>
          <p:cNvSpPr>
            <a:spLocks noChangeArrowheads="1"/>
          </p:cNvSpPr>
          <p:nvPr/>
        </p:nvSpPr>
        <p:spPr bwMode="auto">
          <a:xfrm>
            <a:off x="842962" y="5229200"/>
            <a:ext cx="693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en-US" altLang="zh-CN" sz="2400" dirty="0">
                <a:solidFill>
                  <a:srgbClr val="FF3300"/>
                </a:solidFill>
                <a:ea typeface="宋体" pitchFamily="2" charset="-122"/>
                <a:cs typeface="Tahoma" pitchFamily="34" charset="0"/>
              </a:rPr>
              <a:t>∴      301=100101101B</a:t>
            </a:r>
          </a:p>
        </p:txBody>
      </p:sp>
    </p:spTree>
    <p:extLst>
      <p:ext uri="{BB962C8B-B14F-4D97-AF65-F5344CB8AC3E}">
        <p14:creationId xmlns:p14="http://schemas.microsoft.com/office/powerpoint/2010/main" val="153025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ppt_x"/>
                                          </p:val>
                                        </p:tav>
                                        <p:tav tm="100000">
                                          <p:val>
                                            <p:strVal val="#ppt_x"/>
                                          </p:val>
                                        </p:tav>
                                      </p:tavLst>
                                    </p:anim>
                                    <p:anim calcmode="lin" valueType="num">
                                      <p:cBhvr additive="base">
                                        <p:cTn id="8"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8"/>
                                        </p:tgtEl>
                                        <p:attrNameLst>
                                          <p:attrName>style.visibility</p:attrName>
                                        </p:attrNameLst>
                                      </p:cBhvr>
                                      <p:to>
                                        <p:strVal val="visible"/>
                                      </p:to>
                                    </p:set>
                                    <p:anim calcmode="lin" valueType="num">
                                      <p:cBhvr additive="base">
                                        <p:cTn id="13" dur="500" fill="hold"/>
                                        <p:tgtEl>
                                          <p:spTgt spid="78"/>
                                        </p:tgtEl>
                                        <p:attrNameLst>
                                          <p:attrName>ppt_x</p:attrName>
                                        </p:attrNameLst>
                                      </p:cBhvr>
                                      <p:tavLst>
                                        <p:tav tm="0">
                                          <p:val>
                                            <p:strVal val="#ppt_x"/>
                                          </p:val>
                                        </p:tav>
                                        <p:tav tm="100000">
                                          <p:val>
                                            <p:strVal val="#ppt_x"/>
                                          </p:val>
                                        </p:tav>
                                      </p:tavLst>
                                    </p:anim>
                                    <p:anim calcmode="lin" valueType="num">
                                      <p:cBhvr additive="base">
                                        <p:cTn id="14" dur="500" fill="hold"/>
                                        <p:tgtEl>
                                          <p:spTgt spid="7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7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80"/>
                                        </p:tgtEl>
                                        <p:attrNameLst>
                                          <p:attrName>style.visibility</p:attrName>
                                        </p:attrNameLst>
                                      </p:cBhvr>
                                      <p:to>
                                        <p:strVal val="visible"/>
                                      </p:to>
                                    </p:set>
                                    <p:anim calcmode="lin" valueType="num">
                                      <p:cBhvr additive="base">
                                        <p:cTn id="22" dur="500" fill="hold"/>
                                        <p:tgtEl>
                                          <p:spTgt spid="80"/>
                                        </p:tgtEl>
                                        <p:attrNameLst>
                                          <p:attrName>ppt_x</p:attrName>
                                        </p:attrNameLst>
                                      </p:cBhvr>
                                      <p:tavLst>
                                        <p:tav tm="0">
                                          <p:val>
                                            <p:strVal val="#ppt_x"/>
                                          </p:val>
                                        </p:tav>
                                        <p:tav tm="100000">
                                          <p:val>
                                            <p:strVal val="#ppt_x"/>
                                          </p:val>
                                        </p:tav>
                                      </p:tavLst>
                                    </p:anim>
                                    <p:anim calcmode="lin" valueType="num">
                                      <p:cBhvr additive="base">
                                        <p:cTn id="23" dur="500" fill="hold"/>
                                        <p:tgtEl>
                                          <p:spTgt spid="80"/>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42" presetClass="entr" presetSubtype="0" fill="hold" grpId="0" nodeType="after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1000"/>
                                        <p:tgtEl>
                                          <p:spTgt spid="81"/>
                                        </p:tgtEl>
                                      </p:cBhvr>
                                    </p:animEffect>
                                    <p:anim calcmode="lin" valueType="num">
                                      <p:cBhvr>
                                        <p:cTn id="28" dur="1000" fill="hold"/>
                                        <p:tgtEl>
                                          <p:spTgt spid="81"/>
                                        </p:tgtEl>
                                        <p:attrNameLst>
                                          <p:attrName>ppt_x</p:attrName>
                                        </p:attrNameLst>
                                      </p:cBhvr>
                                      <p:tavLst>
                                        <p:tav tm="0">
                                          <p:val>
                                            <p:strVal val="#ppt_x"/>
                                          </p:val>
                                        </p:tav>
                                        <p:tav tm="100000">
                                          <p:val>
                                            <p:strVal val="#ppt_x"/>
                                          </p:val>
                                        </p:tav>
                                      </p:tavLst>
                                    </p:anim>
                                    <p:anim calcmode="lin" valueType="num">
                                      <p:cBhvr>
                                        <p:cTn id="29"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82"/>
                                        </p:tgtEl>
                                        <p:attrNameLst>
                                          <p:attrName>style.visibility</p:attrName>
                                        </p:attrNameLst>
                                      </p:cBhvr>
                                      <p:to>
                                        <p:strVal val="visible"/>
                                      </p:to>
                                    </p:set>
                                    <p:anim calcmode="lin" valueType="num">
                                      <p:cBhvr additive="base">
                                        <p:cTn id="34" dur="500" fill="hold"/>
                                        <p:tgtEl>
                                          <p:spTgt spid="82"/>
                                        </p:tgtEl>
                                        <p:attrNameLst>
                                          <p:attrName>ppt_x</p:attrName>
                                        </p:attrNameLst>
                                      </p:cBhvr>
                                      <p:tavLst>
                                        <p:tav tm="0">
                                          <p:val>
                                            <p:strVal val="#ppt_x"/>
                                          </p:val>
                                        </p:tav>
                                        <p:tav tm="100000">
                                          <p:val>
                                            <p:strVal val="#ppt_x"/>
                                          </p:val>
                                        </p:tav>
                                      </p:tavLst>
                                    </p:anim>
                                    <p:anim calcmode="lin" valueType="num">
                                      <p:cBhvr additive="base">
                                        <p:cTn id="35" dur="500" fill="hold"/>
                                        <p:tgtEl>
                                          <p:spTgt spid="82"/>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42" presetClass="entr" presetSubtype="0"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fade">
                                      <p:cBhvr>
                                        <p:cTn id="39" dur="1000"/>
                                        <p:tgtEl>
                                          <p:spTgt spid="83"/>
                                        </p:tgtEl>
                                      </p:cBhvr>
                                    </p:animEffect>
                                    <p:anim calcmode="lin" valueType="num">
                                      <p:cBhvr>
                                        <p:cTn id="40" dur="1000" fill="hold"/>
                                        <p:tgtEl>
                                          <p:spTgt spid="83"/>
                                        </p:tgtEl>
                                        <p:attrNameLst>
                                          <p:attrName>ppt_x</p:attrName>
                                        </p:attrNameLst>
                                      </p:cBhvr>
                                      <p:tavLst>
                                        <p:tav tm="0">
                                          <p:val>
                                            <p:strVal val="#ppt_x"/>
                                          </p:val>
                                        </p:tav>
                                        <p:tav tm="100000">
                                          <p:val>
                                            <p:strVal val="#ppt_x"/>
                                          </p:val>
                                        </p:tav>
                                      </p:tavLst>
                                    </p:anim>
                                    <p:anim calcmode="lin" valueType="num">
                                      <p:cBhvr>
                                        <p:cTn id="41"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84"/>
                                        </p:tgtEl>
                                        <p:attrNameLst>
                                          <p:attrName>style.visibility</p:attrName>
                                        </p:attrNameLst>
                                      </p:cBhvr>
                                      <p:to>
                                        <p:strVal val="visible"/>
                                      </p:to>
                                    </p:set>
                                    <p:anim calcmode="lin" valueType="num">
                                      <p:cBhvr additive="base">
                                        <p:cTn id="46" dur="500" fill="hold"/>
                                        <p:tgtEl>
                                          <p:spTgt spid="84"/>
                                        </p:tgtEl>
                                        <p:attrNameLst>
                                          <p:attrName>ppt_x</p:attrName>
                                        </p:attrNameLst>
                                      </p:cBhvr>
                                      <p:tavLst>
                                        <p:tav tm="0">
                                          <p:val>
                                            <p:strVal val="#ppt_x"/>
                                          </p:val>
                                        </p:tav>
                                        <p:tav tm="100000">
                                          <p:val>
                                            <p:strVal val="#ppt_x"/>
                                          </p:val>
                                        </p:tav>
                                      </p:tavLst>
                                    </p:anim>
                                    <p:anim calcmode="lin" valueType="num">
                                      <p:cBhvr additive="base">
                                        <p:cTn id="47" dur="500" fill="hold"/>
                                        <p:tgtEl>
                                          <p:spTgt spid="84"/>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85"/>
                                        </p:tgtEl>
                                        <p:attrNameLst>
                                          <p:attrName>style.visibility</p:attrName>
                                        </p:attrNameLst>
                                      </p:cBhvr>
                                      <p:to>
                                        <p:strVal val="visible"/>
                                      </p:to>
                                    </p:set>
                                    <p:anim calcmode="lin" valueType="num">
                                      <p:cBhvr additive="base">
                                        <p:cTn id="50" dur="500" fill="hold"/>
                                        <p:tgtEl>
                                          <p:spTgt spid="85"/>
                                        </p:tgtEl>
                                        <p:attrNameLst>
                                          <p:attrName>ppt_x</p:attrName>
                                        </p:attrNameLst>
                                      </p:cBhvr>
                                      <p:tavLst>
                                        <p:tav tm="0">
                                          <p:val>
                                            <p:strVal val="#ppt_x"/>
                                          </p:val>
                                        </p:tav>
                                        <p:tav tm="100000">
                                          <p:val>
                                            <p:strVal val="#ppt_x"/>
                                          </p:val>
                                        </p:tav>
                                      </p:tavLst>
                                    </p:anim>
                                    <p:anim calcmode="lin" valueType="num">
                                      <p:cBhvr additive="base">
                                        <p:cTn id="51"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87"/>
                                        </p:tgtEl>
                                        <p:attrNameLst>
                                          <p:attrName>style.visibility</p:attrName>
                                        </p:attrNameLst>
                                      </p:cBhvr>
                                      <p:to>
                                        <p:strVal val="visible"/>
                                      </p:to>
                                    </p:set>
                                    <p:anim calcmode="lin" valueType="num">
                                      <p:cBhvr additive="base">
                                        <p:cTn id="56" dur="500" fill="hold"/>
                                        <p:tgtEl>
                                          <p:spTgt spid="87"/>
                                        </p:tgtEl>
                                        <p:attrNameLst>
                                          <p:attrName>ppt_x</p:attrName>
                                        </p:attrNameLst>
                                      </p:cBhvr>
                                      <p:tavLst>
                                        <p:tav tm="0">
                                          <p:val>
                                            <p:strVal val="#ppt_x"/>
                                          </p:val>
                                        </p:tav>
                                        <p:tav tm="100000">
                                          <p:val>
                                            <p:strVal val="#ppt_x"/>
                                          </p:val>
                                        </p:tav>
                                      </p:tavLst>
                                    </p:anim>
                                    <p:anim calcmode="lin" valueType="num">
                                      <p:cBhvr additive="base">
                                        <p:cTn id="57" dur="500" fill="hold"/>
                                        <p:tgtEl>
                                          <p:spTgt spid="87"/>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88"/>
                                        </p:tgtEl>
                                        <p:attrNameLst>
                                          <p:attrName>style.visibility</p:attrName>
                                        </p:attrNameLst>
                                      </p:cBhvr>
                                      <p:to>
                                        <p:strVal val="visible"/>
                                      </p:to>
                                    </p:set>
                                    <p:anim calcmode="lin" valueType="num">
                                      <p:cBhvr additive="base">
                                        <p:cTn id="60" dur="500" fill="hold"/>
                                        <p:tgtEl>
                                          <p:spTgt spid="88"/>
                                        </p:tgtEl>
                                        <p:attrNameLst>
                                          <p:attrName>ppt_x</p:attrName>
                                        </p:attrNameLst>
                                      </p:cBhvr>
                                      <p:tavLst>
                                        <p:tav tm="0">
                                          <p:val>
                                            <p:strVal val="#ppt_x"/>
                                          </p:val>
                                        </p:tav>
                                        <p:tav tm="100000">
                                          <p:val>
                                            <p:strVal val="#ppt_x"/>
                                          </p:val>
                                        </p:tav>
                                      </p:tavLst>
                                    </p:anim>
                                    <p:anim calcmode="lin" valueType="num">
                                      <p:cBhvr additive="base">
                                        <p:cTn id="61" dur="500" fill="hold"/>
                                        <p:tgtEl>
                                          <p:spTgt spid="88"/>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89"/>
                                        </p:tgtEl>
                                        <p:attrNameLst>
                                          <p:attrName>style.visibility</p:attrName>
                                        </p:attrNameLst>
                                      </p:cBhvr>
                                      <p:to>
                                        <p:strVal val="visible"/>
                                      </p:to>
                                    </p:set>
                                    <p:anim calcmode="lin" valueType="num">
                                      <p:cBhvr additive="base">
                                        <p:cTn id="64" dur="500" fill="hold"/>
                                        <p:tgtEl>
                                          <p:spTgt spid="89"/>
                                        </p:tgtEl>
                                        <p:attrNameLst>
                                          <p:attrName>ppt_x</p:attrName>
                                        </p:attrNameLst>
                                      </p:cBhvr>
                                      <p:tavLst>
                                        <p:tav tm="0">
                                          <p:val>
                                            <p:strVal val="#ppt_x"/>
                                          </p:val>
                                        </p:tav>
                                        <p:tav tm="100000">
                                          <p:val>
                                            <p:strVal val="#ppt_x"/>
                                          </p:val>
                                        </p:tav>
                                      </p:tavLst>
                                    </p:anim>
                                    <p:anim calcmode="lin" valueType="num">
                                      <p:cBhvr additive="base">
                                        <p:cTn id="65" dur="500" fill="hold"/>
                                        <p:tgtEl>
                                          <p:spTgt spid="89"/>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90"/>
                                        </p:tgtEl>
                                        <p:attrNameLst>
                                          <p:attrName>style.visibility</p:attrName>
                                        </p:attrNameLst>
                                      </p:cBhvr>
                                      <p:to>
                                        <p:strVal val="visible"/>
                                      </p:to>
                                    </p:set>
                                    <p:anim calcmode="lin" valueType="num">
                                      <p:cBhvr additive="base">
                                        <p:cTn id="68" dur="500" fill="hold"/>
                                        <p:tgtEl>
                                          <p:spTgt spid="90"/>
                                        </p:tgtEl>
                                        <p:attrNameLst>
                                          <p:attrName>ppt_x</p:attrName>
                                        </p:attrNameLst>
                                      </p:cBhvr>
                                      <p:tavLst>
                                        <p:tav tm="0">
                                          <p:val>
                                            <p:strVal val="#ppt_x"/>
                                          </p:val>
                                        </p:tav>
                                        <p:tav tm="100000">
                                          <p:val>
                                            <p:strVal val="#ppt_x"/>
                                          </p:val>
                                        </p:tav>
                                      </p:tavLst>
                                    </p:anim>
                                    <p:anim calcmode="lin" valueType="num">
                                      <p:cBhvr additive="base">
                                        <p:cTn id="69"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8" fill="hold" grpId="0" nodeType="clickEffect">
                                  <p:stCondLst>
                                    <p:cond delay="0"/>
                                  </p:stCondLst>
                                  <p:childTnLst>
                                    <p:set>
                                      <p:cBhvr>
                                        <p:cTn id="73" dur="1" fill="hold">
                                          <p:stCondLst>
                                            <p:cond delay="0"/>
                                          </p:stCondLst>
                                        </p:cTn>
                                        <p:tgtEl>
                                          <p:spTgt spid="91"/>
                                        </p:tgtEl>
                                        <p:attrNameLst>
                                          <p:attrName>style.visibility</p:attrName>
                                        </p:attrNameLst>
                                      </p:cBhvr>
                                      <p:to>
                                        <p:strVal val="visible"/>
                                      </p:to>
                                    </p:set>
                                    <p:anim calcmode="lin" valueType="num">
                                      <p:cBhvr additive="base">
                                        <p:cTn id="74" dur="500" fill="hold"/>
                                        <p:tgtEl>
                                          <p:spTgt spid="91"/>
                                        </p:tgtEl>
                                        <p:attrNameLst>
                                          <p:attrName>ppt_x</p:attrName>
                                        </p:attrNameLst>
                                      </p:cBhvr>
                                      <p:tavLst>
                                        <p:tav tm="0">
                                          <p:val>
                                            <p:strVal val="0-#ppt_w/2"/>
                                          </p:val>
                                        </p:tav>
                                        <p:tav tm="100000">
                                          <p:val>
                                            <p:strVal val="#ppt_x"/>
                                          </p:val>
                                        </p:tav>
                                      </p:tavLst>
                                    </p:anim>
                                    <p:anim calcmode="lin" valueType="num">
                                      <p:cBhvr additive="base">
                                        <p:cTn id="75" dur="500" fill="hold"/>
                                        <p:tgtEl>
                                          <p:spTgt spid="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2" grpId="0"/>
      <p:bldP spid="83" grpId="0"/>
      <p:bldP spid="84" grpId="0"/>
      <p:bldP spid="85" grpId="0"/>
      <p:bldP spid="86" grpId="0"/>
      <p:bldP spid="87" grpId="0"/>
      <p:bldP spid="88" grpId="0"/>
      <p:bldP spid="89" grpId="0"/>
      <p:bldP spid="90" grpId="0"/>
      <p:bldP spid="91"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数制之间的转换 </a:t>
            </a:r>
            <a:endParaRPr lang="en-US" dirty="0"/>
          </a:p>
        </p:txBody>
      </p:sp>
      <p:sp>
        <p:nvSpPr>
          <p:cNvPr id="3" name="内容占位符 2"/>
          <p:cNvSpPr>
            <a:spLocks noGrp="1"/>
          </p:cNvSpPr>
          <p:nvPr>
            <p:ph idx="1"/>
          </p:nvPr>
        </p:nvSpPr>
        <p:spPr/>
        <p:txBody>
          <a:bodyPr/>
          <a:lstStyle/>
          <a:p>
            <a:r>
              <a:rPr lang="zh-CN" altLang="en-US" dirty="0" smtClean="0"/>
              <a:t>十进制与其他进制转换遵循相同的道理</a:t>
            </a:r>
            <a:endParaRPr 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pic>
        <p:nvPicPr>
          <p:cNvPr id="89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040280"/>
            <a:ext cx="7152795"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90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6" y="4265656"/>
            <a:ext cx="9001125"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连接符 5"/>
          <p:cNvCxnSpPr/>
          <p:nvPr/>
        </p:nvCxnSpPr>
        <p:spPr>
          <a:xfrm>
            <a:off x="4716016" y="5013176"/>
            <a:ext cx="7920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3614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 </a:t>
            </a:r>
            <a:r>
              <a:rPr lang="zh-CN" altLang="en-US" dirty="0" smtClean="0"/>
              <a:t>数制之间的转换 </a:t>
            </a:r>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Rectangle 1027"/>
          <p:cNvSpPr>
            <a:spLocks noChangeArrowheads="1"/>
          </p:cNvSpPr>
          <p:nvPr/>
        </p:nvSpPr>
        <p:spPr bwMode="auto">
          <a:xfrm>
            <a:off x="760040" y="1412776"/>
            <a:ext cx="7543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algn="l" eaLnBrk="1" hangingPunct="1"/>
            <a:r>
              <a:rPr lang="zh-CN" altLang="en-US" sz="2400" dirty="0">
                <a:solidFill>
                  <a:srgbClr val="0000FF"/>
                </a:solidFill>
                <a:latin typeface="楷体_GB2312" pitchFamily="49" charset="-122"/>
                <a:ea typeface="楷体_GB2312" pitchFamily="49" charset="-122"/>
              </a:rPr>
              <a:t>（</a:t>
            </a:r>
            <a:r>
              <a:rPr lang="en-US" altLang="zh-CN" sz="2400" dirty="0">
                <a:solidFill>
                  <a:srgbClr val="0000FF"/>
                </a:solidFill>
                <a:latin typeface="楷体_GB2312" pitchFamily="49" charset="-122"/>
                <a:ea typeface="楷体_GB2312" pitchFamily="49" charset="-122"/>
              </a:rPr>
              <a:t>2</a:t>
            </a:r>
            <a:r>
              <a:rPr lang="zh-CN" altLang="en-US" sz="2400" dirty="0">
                <a:solidFill>
                  <a:srgbClr val="0000FF"/>
                </a:solidFill>
                <a:latin typeface="楷体_GB2312" pitchFamily="49" charset="-122"/>
                <a:ea typeface="楷体_GB2312" pitchFamily="49" charset="-122"/>
              </a:rPr>
              <a:t>）纯小数部分：</a:t>
            </a:r>
            <a:r>
              <a:rPr lang="en-US" altLang="zh-CN" sz="2400" dirty="0">
                <a:solidFill>
                  <a:srgbClr val="0000FF"/>
                </a:solidFill>
                <a:latin typeface="楷体_GB2312" pitchFamily="49" charset="-122"/>
                <a:ea typeface="楷体_GB2312" pitchFamily="49" charset="-122"/>
              </a:rPr>
              <a:t>N</a:t>
            </a:r>
            <a:r>
              <a:rPr lang="zh-CN" altLang="en-US" sz="2400" dirty="0">
                <a:solidFill>
                  <a:srgbClr val="0000FF"/>
                </a:solidFill>
                <a:latin typeface="楷体_GB2312" pitchFamily="49" charset="-122"/>
                <a:ea typeface="楷体_GB2312" pitchFamily="49" charset="-122"/>
              </a:rPr>
              <a:t>乘以</a:t>
            </a:r>
            <a:r>
              <a:rPr lang="en-US" altLang="zh-CN" sz="2400" dirty="0">
                <a:solidFill>
                  <a:srgbClr val="0000FF"/>
                </a:solidFill>
                <a:latin typeface="楷体_GB2312" pitchFamily="49" charset="-122"/>
                <a:ea typeface="楷体_GB2312" pitchFamily="49" charset="-122"/>
              </a:rPr>
              <a:t>P</a:t>
            </a:r>
            <a:r>
              <a:rPr lang="zh-CN" altLang="en-US" sz="2400" dirty="0">
                <a:solidFill>
                  <a:srgbClr val="0000FF"/>
                </a:solidFill>
                <a:latin typeface="楷体_GB2312" pitchFamily="49" charset="-122"/>
                <a:ea typeface="楷体_GB2312" pitchFamily="49" charset="-122"/>
              </a:rPr>
              <a:t>取整数</a:t>
            </a:r>
          </a:p>
          <a:p>
            <a:pPr algn="l" eaLnBrk="1" hangingPunct="1"/>
            <a:r>
              <a:rPr lang="zh-CN" altLang="en-US" sz="2400" dirty="0">
                <a:solidFill>
                  <a:srgbClr val="080808"/>
                </a:solidFill>
                <a:latin typeface="楷体_GB2312" pitchFamily="49" charset="-122"/>
                <a:ea typeface="楷体_GB2312" pitchFamily="49" charset="-122"/>
              </a:rPr>
              <a:t>   例</a:t>
            </a:r>
            <a:r>
              <a:rPr lang="en-US" altLang="zh-CN" sz="2400" dirty="0">
                <a:solidFill>
                  <a:srgbClr val="080808"/>
                </a:solidFill>
                <a:latin typeface="楷体_GB2312" pitchFamily="49" charset="-122"/>
                <a:ea typeface="楷体_GB2312" pitchFamily="49" charset="-122"/>
              </a:rPr>
              <a:t>1. </a:t>
            </a:r>
            <a:r>
              <a:rPr lang="zh-CN" altLang="en-US" sz="2400" dirty="0">
                <a:solidFill>
                  <a:srgbClr val="080808"/>
                </a:solidFill>
                <a:latin typeface="楷体_GB2312" pitchFamily="49" charset="-122"/>
                <a:ea typeface="楷体_GB2312" pitchFamily="49" charset="-122"/>
              </a:rPr>
              <a:t>十进制小数</a:t>
            </a:r>
            <a:r>
              <a:rPr lang="en-US" altLang="zh-CN" sz="2400" dirty="0">
                <a:solidFill>
                  <a:srgbClr val="080808"/>
                </a:solidFill>
                <a:latin typeface="楷体_GB2312" pitchFamily="49" charset="-122"/>
                <a:ea typeface="楷体_GB2312" pitchFamily="49" charset="-122"/>
              </a:rPr>
              <a:t>0.6875           </a:t>
            </a:r>
            <a:r>
              <a:rPr lang="zh-CN" altLang="en-US" sz="2400" dirty="0">
                <a:solidFill>
                  <a:srgbClr val="080808"/>
                </a:solidFill>
                <a:latin typeface="楷体_GB2312" pitchFamily="49" charset="-122"/>
                <a:ea typeface="楷体_GB2312" pitchFamily="49" charset="-122"/>
              </a:rPr>
              <a:t>二进制小数         </a:t>
            </a:r>
          </a:p>
        </p:txBody>
      </p:sp>
      <p:sp>
        <p:nvSpPr>
          <p:cNvPr id="6" name="Line 1029"/>
          <p:cNvSpPr>
            <a:spLocks noChangeShapeType="1"/>
          </p:cNvSpPr>
          <p:nvPr/>
        </p:nvSpPr>
        <p:spPr bwMode="auto">
          <a:xfrm>
            <a:off x="4951040" y="2022376"/>
            <a:ext cx="914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 name="Rectangle 1031"/>
          <p:cNvSpPr>
            <a:spLocks noChangeArrowheads="1"/>
          </p:cNvSpPr>
          <p:nvPr/>
        </p:nvSpPr>
        <p:spPr bwMode="auto">
          <a:xfrm>
            <a:off x="1522040" y="2250976"/>
            <a:ext cx="54864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algn="l" eaLnBrk="1" hangingPunct="1"/>
            <a:r>
              <a:rPr lang="zh-CN" altLang="en-US" sz="2400">
                <a:solidFill>
                  <a:srgbClr val="0000FF"/>
                </a:solidFill>
                <a:latin typeface="楷体_GB2312" pitchFamily="49" charset="-122"/>
                <a:ea typeface="楷体_GB2312" pitchFamily="49" charset="-122"/>
              </a:rPr>
              <a:t>转换过程如下：</a:t>
            </a:r>
          </a:p>
          <a:p>
            <a:pPr algn="l" eaLnBrk="1" hangingPunct="1"/>
            <a:r>
              <a:rPr lang="zh-CN" altLang="en-US" sz="2400">
                <a:solidFill>
                  <a:srgbClr val="080808"/>
                </a:solidFill>
                <a:latin typeface="楷体_GB2312" pitchFamily="49" charset="-122"/>
                <a:ea typeface="楷体_GB2312" pitchFamily="49" charset="-122"/>
              </a:rPr>
              <a:t>  </a:t>
            </a:r>
          </a:p>
          <a:p>
            <a:pPr algn="l" eaLnBrk="1" hangingPunct="1"/>
            <a:r>
              <a:rPr lang="zh-CN" altLang="en-US" sz="2400">
                <a:solidFill>
                  <a:srgbClr val="080808"/>
                </a:solidFill>
                <a:latin typeface="楷体_GB2312" pitchFamily="49" charset="-122"/>
                <a:ea typeface="楷体_GB2312" pitchFamily="49" charset="-122"/>
              </a:rPr>
              <a:t>  </a:t>
            </a:r>
          </a:p>
        </p:txBody>
      </p:sp>
      <p:sp>
        <p:nvSpPr>
          <p:cNvPr id="8" name="Rectangle 1038"/>
          <p:cNvSpPr>
            <a:spLocks noChangeArrowheads="1"/>
          </p:cNvSpPr>
          <p:nvPr/>
        </p:nvSpPr>
        <p:spPr bwMode="auto">
          <a:xfrm>
            <a:off x="74240" y="4155976"/>
            <a:ext cx="693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en-US" altLang="zh-CN" sz="2400">
                <a:solidFill>
                  <a:srgbClr val="FF3300"/>
                </a:solidFill>
                <a:ea typeface="楷体_GB2312" pitchFamily="49" charset="-122"/>
              </a:rPr>
              <a:t>∴   0.6875=0.1011B</a:t>
            </a:r>
          </a:p>
        </p:txBody>
      </p:sp>
      <p:grpSp>
        <p:nvGrpSpPr>
          <p:cNvPr id="9" name="Group 1058"/>
          <p:cNvGrpSpPr>
            <a:grpSpLocks/>
          </p:cNvGrpSpPr>
          <p:nvPr/>
        </p:nvGrpSpPr>
        <p:grpSpPr bwMode="auto">
          <a:xfrm>
            <a:off x="1217240" y="4613176"/>
            <a:ext cx="7315200" cy="1385888"/>
            <a:chOff x="720" y="3024"/>
            <a:chExt cx="4608" cy="873"/>
          </a:xfrm>
        </p:grpSpPr>
        <p:sp>
          <p:nvSpPr>
            <p:cNvPr id="10" name="Line 1028"/>
            <p:cNvSpPr>
              <a:spLocks noChangeShapeType="1"/>
            </p:cNvSpPr>
            <p:nvPr/>
          </p:nvSpPr>
          <p:spPr bwMode="auto">
            <a:xfrm>
              <a:off x="2400" y="3168"/>
              <a:ext cx="57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11" name="Group 1056"/>
            <p:cNvGrpSpPr>
              <a:grpSpLocks/>
            </p:cNvGrpSpPr>
            <p:nvPr/>
          </p:nvGrpSpPr>
          <p:grpSpPr bwMode="auto">
            <a:xfrm>
              <a:off x="720" y="3024"/>
              <a:ext cx="4608" cy="873"/>
              <a:chOff x="720" y="3024"/>
              <a:chExt cx="4608" cy="873"/>
            </a:xfrm>
          </p:grpSpPr>
          <p:sp>
            <p:nvSpPr>
              <p:cNvPr id="12" name="Rectangle 1039"/>
              <p:cNvSpPr>
                <a:spLocks noChangeArrowheads="1"/>
              </p:cNvSpPr>
              <p:nvPr/>
            </p:nvSpPr>
            <p:spPr bwMode="auto">
              <a:xfrm>
                <a:off x="720" y="3024"/>
                <a:ext cx="35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zh-CN" altLang="en-US" sz="2400" dirty="0">
                    <a:solidFill>
                      <a:srgbClr val="080808"/>
                    </a:solidFill>
                    <a:latin typeface="楷体_GB2312" pitchFamily="49" charset="-122"/>
                    <a:ea typeface="楷体_GB2312" pitchFamily="49" charset="-122"/>
                  </a:rPr>
                  <a:t>例</a:t>
                </a:r>
                <a:r>
                  <a:rPr lang="en-US" altLang="zh-CN" sz="2400" dirty="0">
                    <a:solidFill>
                      <a:srgbClr val="080808"/>
                    </a:solidFill>
                    <a:latin typeface="楷体_GB2312" pitchFamily="49" charset="-122"/>
                    <a:ea typeface="楷体_GB2312" pitchFamily="49" charset="-122"/>
                  </a:rPr>
                  <a:t>2. </a:t>
                </a:r>
                <a:r>
                  <a:rPr lang="zh-CN" altLang="en-US" sz="2400" dirty="0">
                    <a:solidFill>
                      <a:srgbClr val="080808"/>
                    </a:solidFill>
                    <a:latin typeface="楷体_GB2312" pitchFamily="49" charset="-122"/>
                    <a:ea typeface="楷体_GB2312" pitchFamily="49" charset="-122"/>
                  </a:rPr>
                  <a:t>十进制小数         十六进制小数</a:t>
                </a:r>
              </a:p>
            </p:txBody>
          </p:sp>
          <p:sp>
            <p:nvSpPr>
              <p:cNvPr id="13" name="Rectangle 1040"/>
              <p:cNvSpPr>
                <a:spLocks noChangeArrowheads="1"/>
              </p:cNvSpPr>
              <p:nvPr/>
            </p:nvSpPr>
            <p:spPr bwMode="auto">
              <a:xfrm>
                <a:off x="960" y="3264"/>
                <a:ext cx="4368"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algn="l" eaLnBrk="1" hangingPunct="1">
                  <a:spcBef>
                    <a:spcPct val="50000"/>
                  </a:spcBef>
                </a:pPr>
                <a:r>
                  <a:rPr lang="zh-CN" altLang="en-US" sz="2400" dirty="0">
                    <a:solidFill>
                      <a:srgbClr val="0000FF"/>
                    </a:solidFill>
                    <a:latin typeface="楷体_GB2312" pitchFamily="49" charset="-122"/>
                    <a:ea typeface="楷体_GB2312" pitchFamily="49" charset="-122"/>
                  </a:rPr>
                  <a:t>转换过程如下：</a:t>
                </a:r>
              </a:p>
              <a:p>
                <a:pPr algn="l" eaLnBrk="1" hangingPunct="1">
                  <a:spcBef>
                    <a:spcPct val="50000"/>
                  </a:spcBef>
                </a:pPr>
                <a:r>
                  <a:rPr lang="zh-CN" altLang="en-US" sz="2400" dirty="0">
                    <a:solidFill>
                      <a:srgbClr val="080808"/>
                    </a:solidFill>
                    <a:latin typeface="楷体_GB2312" pitchFamily="49" charset="-122"/>
                    <a:ea typeface="楷体_GB2312" pitchFamily="49" charset="-122"/>
                  </a:rPr>
                  <a:t> </a:t>
                </a:r>
              </a:p>
            </p:txBody>
          </p:sp>
        </p:grpSp>
      </p:grpSp>
      <p:sp>
        <p:nvSpPr>
          <p:cNvPr id="14" name="Rectangle 1042"/>
          <p:cNvSpPr>
            <a:spLocks noChangeArrowheads="1"/>
          </p:cNvSpPr>
          <p:nvPr/>
        </p:nvSpPr>
        <p:spPr bwMode="auto">
          <a:xfrm>
            <a:off x="74240" y="5984776"/>
            <a:ext cx="693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en-US" altLang="zh-CN" sz="2400">
                <a:solidFill>
                  <a:srgbClr val="FF3300"/>
                </a:solidFill>
                <a:ea typeface="楷体_GB2312" pitchFamily="49" charset="-122"/>
              </a:rPr>
              <a:t>∴   0.6875=0.B H</a:t>
            </a:r>
          </a:p>
        </p:txBody>
      </p:sp>
      <p:grpSp>
        <p:nvGrpSpPr>
          <p:cNvPr id="15" name="Group 1054"/>
          <p:cNvGrpSpPr>
            <a:grpSpLocks/>
          </p:cNvGrpSpPr>
          <p:nvPr/>
        </p:nvGrpSpPr>
        <p:grpSpPr bwMode="auto">
          <a:xfrm>
            <a:off x="6322640" y="2631976"/>
            <a:ext cx="990600" cy="1600200"/>
            <a:chOff x="3936" y="1776"/>
            <a:chExt cx="624" cy="1008"/>
          </a:xfrm>
        </p:grpSpPr>
        <p:sp>
          <p:nvSpPr>
            <p:cNvPr id="16" name="Line 1043"/>
            <p:cNvSpPr>
              <a:spLocks noChangeShapeType="1"/>
            </p:cNvSpPr>
            <p:nvPr/>
          </p:nvSpPr>
          <p:spPr bwMode="auto">
            <a:xfrm rot="10800000" flipV="1">
              <a:off x="4272" y="2016"/>
              <a:ext cx="0" cy="528"/>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Rectangle 1044"/>
            <p:cNvSpPr>
              <a:spLocks noChangeArrowheads="1"/>
            </p:cNvSpPr>
            <p:nvPr/>
          </p:nvSpPr>
          <p:spPr bwMode="auto">
            <a:xfrm>
              <a:off x="3936" y="2496"/>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zh-CN" altLang="en-US" sz="2400">
                  <a:solidFill>
                    <a:srgbClr val="0000FF"/>
                  </a:solidFill>
                  <a:latin typeface="楷体_GB2312" pitchFamily="49" charset="-122"/>
                  <a:ea typeface="楷体_GB2312" pitchFamily="49" charset="-122"/>
                </a:rPr>
                <a:t>低位</a:t>
              </a:r>
            </a:p>
          </p:txBody>
        </p:sp>
        <p:sp>
          <p:nvSpPr>
            <p:cNvPr id="18" name="Rectangle 1045"/>
            <p:cNvSpPr>
              <a:spLocks noChangeArrowheads="1"/>
            </p:cNvSpPr>
            <p:nvPr/>
          </p:nvSpPr>
          <p:spPr bwMode="auto">
            <a:xfrm>
              <a:off x="3984" y="177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zh-CN" altLang="en-US" sz="2400">
                  <a:solidFill>
                    <a:srgbClr val="0000FF"/>
                  </a:solidFill>
                  <a:latin typeface="楷体_GB2312" pitchFamily="49" charset="-122"/>
                  <a:ea typeface="楷体_GB2312" pitchFamily="49" charset="-122"/>
                </a:rPr>
                <a:t>高位</a:t>
              </a:r>
            </a:p>
          </p:txBody>
        </p:sp>
      </p:grpSp>
      <p:grpSp>
        <p:nvGrpSpPr>
          <p:cNvPr id="19" name="Group 1053"/>
          <p:cNvGrpSpPr>
            <a:grpSpLocks/>
          </p:cNvGrpSpPr>
          <p:nvPr/>
        </p:nvGrpSpPr>
        <p:grpSpPr bwMode="auto">
          <a:xfrm>
            <a:off x="1598240" y="3698776"/>
            <a:ext cx="4198938" cy="457200"/>
            <a:chOff x="960" y="2448"/>
            <a:chExt cx="2645" cy="288"/>
          </a:xfrm>
        </p:grpSpPr>
        <p:graphicFrame>
          <p:nvGraphicFramePr>
            <p:cNvPr id="20" name="Object 1035"/>
            <p:cNvGraphicFramePr>
              <a:graphicFrameLocks noChangeAspect="1"/>
            </p:cNvGraphicFramePr>
            <p:nvPr/>
          </p:nvGraphicFramePr>
          <p:xfrm>
            <a:off x="2928" y="2448"/>
            <a:ext cx="336" cy="272"/>
          </p:xfrm>
          <a:graphic>
            <a:graphicData uri="http://schemas.openxmlformats.org/presentationml/2006/ole">
              <mc:AlternateContent xmlns:mc="http://schemas.openxmlformats.org/markup-compatibility/2006">
                <mc:Choice xmlns:v="urn:schemas-microsoft-com:vml" Requires="v">
                  <p:oleObj spid="_x0000_s124031" name="Equation" r:id="rId4" imgW="266400" imgH="215640" progId="Equation.3">
                    <p:embed/>
                  </p:oleObj>
                </mc:Choice>
                <mc:Fallback>
                  <p:oleObj name="Equation" r:id="rId4" imgW="26640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2448"/>
                          <a:ext cx="33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Rectangle 1046"/>
            <p:cNvSpPr>
              <a:spLocks noChangeArrowheads="1"/>
            </p:cNvSpPr>
            <p:nvPr/>
          </p:nvSpPr>
          <p:spPr bwMode="auto">
            <a:xfrm>
              <a:off x="960" y="2448"/>
              <a:ext cx="26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en-US" altLang="zh-CN" sz="2400">
                  <a:solidFill>
                    <a:srgbClr val="080808"/>
                  </a:solidFill>
                  <a:latin typeface="楷体_GB2312" pitchFamily="49" charset="-122"/>
                  <a:ea typeface="楷体_GB2312" pitchFamily="49" charset="-122"/>
                </a:rPr>
                <a:t>0.5</a:t>
              </a:r>
              <a:r>
                <a:rPr lang="en-US" altLang="zh-CN" sz="2400">
                  <a:solidFill>
                    <a:srgbClr val="080808"/>
                  </a:solidFill>
                  <a:latin typeface="楷体_GB2312" pitchFamily="49" charset="-122"/>
                  <a:ea typeface="楷体_GB2312" pitchFamily="49" charset="-122"/>
                  <a:sym typeface="Wingdings 2" pitchFamily="18" charset="2"/>
                </a:rPr>
                <a:t>2 </a:t>
              </a:r>
              <a:r>
                <a:rPr lang="en-US" altLang="zh-CN" sz="2400">
                  <a:solidFill>
                    <a:srgbClr val="080808"/>
                  </a:solidFill>
                  <a:latin typeface="Arial" pitchFamily="34" charset="0"/>
                  <a:ea typeface="楷体_GB2312" pitchFamily="49" charset="-122"/>
                </a:rPr>
                <a:t>=</a:t>
              </a:r>
              <a:r>
                <a:rPr lang="en-US" altLang="zh-CN" sz="2400">
                  <a:solidFill>
                    <a:srgbClr val="080808"/>
                  </a:solidFill>
                  <a:latin typeface="楷体_GB2312" pitchFamily="49" charset="-122"/>
                  <a:ea typeface="楷体_GB2312" pitchFamily="49" charset="-122"/>
                </a:rPr>
                <a:t>1.0            </a:t>
              </a:r>
              <a:r>
                <a:rPr lang="en-US" altLang="zh-CN" sz="2400">
                  <a:solidFill>
                    <a:srgbClr val="080808"/>
                  </a:solidFill>
                  <a:latin typeface="Arial" pitchFamily="34" charset="0"/>
                  <a:ea typeface="楷体_GB2312" pitchFamily="49" charset="-122"/>
                </a:rPr>
                <a:t>=</a:t>
              </a:r>
              <a:r>
                <a:rPr lang="en-US" altLang="zh-CN" sz="2400">
                  <a:solidFill>
                    <a:srgbClr val="FF3300"/>
                  </a:solidFill>
                  <a:latin typeface="楷体_GB2312" pitchFamily="49" charset="-122"/>
                  <a:ea typeface="楷体_GB2312" pitchFamily="49" charset="-122"/>
                </a:rPr>
                <a:t>1</a:t>
              </a:r>
              <a:r>
                <a:rPr lang="en-US" altLang="zh-CN" sz="2400">
                  <a:solidFill>
                    <a:srgbClr val="080808"/>
                  </a:solidFill>
                  <a:latin typeface="楷体_GB2312" pitchFamily="49" charset="-122"/>
                  <a:ea typeface="楷体_GB2312" pitchFamily="49" charset="-122"/>
                </a:rPr>
                <a:t> </a:t>
              </a:r>
            </a:p>
          </p:txBody>
        </p:sp>
      </p:grpSp>
      <p:grpSp>
        <p:nvGrpSpPr>
          <p:cNvPr id="22" name="Group 1052"/>
          <p:cNvGrpSpPr>
            <a:grpSpLocks/>
          </p:cNvGrpSpPr>
          <p:nvPr/>
        </p:nvGrpSpPr>
        <p:grpSpPr bwMode="auto">
          <a:xfrm>
            <a:off x="1598240" y="3317776"/>
            <a:ext cx="4198938" cy="457200"/>
            <a:chOff x="960" y="2208"/>
            <a:chExt cx="2645" cy="288"/>
          </a:xfrm>
        </p:grpSpPr>
        <p:graphicFrame>
          <p:nvGraphicFramePr>
            <p:cNvPr id="23" name="Object 1034"/>
            <p:cNvGraphicFramePr>
              <a:graphicFrameLocks noChangeAspect="1"/>
            </p:cNvGraphicFramePr>
            <p:nvPr/>
          </p:nvGraphicFramePr>
          <p:xfrm>
            <a:off x="2928" y="2208"/>
            <a:ext cx="320" cy="288"/>
          </p:xfrm>
          <a:graphic>
            <a:graphicData uri="http://schemas.openxmlformats.org/presentationml/2006/ole">
              <mc:AlternateContent xmlns:mc="http://schemas.openxmlformats.org/markup-compatibility/2006">
                <mc:Choice xmlns:v="urn:schemas-microsoft-com:vml" Requires="v">
                  <p:oleObj spid="_x0000_s124032" name="Equation" r:id="rId6" imgW="253800" imgH="228600" progId="Equation.3">
                    <p:embed/>
                  </p:oleObj>
                </mc:Choice>
                <mc:Fallback>
                  <p:oleObj name="Equation" r:id="rId6" imgW="2538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 y="2208"/>
                          <a:ext cx="32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Rectangle 1047"/>
            <p:cNvSpPr>
              <a:spLocks noChangeArrowheads="1"/>
            </p:cNvSpPr>
            <p:nvPr/>
          </p:nvSpPr>
          <p:spPr bwMode="auto">
            <a:xfrm>
              <a:off x="960" y="2208"/>
              <a:ext cx="26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en-US" altLang="zh-CN" sz="2400">
                  <a:solidFill>
                    <a:srgbClr val="080808"/>
                  </a:solidFill>
                  <a:latin typeface="楷体_GB2312" pitchFamily="49" charset="-122"/>
                  <a:ea typeface="楷体_GB2312" pitchFamily="49" charset="-122"/>
                </a:rPr>
                <a:t>0.75</a:t>
              </a:r>
              <a:r>
                <a:rPr lang="en-US" altLang="zh-CN" sz="2400">
                  <a:solidFill>
                    <a:srgbClr val="080808"/>
                  </a:solidFill>
                  <a:latin typeface="楷体_GB2312" pitchFamily="49" charset="-122"/>
                  <a:ea typeface="楷体_GB2312" pitchFamily="49" charset="-122"/>
                  <a:sym typeface="Wingdings 2" pitchFamily="18" charset="2"/>
                </a:rPr>
                <a:t>2 </a:t>
              </a:r>
              <a:r>
                <a:rPr lang="en-US" altLang="zh-CN" sz="2400">
                  <a:solidFill>
                    <a:srgbClr val="080808"/>
                  </a:solidFill>
                  <a:latin typeface="Arial" pitchFamily="34" charset="0"/>
                  <a:ea typeface="楷体_GB2312" pitchFamily="49" charset="-122"/>
                </a:rPr>
                <a:t>=</a:t>
              </a:r>
              <a:r>
                <a:rPr lang="en-US" altLang="zh-CN" sz="2400">
                  <a:solidFill>
                    <a:srgbClr val="080808"/>
                  </a:solidFill>
                  <a:latin typeface="楷体_GB2312" pitchFamily="49" charset="-122"/>
                  <a:ea typeface="楷体_GB2312" pitchFamily="49" charset="-122"/>
                </a:rPr>
                <a:t>1.5           </a:t>
              </a:r>
              <a:r>
                <a:rPr lang="en-US" altLang="zh-CN" sz="2400">
                  <a:solidFill>
                    <a:srgbClr val="080808"/>
                  </a:solidFill>
                  <a:latin typeface="Arial" pitchFamily="34" charset="0"/>
                  <a:ea typeface="楷体_GB2312" pitchFamily="49" charset="-122"/>
                </a:rPr>
                <a:t>=</a:t>
              </a:r>
              <a:r>
                <a:rPr lang="en-US" altLang="zh-CN" sz="2400">
                  <a:solidFill>
                    <a:srgbClr val="FF3300"/>
                  </a:solidFill>
                  <a:latin typeface="楷体_GB2312" pitchFamily="49" charset="-122"/>
                  <a:ea typeface="楷体_GB2312" pitchFamily="49" charset="-122"/>
                </a:rPr>
                <a:t>1</a:t>
              </a:r>
              <a:r>
                <a:rPr lang="en-US" altLang="zh-CN" sz="2400">
                  <a:solidFill>
                    <a:srgbClr val="080808"/>
                  </a:solidFill>
                  <a:latin typeface="楷体_GB2312" pitchFamily="49" charset="-122"/>
                  <a:ea typeface="楷体_GB2312" pitchFamily="49" charset="-122"/>
                </a:rPr>
                <a:t> </a:t>
              </a:r>
            </a:p>
          </p:txBody>
        </p:sp>
      </p:grpSp>
      <p:grpSp>
        <p:nvGrpSpPr>
          <p:cNvPr id="25" name="Group 1051"/>
          <p:cNvGrpSpPr>
            <a:grpSpLocks/>
          </p:cNvGrpSpPr>
          <p:nvPr/>
        </p:nvGrpSpPr>
        <p:grpSpPr bwMode="auto">
          <a:xfrm>
            <a:off x="1598240" y="3012976"/>
            <a:ext cx="4044950" cy="457200"/>
            <a:chOff x="960" y="2016"/>
            <a:chExt cx="2548" cy="288"/>
          </a:xfrm>
        </p:grpSpPr>
        <p:graphicFrame>
          <p:nvGraphicFramePr>
            <p:cNvPr id="26" name="Object 1033"/>
            <p:cNvGraphicFramePr>
              <a:graphicFrameLocks noChangeAspect="1"/>
            </p:cNvGraphicFramePr>
            <p:nvPr/>
          </p:nvGraphicFramePr>
          <p:xfrm>
            <a:off x="2928" y="2016"/>
            <a:ext cx="336" cy="272"/>
          </p:xfrm>
          <a:graphic>
            <a:graphicData uri="http://schemas.openxmlformats.org/presentationml/2006/ole">
              <mc:AlternateContent xmlns:mc="http://schemas.openxmlformats.org/markup-compatibility/2006">
                <mc:Choice xmlns:v="urn:schemas-microsoft-com:vml" Requires="v">
                  <p:oleObj spid="_x0000_s124033" name="Equation" r:id="rId8" imgW="266400" imgH="215640" progId="Equation.3">
                    <p:embed/>
                  </p:oleObj>
                </mc:Choice>
                <mc:Fallback>
                  <p:oleObj name="Equation" r:id="rId8" imgW="266400" imgH="215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8" y="2016"/>
                          <a:ext cx="33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Rectangle 1048"/>
            <p:cNvSpPr>
              <a:spLocks noChangeArrowheads="1"/>
            </p:cNvSpPr>
            <p:nvPr/>
          </p:nvSpPr>
          <p:spPr bwMode="auto">
            <a:xfrm>
              <a:off x="960" y="2016"/>
              <a:ext cx="25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en-US" altLang="zh-CN" sz="2400">
                  <a:solidFill>
                    <a:srgbClr val="080808"/>
                  </a:solidFill>
                  <a:latin typeface="楷体_GB2312" pitchFamily="49" charset="-122"/>
                  <a:ea typeface="楷体_GB2312" pitchFamily="49" charset="-122"/>
                </a:rPr>
                <a:t>0.375 </a:t>
              </a:r>
              <a:r>
                <a:rPr lang="en-US" altLang="zh-CN" sz="2400">
                  <a:solidFill>
                    <a:srgbClr val="080808"/>
                  </a:solidFill>
                  <a:latin typeface="楷体_GB2312" pitchFamily="49" charset="-122"/>
                  <a:ea typeface="楷体_GB2312" pitchFamily="49" charset="-122"/>
                  <a:sym typeface="Wingdings 2" pitchFamily="18" charset="2"/>
                </a:rPr>
                <a:t>2 </a:t>
              </a:r>
              <a:r>
                <a:rPr lang="en-US" altLang="zh-CN" sz="2400">
                  <a:solidFill>
                    <a:srgbClr val="080808"/>
                  </a:solidFill>
                  <a:latin typeface="Arial" pitchFamily="34" charset="0"/>
                  <a:ea typeface="楷体_GB2312" pitchFamily="49" charset="-122"/>
                </a:rPr>
                <a:t>=</a:t>
              </a:r>
              <a:r>
                <a:rPr lang="en-US" altLang="zh-CN" sz="2400">
                  <a:solidFill>
                    <a:srgbClr val="080808"/>
                  </a:solidFill>
                  <a:latin typeface="楷体_GB2312" pitchFamily="49" charset="-122"/>
                  <a:ea typeface="楷体_GB2312" pitchFamily="49" charset="-122"/>
                </a:rPr>
                <a:t>0.75        </a:t>
              </a:r>
              <a:r>
                <a:rPr lang="en-US" altLang="zh-CN" sz="2400">
                  <a:solidFill>
                    <a:srgbClr val="080808"/>
                  </a:solidFill>
                  <a:latin typeface="Arial" pitchFamily="34" charset="0"/>
                  <a:ea typeface="楷体_GB2312" pitchFamily="49" charset="-122"/>
                </a:rPr>
                <a:t>=</a:t>
              </a:r>
              <a:r>
                <a:rPr lang="en-US" altLang="zh-CN" sz="2400">
                  <a:solidFill>
                    <a:srgbClr val="FF3300"/>
                  </a:solidFill>
                  <a:latin typeface="楷体_GB2312" pitchFamily="49" charset="-122"/>
                  <a:ea typeface="楷体_GB2312" pitchFamily="49" charset="-122"/>
                </a:rPr>
                <a:t>0</a:t>
              </a:r>
            </a:p>
          </p:txBody>
        </p:sp>
      </p:grpSp>
      <p:grpSp>
        <p:nvGrpSpPr>
          <p:cNvPr id="28" name="Group 1050"/>
          <p:cNvGrpSpPr>
            <a:grpSpLocks/>
          </p:cNvGrpSpPr>
          <p:nvPr/>
        </p:nvGrpSpPr>
        <p:grpSpPr bwMode="auto">
          <a:xfrm>
            <a:off x="1598240" y="2631976"/>
            <a:ext cx="4198938" cy="457200"/>
            <a:chOff x="960" y="1776"/>
            <a:chExt cx="2645" cy="288"/>
          </a:xfrm>
        </p:grpSpPr>
        <p:graphicFrame>
          <p:nvGraphicFramePr>
            <p:cNvPr id="29" name="Object 1032"/>
            <p:cNvGraphicFramePr>
              <a:graphicFrameLocks noChangeAspect="1"/>
            </p:cNvGraphicFramePr>
            <p:nvPr/>
          </p:nvGraphicFramePr>
          <p:xfrm>
            <a:off x="2928" y="1776"/>
            <a:ext cx="320" cy="272"/>
          </p:xfrm>
          <a:graphic>
            <a:graphicData uri="http://schemas.openxmlformats.org/presentationml/2006/ole">
              <mc:AlternateContent xmlns:mc="http://schemas.openxmlformats.org/markup-compatibility/2006">
                <mc:Choice xmlns:v="urn:schemas-microsoft-com:vml" Requires="v">
                  <p:oleObj spid="_x0000_s124034" name="Equation" r:id="rId10" imgW="253800" imgH="215640" progId="Equation.3">
                    <p:embed/>
                  </p:oleObj>
                </mc:Choice>
                <mc:Fallback>
                  <p:oleObj name="Equation" r:id="rId10" imgW="25380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8" y="1776"/>
                          <a:ext cx="320"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Rectangle 1049"/>
            <p:cNvSpPr>
              <a:spLocks noChangeArrowheads="1"/>
            </p:cNvSpPr>
            <p:nvPr/>
          </p:nvSpPr>
          <p:spPr bwMode="auto">
            <a:xfrm>
              <a:off x="960" y="1776"/>
              <a:ext cx="26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en-US" altLang="zh-CN" sz="2400">
                  <a:solidFill>
                    <a:srgbClr val="080808"/>
                  </a:solidFill>
                  <a:latin typeface="楷体_GB2312" pitchFamily="49" charset="-122"/>
                  <a:ea typeface="楷体_GB2312" pitchFamily="49" charset="-122"/>
                </a:rPr>
                <a:t>0.6875</a:t>
              </a:r>
              <a:r>
                <a:rPr lang="en-US" altLang="zh-CN" sz="2400">
                  <a:solidFill>
                    <a:srgbClr val="080808"/>
                  </a:solidFill>
                  <a:latin typeface="楷体_GB2312" pitchFamily="49" charset="-122"/>
                  <a:ea typeface="楷体_GB2312" pitchFamily="49" charset="-122"/>
                  <a:sym typeface="Wingdings 2" pitchFamily="18" charset="2"/>
                </a:rPr>
                <a:t>2 </a:t>
              </a:r>
              <a:r>
                <a:rPr lang="en-US" altLang="zh-CN" sz="2400">
                  <a:solidFill>
                    <a:srgbClr val="080808"/>
                  </a:solidFill>
                  <a:latin typeface="Arial" pitchFamily="34" charset="0"/>
                  <a:ea typeface="楷体_GB2312" pitchFamily="49" charset="-122"/>
                </a:rPr>
                <a:t>=</a:t>
              </a:r>
              <a:r>
                <a:rPr lang="en-US" altLang="zh-CN" sz="2400">
                  <a:solidFill>
                    <a:srgbClr val="080808"/>
                  </a:solidFill>
                  <a:latin typeface="楷体_GB2312" pitchFamily="49" charset="-122"/>
                  <a:ea typeface="楷体_GB2312" pitchFamily="49" charset="-122"/>
                </a:rPr>
                <a:t>1.375       </a:t>
              </a:r>
              <a:r>
                <a:rPr lang="en-US" altLang="zh-CN" sz="2400">
                  <a:solidFill>
                    <a:srgbClr val="080808"/>
                  </a:solidFill>
                  <a:latin typeface="Arial" pitchFamily="34" charset="0"/>
                  <a:ea typeface="楷体_GB2312" pitchFamily="49" charset="-122"/>
                </a:rPr>
                <a:t>=</a:t>
              </a:r>
              <a:r>
                <a:rPr lang="en-US" altLang="zh-CN" sz="2400">
                  <a:solidFill>
                    <a:srgbClr val="FF3300"/>
                  </a:solidFill>
                  <a:latin typeface="楷体_GB2312" pitchFamily="49" charset="-122"/>
                  <a:ea typeface="楷体_GB2312" pitchFamily="49" charset="-122"/>
                </a:rPr>
                <a:t>1</a:t>
              </a:r>
              <a:r>
                <a:rPr lang="en-US" altLang="zh-CN" sz="2400">
                  <a:solidFill>
                    <a:srgbClr val="080808"/>
                  </a:solidFill>
                  <a:latin typeface="楷体_GB2312" pitchFamily="49" charset="-122"/>
                  <a:ea typeface="楷体_GB2312" pitchFamily="49" charset="-122"/>
                </a:rPr>
                <a:t> </a:t>
              </a:r>
            </a:p>
          </p:txBody>
        </p:sp>
      </p:grpSp>
      <p:grpSp>
        <p:nvGrpSpPr>
          <p:cNvPr id="31" name="Group 1057"/>
          <p:cNvGrpSpPr>
            <a:grpSpLocks/>
          </p:cNvGrpSpPr>
          <p:nvPr/>
        </p:nvGrpSpPr>
        <p:grpSpPr bwMode="auto">
          <a:xfrm>
            <a:off x="1903040" y="5527576"/>
            <a:ext cx="4198938" cy="457200"/>
            <a:chOff x="1152" y="3600"/>
            <a:chExt cx="2645" cy="288"/>
          </a:xfrm>
        </p:grpSpPr>
        <p:graphicFrame>
          <p:nvGraphicFramePr>
            <p:cNvPr id="32" name="Object 1041"/>
            <p:cNvGraphicFramePr>
              <a:graphicFrameLocks noChangeAspect="1"/>
            </p:cNvGraphicFramePr>
            <p:nvPr/>
          </p:nvGraphicFramePr>
          <p:xfrm>
            <a:off x="2976" y="3600"/>
            <a:ext cx="336" cy="286"/>
          </p:xfrm>
          <a:graphic>
            <a:graphicData uri="http://schemas.openxmlformats.org/presentationml/2006/ole">
              <mc:AlternateContent xmlns:mc="http://schemas.openxmlformats.org/markup-compatibility/2006">
                <mc:Choice xmlns:v="urn:schemas-microsoft-com:vml" Requires="v">
                  <p:oleObj spid="_x0000_s124035" name="Equation" r:id="rId12" imgW="253800" imgH="215640" progId="Equation.3">
                    <p:embed/>
                  </p:oleObj>
                </mc:Choice>
                <mc:Fallback>
                  <p:oleObj name="Equation" r:id="rId12" imgW="25380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76" y="3600"/>
                          <a:ext cx="336"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Rectangle 1055"/>
            <p:cNvSpPr>
              <a:spLocks noChangeArrowheads="1"/>
            </p:cNvSpPr>
            <p:nvPr/>
          </p:nvSpPr>
          <p:spPr bwMode="auto">
            <a:xfrm>
              <a:off x="1152" y="3600"/>
              <a:ext cx="26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spcBef>
                  <a:spcPct val="50000"/>
                </a:spcBef>
              </a:pPr>
              <a:r>
                <a:rPr lang="en-US" altLang="zh-CN" sz="2400">
                  <a:solidFill>
                    <a:srgbClr val="080808"/>
                  </a:solidFill>
                  <a:latin typeface="楷体_GB2312" pitchFamily="49" charset="-122"/>
                  <a:ea typeface="楷体_GB2312" pitchFamily="49" charset="-122"/>
                </a:rPr>
                <a:t>0.6875</a:t>
              </a:r>
              <a:r>
                <a:rPr lang="en-US" altLang="zh-CN" sz="2400">
                  <a:solidFill>
                    <a:srgbClr val="080808"/>
                  </a:solidFill>
                  <a:latin typeface="楷体_GB2312" pitchFamily="49" charset="-122"/>
                  <a:ea typeface="楷体_GB2312" pitchFamily="49" charset="-122"/>
                  <a:sym typeface="Wingdings 2" pitchFamily="18" charset="2"/>
                </a:rPr>
                <a:t>16 </a:t>
              </a:r>
              <a:r>
                <a:rPr lang="en-US" altLang="zh-CN" sz="2400">
                  <a:solidFill>
                    <a:srgbClr val="080808"/>
                  </a:solidFill>
                  <a:latin typeface="Arial" pitchFamily="34" charset="0"/>
                  <a:ea typeface="楷体_GB2312" pitchFamily="49" charset="-122"/>
                </a:rPr>
                <a:t>=</a:t>
              </a:r>
              <a:r>
                <a:rPr lang="en-US" altLang="zh-CN" sz="2400">
                  <a:solidFill>
                    <a:srgbClr val="080808"/>
                  </a:solidFill>
                  <a:latin typeface="楷体_GB2312" pitchFamily="49" charset="-122"/>
                  <a:ea typeface="楷体_GB2312" pitchFamily="49" charset="-122"/>
                </a:rPr>
                <a:t>11.0       </a:t>
              </a:r>
              <a:r>
                <a:rPr lang="en-US" altLang="zh-CN" sz="2400">
                  <a:solidFill>
                    <a:srgbClr val="080808"/>
                  </a:solidFill>
                  <a:latin typeface="Arial" pitchFamily="34" charset="0"/>
                  <a:ea typeface="楷体_GB2312" pitchFamily="49" charset="-122"/>
                </a:rPr>
                <a:t>=</a:t>
              </a:r>
              <a:r>
                <a:rPr lang="en-US" altLang="zh-CN" sz="2400">
                  <a:solidFill>
                    <a:srgbClr val="FF3300"/>
                  </a:solidFill>
                  <a:latin typeface="楷体_GB2312" pitchFamily="49" charset="-122"/>
                  <a:ea typeface="楷体_GB2312" pitchFamily="49" charset="-122"/>
                </a:rPr>
                <a:t>B </a:t>
              </a:r>
            </a:p>
          </p:txBody>
        </p:sp>
      </p:grpSp>
    </p:spTree>
    <p:extLst>
      <p:ext uri="{BB962C8B-B14F-4D97-AF65-F5344CB8AC3E}">
        <p14:creationId xmlns:p14="http://schemas.microsoft.com/office/powerpoint/2010/main" val="336760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0-#ppt_w/2"/>
                                          </p:val>
                                        </p:tav>
                                        <p:tav tm="100000">
                                          <p:val>
                                            <p:strVal val="#ppt_x"/>
                                          </p:val>
                                        </p:tav>
                                      </p:tavLst>
                                    </p:anim>
                                    <p:anim calcmode="lin" valueType="num">
                                      <p:cBhvr additive="base">
                                        <p:cTn id="1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0-#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0-#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0-#ppt_w/2"/>
                                          </p:val>
                                        </p:tav>
                                        <p:tav tm="100000">
                                          <p:val>
                                            <p:strVal val="#ppt_x"/>
                                          </p:val>
                                        </p:tav>
                                      </p:tavLst>
                                    </p:anim>
                                    <p:anim calcmode="lin" valueType="num">
                                      <p:cBhvr additive="base">
                                        <p:cTn id="3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0-#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0-#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0-#ppt_w/2"/>
                                          </p:val>
                                        </p:tav>
                                        <p:tav tm="100000">
                                          <p:val>
                                            <p:strVal val="#ppt_x"/>
                                          </p:val>
                                        </p:tav>
                                      </p:tavLst>
                                    </p:anim>
                                    <p:anim calcmode="lin" valueType="num">
                                      <p:cBhvr additive="base">
                                        <p:cTn id="56"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0-#ppt_w/2"/>
                                          </p:val>
                                        </p:tav>
                                        <p:tav tm="100000">
                                          <p:val>
                                            <p:strVal val="#ppt_x"/>
                                          </p:val>
                                        </p:tav>
                                      </p:tavLst>
                                    </p:anim>
                                    <p:anim calcmode="lin" valueType="num">
                                      <p:cBhvr additive="base">
                                        <p:cTn id="6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14"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907" y="2814040"/>
            <a:ext cx="3438525" cy="2771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smtClean="0"/>
              <a:t>1.2 </a:t>
            </a:r>
            <a:r>
              <a:rPr lang="zh-CN" altLang="en-US" dirty="0" smtClean="0"/>
              <a:t>数制之间的转换 </a:t>
            </a:r>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3" name="矩形 2"/>
          <p:cNvSpPr/>
          <p:nvPr/>
        </p:nvSpPr>
        <p:spPr>
          <a:xfrm>
            <a:off x="323528" y="1412775"/>
            <a:ext cx="4671472" cy="461665"/>
          </a:xfrm>
          <a:prstGeom prst="rect">
            <a:avLst/>
          </a:prstGeom>
        </p:spPr>
        <p:txBody>
          <a:bodyPr wrap="none">
            <a:spAutoFit/>
          </a:bodyPr>
          <a:lstStyle/>
          <a:p>
            <a:r>
              <a:rPr lang="zh-CN" altLang="en-US" sz="2400" b="1" dirty="0" smtClean="0">
                <a:solidFill>
                  <a:srgbClr val="0000FF"/>
                </a:solidFill>
                <a:latin typeface="楷体_GB2312" pitchFamily="49" charset="-122"/>
                <a:ea typeface="楷体_GB2312" pitchFamily="49" charset="-122"/>
              </a:rPr>
              <a:t>（</a:t>
            </a:r>
            <a:r>
              <a:rPr lang="en-US" altLang="zh-CN" sz="2400" b="1" dirty="0" smtClean="0">
                <a:solidFill>
                  <a:srgbClr val="0000FF"/>
                </a:solidFill>
                <a:latin typeface="楷体_GB2312" pitchFamily="49" charset="-122"/>
                <a:ea typeface="楷体_GB2312" pitchFamily="49" charset="-122"/>
              </a:rPr>
              <a:t>3</a:t>
            </a:r>
            <a:r>
              <a:rPr lang="zh-CN" altLang="en-US" sz="2400" b="1" dirty="0" smtClean="0">
                <a:solidFill>
                  <a:srgbClr val="0000FF"/>
                </a:solidFill>
                <a:latin typeface="楷体_GB2312" pitchFamily="49" charset="-122"/>
                <a:ea typeface="楷体_GB2312" pitchFamily="49" charset="-122"/>
              </a:rPr>
              <a:t>）整数小数部分都存在的情况</a:t>
            </a:r>
            <a:endParaRPr lang="zh-CN" altLang="en-US" sz="2400" b="1" dirty="0">
              <a:solidFill>
                <a:srgbClr val="0000FF"/>
              </a:solidFill>
              <a:latin typeface="楷体_GB2312" pitchFamily="49" charset="-122"/>
              <a:ea typeface="楷体_GB2312" pitchFamily="49" charset="-122"/>
            </a:endParaRPr>
          </a:p>
        </p:txBody>
      </p:sp>
      <p:sp>
        <p:nvSpPr>
          <p:cNvPr id="5" name="矩形 4"/>
          <p:cNvSpPr/>
          <p:nvPr/>
        </p:nvSpPr>
        <p:spPr>
          <a:xfrm>
            <a:off x="467544" y="1895033"/>
            <a:ext cx="8532440" cy="400110"/>
          </a:xfrm>
          <a:prstGeom prst="rect">
            <a:avLst/>
          </a:prstGeom>
        </p:spPr>
        <p:txBody>
          <a:bodyPr wrap="square">
            <a:spAutoFit/>
          </a:bodyPr>
          <a:lstStyle/>
          <a:p>
            <a:pPr>
              <a:spcBef>
                <a:spcPct val="50000"/>
              </a:spcBef>
            </a:pPr>
            <a:r>
              <a:rPr kumimoji="1" lang="zh-CN" altLang="en-US" sz="2000" b="1" dirty="0" smtClean="0">
                <a:solidFill>
                  <a:srgbClr val="FF0000"/>
                </a:solidFill>
                <a:latin typeface="Times New Roman" pitchFamily="18" charset="0"/>
              </a:rPr>
              <a:t>方法、</a:t>
            </a:r>
            <a:r>
              <a:rPr kumimoji="1" lang="zh-CN" altLang="en-US" sz="2000" b="1" dirty="0">
                <a:latin typeface="Times New Roman" pitchFamily="18" charset="0"/>
              </a:rPr>
              <a:t>将整数部分和小数部分分别进行转换，然后再把转换结果进行相加</a:t>
            </a:r>
            <a:r>
              <a:rPr kumimoji="1" lang="zh-CN" altLang="en-US" sz="2000" b="1" dirty="0" smtClean="0">
                <a:latin typeface="Times New Roman" pitchFamily="18" charset="0"/>
              </a:rPr>
              <a:t>。</a:t>
            </a:r>
            <a:endParaRPr kumimoji="1" lang="zh-CN" altLang="en-US" sz="2000" b="1" dirty="0">
              <a:latin typeface="Times New Roman" pitchFamily="18" charset="0"/>
            </a:endParaRPr>
          </a:p>
        </p:txBody>
      </p:sp>
      <p:sp>
        <p:nvSpPr>
          <p:cNvPr id="6" name="TextBox 5"/>
          <p:cNvSpPr txBox="1"/>
          <p:nvPr/>
        </p:nvSpPr>
        <p:spPr>
          <a:xfrm>
            <a:off x="554440" y="2390110"/>
            <a:ext cx="4824536" cy="400110"/>
          </a:xfrm>
          <a:prstGeom prst="rect">
            <a:avLst/>
          </a:prstGeom>
          <a:noFill/>
        </p:spPr>
        <p:txBody>
          <a:bodyPr wrap="square" rtlCol="0">
            <a:spAutoFit/>
          </a:bodyPr>
          <a:lstStyle/>
          <a:p>
            <a:r>
              <a:rPr lang="en-US" altLang="zh-CN" sz="2000" b="1" dirty="0" smtClean="0">
                <a:solidFill>
                  <a:srgbClr val="FF0000"/>
                </a:solidFill>
              </a:rPr>
              <a:t>EG</a:t>
            </a:r>
            <a:r>
              <a:rPr lang="en-US" altLang="zh-CN" sz="2000" b="1" dirty="0" smtClean="0"/>
              <a:t>. </a:t>
            </a:r>
            <a:r>
              <a:rPr lang="zh-CN" altLang="en-US" sz="2000" b="1" dirty="0" smtClean="0"/>
              <a:t>将</a:t>
            </a:r>
            <a:r>
              <a:rPr lang="en-US" altLang="zh-CN" sz="2000" b="1" dirty="0" smtClean="0"/>
              <a:t>49.6875D  </a:t>
            </a:r>
            <a:r>
              <a:rPr lang="zh-CN" altLang="en-US" sz="2000" b="1" dirty="0" smtClean="0"/>
              <a:t>转化为</a:t>
            </a:r>
            <a:r>
              <a:rPr lang="en-US" altLang="zh-CN" sz="2000" b="1" dirty="0" smtClean="0"/>
              <a:t>5</a:t>
            </a:r>
            <a:r>
              <a:rPr lang="zh-CN" altLang="en-US" sz="2000" b="1" dirty="0" smtClean="0"/>
              <a:t>进制数</a:t>
            </a:r>
            <a:endParaRPr lang="en-US" sz="2000" b="1" dirty="0"/>
          </a:p>
        </p:txBody>
      </p:sp>
      <p:pic>
        <p:nvPicPr>
          <p:cNvPr id="901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080" y="2862461"/>
            <a:ext cx="11811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1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3372992"/>
            <a:ext cx="3114675"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11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9253" y="2790220"/>
            <a:ext cx="123825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11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100" y="5645183"/>
            <a:ext cx="5472608" cy="477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圆角矩形 6"/>
          <p:cNvSpPr/>
          <p:nvPr/>
        </p:nvSpPr>
        <p:spPr>
          <a:xfrm>
            <a:off x="1259632" y="5585814"/>
            <a:ext cx="6192688" cy="72350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圆角矩形 7"/>
          <p:cNvSpPr/>
          <p:nvPr/>
        </p:nvSpPr>
        <p:spPr>
          <a:xfrm>
            <a:off x="467544" y="1874440"/>
            <a:ext cx="8424936" cy="420703"/>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97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0116"/>
                                        </p:tgtEl>
                                        <p:attrNameLst>
                                          <p:attrName>style.visibility</p:attrName>
                                        </p:attrNameLst>
                                      </p:cBhvr>
                                      <p:to>
                                        <p:strVal val="visible"/>
                                      </p:to>
                                    </p:set>
                                    <p:animEffect transition="in" filter="fade">
                                      <p:cBhvr>
                                        <p:cTn id="11" dur="500"/>
                                        <p:tgtEl>
                                          <p:spTgt spid="90116"/>
                                        </p:tgtEl>
                                      </p:cBhvr>
                                    </p:animEffect>
                                  </p:childTnLst>
                                </p:cTn>
                              </p:par>
                              <p:par>
                                <p:cTn id="12" presetID="10" presetClass="entr" presetSubtype="0" fill="hold" nodeType="withEffect">
                                  <p:stCondLst>
                                    <p:cond delay="0"/>
                                  </p:stCondLst>
                                  <p:childTnLst>
                                    <p:set>
                                      <p:cBhvr>
                                        <p:cTn id="13" dur="1" fill="hold">
                                          <p:stCondLst>
                                            <p:cond delay="0"/>
                                          </p:stCondLst>
                                        </p:cTn>
                                        <p:tgtEl>
                                          <p:spTgt spid="90115"/>
                                        </p:tgtEl>
                                        <p:attrNameLst>
                                          <p:attrName>style.visibility</p:attrName>
                                        </p:attrNameLst>
                                      </p:cBhvr>
                                      <p:to>
                                        <p:strVal val="visible"/>
                                      </p:to>
                                    </p:set>
                                    <p:animEffect transition="in" filter="fade">
                                      <p:cBhvr>
                                        <p:cTn id="14" dur="500"/>
                                        <p:tgtEl>
                                          <p:spTgt spid="9011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0117"/>
                                        </p:tgtEl>
                                        <p:attrNameLst>
                                          <p:attrName>style.visibility</p:attrName>
                                        </p:attrNameLst>
                                      </p:cBhvr>
                                      <p:to>
                                        <p:strVal val="visible"/>
                                      </p:to>
                                    </p:set>
                                    <p:animEffect transition="in" filter="fade">
                                      <p:cBhvr>
                                        <p:cTn id="19" dur="500"/>
                                        <p:tgtEl>
                                          <p:spTgt spid="90117"/>
                                        </p:tgtEl>
                                      </p:cBhvr>
                                    </p:animEffect>
                                  </p:childTnLst>
                                </p:cTn>
                              </p:par>
                              <p:par>
                                <p:cTn id="20" presetID="10" presetClass="entr" presetSubtype="0" fill="hold" nodeType="withEffect">
                                  <p:stCondLst>
                                    <p:cond delay="0"/>
                                  </p:stCondLst>
                                  <p:childTnLst>
                                    <p:set>
                                      <p:cBhvr>
                                        <p:cTn id="21" dur="1" fill="hold">
                                          <p:stCondLst>
                                            <p:cond delay="0"/>
                                          </p:stCondLst>
                                        </p:cTn>
                                        <p:tgtEl>
                                          <p:spTgt spid="90118"/>
                                        </p:tgtEl>
                                        <p:attrNameLst>
                                          <p:attrName>style.visibility</p:attrName>
                                        </p:attrNameLst>
                                      </p:cBhvr>
                                      <p:to>
                                        <p:strVal val="visible"/>
                                      </p:to>
                                    </p:set>
                                    <p:animEffect transition="in" filter="fade">
                                      <p:cBhvr>
                                        <p:cTn id="22" dur="500"/>
                                        <p:tgtEl>
                                          <p:spTgt spid="9011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1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a:t>
            </a:r>
            <a:r>
              <a:rPr lang="zh-CN" altLang="en-US" dirty="0" smtClean="0"/>
              <a:t>二进制数的运算</a:t>
            </a:r>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grpSp>
        <p:nvGrpSpPr>
          <p:cNvPr id="5" name="Group 3"/>
          <p:cNvGrpSpPr>
            <a:grpSpLocks/>
          </p:cNvGrpSpPr>
          <p:nvPr/>
        </p:nvGrpSpPr>
        <p:grpSpPr bwMode="auto">
          <a:xfrm>
            <a:off x="685800" y="1600200"/>
            <a:ext cx="7772400" cy="1657350"/>
            <a:chOff x="480" y="2112"/>
            <a:chExt cx="4896" cy="1044"/>
          </a:xfrm>
        </p:grpSpPr>
        <p:sp>
          <p:nvSpPr>
            <p:cNvPr id="6" name="Rectangle 4"/>
            <p:cNvSpPr>
              <a:spLocks noChangeArrowheads="1"/>
            </p:cNvSpPr>
            <p:nvPr/>
          </p:nvSpPr>
          <p:spPr bwMode="auto">
            <a:xfrm>
              <a:off x="480" y="2112"/>
              <a:ext cx="22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u="sng">
                  <a:solidFill>
                    <a:srgbClr val="0000FF"/>
                  </a:solidFill>
                  <a:ea typeface="宋体" pitchFamily="2" charset="-122"/>
                </a:rPr>
                <a:t>三、 二进制数的算术运算</a:t>
              </a:r>
            </a:p>
          </p:txBody>
        </p:sp>
        <p:sp>
          <p:nvSpPr>
            <p:cNvPr id="7" name="Rectangle 5"/>
            <p:cNvSpPr>
              <a:spLocks noChangeArrowheads="1"/>
            </p:cNvSpPr>
            <p:nvPr/>
          </p:nvSpPr>
          <p:spPr bwMode="auto">
            <a:xfrm>
              <a:off x="624" y="2400"/>
              <a:ext cx="4752"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dirty="0">
                  <a:solidFill>
                    <a:srgbClr val="080808"/>
                  </a:solidFill>
                  <a:latin typeface="楷体_GB2312" pitchFamily="49" charset="-122"/>
                  <a:ea typeface="楷体_GB2312" pitchFamily="49" charset="-122"/>
                </a:rPr>
                <a:t>    </a:t>
              </a:r>
              <a:r>
                <a:rPr lang="zh-CN" altLang="en-US" sz="2400" b="1" dirty="0">
                  <a:solidFill>
                    <a:srgbClr val="080808"/>
                  </a:solidFill>
                  <a:latin typeface="楷体_GB2312" pitchFamily="49" charset="-122"/>
                  <a:ea typeface="楷体_GB2312" pitchFamily="49" charset="-122"/>
                </a:rPr>
                <a:t>二进制计数制不仅物理实现容易，且运算方法也比十进制计数制大为简单，所以计算机中均采用二进制数。</a:t>
              </a:r>
            </a:p>
            <a:p>
              <a:pPr algn="l"/>
              <a:r>
                <a:rPr lang="zh-CN" altLang="en-US" sz="2400" b="1" dirty="0">
                  <a:solidFill>
                    <a:srgbClr val="080808"/>
                  </a:solidFill>
                  <a:latin typeface="楷体_GB2312" pitchFamily="49" charset="-122"/>
                  <a:ea typeface="楷体_GB2312" pitchFamily="49" charset="-122"/>
                </a:rPr>
                <a:t>    二进制数的算术运算包括加、减、乘、除。</a:t>
              </a:r>
            </a:p>
          </p:txBody>
        </p:sp>
      </p:grpSp>
      <p:grpSp>
        <p:nvGrpSpPr>
          <p:cNvPr id="8" name="Group 20"/>
          <p:cNvGrpSpPr>
            <a:grpSpLocks/>
          </p:cNvGrpSpPr>
          <p:nvPr/>
        </p:nvGrpSpPr>
        <p:grpSpPr bwMode="auto">
          <a:xfrm>
            <a:off x="914400" y="3200400"/>
            <a:ext cx="5029200" cy="2057400"/>
            <a:chOff x="576" y="2016"/>
            <a:chExt cx="3168" cy="1296"/>
          </a:xfrm>
        </p:grpSpPr>
        <p:sp>
          <p:nvSpPr>
            <p:cNvPr id="9" name="Rectangle 6"/>
            <p:cNvSpPr>
              <a:spLocks noChangeArrowheads="1"/>
            </p:cNvSpPr>
            <p:nvPr/>
          </p:nvSpPr>
          <p:spPr bwMode="auto">
            <a:xfrm>
              <a:off x="624" y="2016"/>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FF3300"/>
                  </a:solidFill>
                  <a:latin typeface="楷体_GB2312" pitchFamily="49" charset="-122"/>
                  <a:ea typeface="楷体_GB2312" pitchFamily="49" charset="-122"/>
                </a:rPr>
                <a:t>例：</a:t>
              </a:r>
            </a:p>
          </p:txBody>
        </p:sp>
        <p:grpSp>
          <p:nvGrpSpPr>
            <p:cNvPr id="10" name="Group 12"/>
            <p:cNvGrpSpPr>
              <a:grpSpLocks/>
            </p:cNvGrpSpPr>
            <p:nvPr/>
          </p:nvGrpSpPr>
          <p:grpSpPr bwMode="auto">
            <a:xfrm>
              <a:off x="576" y="2352"/>
              <a:ext cx="3168" cy="960"/>
              <a:chOff x="1056" y="2160"/>
              <a:chExt cx="3168" cy="960"/>
            </a:xfrm>
          </p:grpSpPr>
          <p:sp>
            <p:nvSpPr>
              <p:cNvPr id="11" name="Rectangle 7"/>
              <p:cNvSpPr>
                <a:spLocks noChangeArrowheads="1"/>
              </p:cNvSpPr>
              <p:nvPr/>
            </p:nvSpPr>
            <p:spPr bwMode="auto">
              <a:xfrm>
                <a:off x="1392" y="2160"/>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1 0 1 1 0 1 0 1 B</a:t>
                </a:r>
              </a:p>
            </p:txBody>
          </p:sp>
          <p:sp>
            <p:nvSpPr>
              <p:cNvPr id="12" name="Rectangle 8"/>
              <p:cNvSpPr>
                <a:spLocks noChangeArrowheads="1"/>
              </p:cNvSpPr>
              <p:nvPr/>
            </p:nvSpPr>
            <p:spPr bwMode="auto">
              <a:xfrm>
                <a:off x="1200" y="2496"/>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+ 0 0 0 0 1 1 1 1 B</a:t>
                </a:r>
              </a:p>
            </p:txBody>
          </p:sp>
          <p:sp>
            <p:nvSpPr>
              <p:cNvPr id="13" name="Line 9"/>
              <p:cNvSpPr>
                <a:spLocks noChangeShapeType="1"/>
              </p:cNvSpPr>
              <p:nvPr/>
            </p:nvSpPr>
            <p:spPr bwMode="auto">
              <a:xfrm>
                <a:off x="1056" y="2784"/>
                <a:ext cx="22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4" name="Rectangle 10"/>
              <p:cNvSpPr>
                <a:spLocks noChangeArrowheads="1"/>
              </p:cNvSpPr>
              <p:nvPr/>
            </p:nvSpPr>
            <p:spPr bwMode="auto">
              <a:xfrm>
                <a:off x="1344" y="2544"/>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FF3300"/>
                    </a:solidFill>
                    <a:latin typeface="楷体_GB2312" pitchFamily="49" charset="-122"/>
                    <a:ea typeface="楷体_GB2312" pitchFamily="49" charset="-122"/>
                  </a:rPr>
                  <a:t>   </a:t>
                </a:r>
                <a:r>
                  <a:rPr lang="zh-CN" altLang="en-US" sz="2400" b="1">
                    <a:solidFill>
                      <a:srgbClr val="FF3300"/>
                    </a:solidFill>
                    <a:latin typeface="楷体_GB2312" pitchFamily="49" charset="-122"/>
                    <a:ea typeface="楷体_GB2312" pitchFamily="49" charset="-122"/>
                  </a:rPr>
                  <a:t>、、、、、、</a:t>
                </a:r>
              </a:p>
            </p:txBody>
          </p:sp>
          <p:sp>
            <p:nvSpPr>
              <p:cNvPr id="15" name="Rectangle 11"/>
              <p:cNvSpPr>
                <a:spLocks noChangeArrowheads="1"/>
              </p:cNvSpPr>
              <p:nvPr/>
            </p:nvSpPr>
            <p:spPr bwMode="auto">
              <a:xfrm>
                <a:off x="1392" y="2832"/>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FF3300"/>
                    </a:solidFill>
                    <a:latin typeface="楷体_GB2312" pitchFamily="49" charset="-122"/>
                    <a:ea typeface="楷体_GB2312" pitchFamily="49" charset="-122"/>
                  </a:rPr>
                  <a:t>1 1 0 0 0 1 0 0</a:t>
                </a:r>
                <a:r>
                  <a:rPr lang="en-US" altLang="zh-CN" sz="2400" b="1">
                    <a:solidFill>
                      <a:srgbClr val="080808"/>
                    </a:solidFill>
                    <a:latin typeface="楷体_GB2312" pitchFamily="49" charset="-122"/>
                    <a:ea typeface="楷体_GB2312" pitchFamily="49" charset="-122"/>
                  </a:rPr>
                  <a:t> B</a:t>
                </a:r>
              </a:p>
            </p:txBody>
          </p:sp>
        </p:grpSp>
      </p:grpSp>
      <p:grpSp>
        <p:nvGrpSpPr>
          <p:cNvPr id="16" name="Group 21"/>
          <p:cNvGrpSpPr>
            <a:grpSpLocks/>
          </p:cNvGrpSpPr>
          <p:nvPr/>
        </p:nvGrpSpPr>
        <p:grpSpPr bwMode="auto">
          <a:xfrm>
            <a:off x="4953000" y="3505200"/>
            <a:ext cx="6019800" cy="1752600"/>
            <a:chOff x="3120" y="2208"/>
            <a:chExt cx="3792" cy="1104"/>
          </a:xfrm>
        </p:grpSpPr>
        <p:sp>
          <p:nvSpPr>
            <p:cNvPr id="17" name="Rectangle 17"/>
            <p:cNvSpPr>
              <a:spLocks noChangeArrowheads="1"/>
            </p:cNvSpPr>
            <p:nvPr/>
          </p:nvSpPr>
          <p:spPr bwMode="auto">
            <a:xfrm>
              <a:off x="4080" y="2208"/>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a:solidFill>
                    <a:srgbClr val="FF3300"/>
                  </a:solidFill>
                  <a:latin typeface="楷体_GB2312" pitchFamily="49" charset="-122"/>
                  <a:ea typeface="楷体_GB2312" pitchFamily="49" charset="-122"/>
                </a:rPr>
                <a:t>、、</a:t>
              </a:r>
            </a:p>
          </p:txBody>
        </p:sp>
        <p:grpSp>
          <p:nvGrpSpPr>
            <p:cNvPr id="18" name="Group 19"/>
            <p:cNvGrpSpPr>
              <a:grpSpLocks/>
            </p:cNvGrpSpPr>
            <p:nvPr/>
          </p:nvGrpSpPr>
          <p:grpSpPr bwMode="auto">
            <a:xfrm>
              <a:off x="3120" y="2352"/>
              <a:ext cx="3168" cy="960"/>
              <a:chOff x="3120" y="2352"/>
              <a:chExt cx="3168" cy="960"/>
            </a:xfrm>
          </p:grpSpPr>
          <p:sp>
            <p:nvSpPr>
              <p:cNvPr id="19" name="Rectangle 14"/>
              <p:cNvSpPr>
                <a:spLocks noChangeArrowheads="1"/>
              </p:cNvSpPr>
              <p:nvPr/>
            </p:nvSpPr>
            <p:spPr bwMode="auto">
              <a:xfrm>
                <a:off x="3456" y="2352"/>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1 0 1 1 0 1 0 1 B</a:t>
                </a:r>
              </a:p>
            </p:txBody>
          </p:sp>
          <p:sp>
            <p:nvSpPr>
              <p:cNvPr id="20" name="Rectangle 15"/>
              <p:cNvSpPr>
                <a:spLocks noChangeArrowheads="1"/>
              </p:cNvSpPr>
              <p:nvPr/>
            </p:nvSpPr>
            <p:spPr bwMode="auto">
              <a:xfrm>
                <a:off x="3264" y="2688"/>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- 0 0 0 0 1 1 1 1 B</a:t>
                </a:r>
              </a:p>
            </p:txBody>
          </p:sp>
          <p:sp>
            <p:nvSpPr>
              <p:cNvPr id="21" name="Line 16"/>
              <p:cNvSpPr>
                <a:spLocks noChangeShapeType="1"/>
              </p:cNvSpPr>
              <p:nvPr/>
            </p:nvSpPr>
            <p:spPr bwMode="auto">
              <a:xfrm>
                <a:off x="3120" y="2976"/>
                <a:ext cx="22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2" name="Rectangle 18"/>
              <p:cNvSpPr>
                <a:spLocks noChangeArrowheads="1"/>
              </p:cNvSpPr>
              <p:nvPr/>
            </p:nvSpPr>
            <p:spPr bwMode="auto">
              <a:xfrm>
                <a:off x="3456" y="3024"/>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FF3300"/>
                    </a:solidFill>
                    <a:latin typeface="楷体_GB2312" pitchFamily="49" charset="-122"/>
                    <a:ea typeface="楷体_GB2312" pitchFamily="49" charset="-122"/>
                  </a:rPr>
                  <a:t>1 0 1 0 0 1 1 0</a:t>
                </a:r>
                <a:r>
                  <a:rPr lang="en-US" altLang="zh-CN" sz="2400" b="1">
                    <a:solidFill>
                      <a:srgbClr val="080808"/>
                    </a:solidFill>
                    <a:latin typeface="楷体_GB2312" pitchFamily="49" charset="-122"/>
                    <a:ea typeface="楷体_GB2312" pitchFamily="49" charset="-122"/>
                  </a:rPr>
                  <a:t> B</a:t>
                </a:r>
              </a:p>
            </p:txBody>
          </p:sp>
        </p:grpSp>
      </p:grpSp>
    </p:spTree>
    <p:extLst>
      <p:ext uri="{BB962C8B-B14F-4D97-AF65-F5344CB8AC3E}">
        <p14:creationId xmlns:p14="http://schemas.microsoft.com/office/powerpoint/2010/main" val="304506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0-#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a:t>
            </a:r>
            <a:r>
              <a:rPr lang="zh-CN" altLang="en-US" dirty="0"/>
              <a:t>二进制数的运算</a:t>
            </a: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grpSp>
        <p:nvGrpSpPr>
          <p:cNvPr id="5" name="Group 1027"/>
          <p:cNvGrpSpPr>
            <a:grpSpLocks/>
          </p:cNvGrpSpPr>
          <p:nvPr/>
        </p:nvGrpSpPr>
        <p:grpSpPr bwMode="auto">
          <a:xfrm>
            <a:off x="685800" y="1600200"/>
            <a:ext cx="7942263" cy="1090613"/>
            <a:chOff x="528" y="3168"/>
            <a:chExt cx="5003" cy="687"/>
          </a:xfrm>
        </p:grpSpPr>
        <p:sp>
          <p:nvSpPr>
            <p:cNvPr id="6" name="Rectangle 1028"/>
            <p:cNvSpPr>
              <a:spLocks noChangeArrowheads="1"/>
            </p:cNvSpPr>
            <p:nvPr/>
          </p:nvSpPr>
          <p:spPr bwMode="auto">
            <a:xfrm>
              <a:off x="528" y="3168"/>
              <a:ext cx="22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u="sng">
                  <a:solidFill>
                    <a:srgbClr val="0000FF"/>
                  </a:solidFill>
                  <a:ea typeface="宋体" pitchFamily="2" charset="-122"/>
                </a:rPr>
                <a:t>四、 二进制数的逻辑运算</a:t>
              </a:r>
            </a:p>
          </p:txBody>
        </p:sp>
        <p:sp>
          <p:nvSpPr>
            <p:cNvPr id="7" name="Rectangle 1029"/>
            <p:cNvSpPr>
              <a:spLocks noChangeArrowheads="1"/>
            </p:cNvSpPr>
            <p:nvPr/>
          </p:nvSpPr>
          <p:spPr bwMode="auto">
            <a:xfrm>
              <a:off x="816" y="3567"/>
              <a:ext cx="47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221304"/>
                  </a:solidFill>
                  <a:ea typeface="楷体_GB2312" pitchFamily="49" charset="-122"/>
                </a:rPr>
                <a:t>二进制数的逻辑运算包括与、或、异或、非四种运算</a:t>
              </a:r>
              <a:r>
                <a:rPr lang="zh-CN" altLang="en-US" b="1">
                  <a:solidFill>
                    <a:srgbClr val="221304"/>
                  </a:solidFill>
                  <a:ea typeface="宋体" pitchFamily="2" charset="-122"/>
                </a:rPr>
                <a:t>。</a:t>
              </a:r>
            </a:p>
          </p:txBody>
        </p:sp>
      </p:grpSp>
      <p:grpSp>
        <p:nvGrpSpPr>
          <p:cNvPr id="8" name="Group 1070"/>
          <p:cNvGrpSpPr>
            <a:grpSpLocks/>
          </p:cNvGrpSpPr>
          <p:nvPr/>
        </p:nvGrpSpPr>
        <p:grpSpPr bwMode="auto">
          <a:xfrm>
            <a:off x="685800" y="4724400"/>
            <a:ext cx="5257800" cy="1524000"/>
            <a:chOff x="432" y="2976"/>
            <a:chExt cx="3312" cy="960"/>
          </a:xfrm>
        </p:grpSpPr>
        <p:sp>
          <p:nvSpPr>
            <p:cNvPr id="9" name="Rectangle 1057"/>
            <p:cNvSpPr>
              <a:spLocks noChangeArrowheads="1"/>
            </p:cNvSpPr>
            <p:nvPr/>
          </p:nvSpPr>
          <p:spPr bwMode="auto">
            <a:xfrm>
              <a:off x="912" y="2976"/>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1 0 1 1 0 1 0 1 B</a:t>
              </a:r>
            </a:p>
          </p:txBody>
        </p:sp>
        <p:sp>
          <p:nvSpPr>
            <p:cNvPr id="10" name="Rectangle 1058"/>
            <p:cNvSpPr>
              <a:spLocks noChangeArrowheads="1"/>
            </p:cNvSpPr>
            <p:nvPr/>
          </p:nvSpPr>
          <p:spPr bwMode="auto">
            <a:xfrm>
              <a:off x="432" y="3312"/>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     0 0 0 0 1 1 1 1 B</a:t>
              </a:r>
            </a:p>
          </p:txBody>
        </p:sp>
        <p:sp>
          <p:nvSpPr>
            <p:cNvPr id="11" name="Line 1059"/>
            <p:cNvSpPr>
              <a:spLocks noChangeShapeType="1"/>
            </p:cNvSpPr>
            <p:nvPr/>
          </p:nvSpPr>
          <p:spPr bwMode="auto">
            <a:xfrm>
              <a:off x="576" y="3600"/>
              <a:ext cx="22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2" name="Rectangle 1060"/>
            <p:cNvSpPr>
              <a:spLocks noChangeArrowheads="1"/>
            </p:cNvSpPr>
            <p:nvPr/>
          </p:nvSpPr>
          <p:spPr bwMode="auto">
            <a:xfrm>
              <a:off x="912" y="3648"/>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FF3300"/>
                  </a:solidFill>
                  <a:latin typeface="楷体_GB2312" pitchFamily="49" charset="-122"/>
                  <a:ea typeface="楷体_GB2312" pitchFamily="49" charset="-122"/>
                </a:rPr>
                <a:t>1 0 1 1 1 0 1 0</a:t>
              </a:r>
              <a:r>
                <a:rPr lang="en-US" altLang="zh-CN" sz="2400" b="1">
                  <a:solidFill>
                    <a:srgbClr val="080808"/>
                  </a:solidFill>
                  <a:latin typeface="楷体_GB2312" pitchFamily="49" charset="-122"/>
                  <a:ea typeface="楷体_GB2312" pitchFamily="49" charset="-122"/>
                </a:rPr>
                <a:t> B</a:t>
              </a:r>
            </a:p>
          </p:txBody>
        </p:sp>
        <p:graphicFrame>
          <p:nvGraphicFramePr>
            <p:cNvPr id="13" name="Object 1065"/>
            <p:cNvGraphicFramePr>
              <a:graphicFrameLocks noChangeAspect="1"/>
            </p:cNvGraphicFramePr>
            <p:nvPr/>
          </p:nvGraphicFramePr>
          <p:xfrm>
            <a:off x="611" y="3273"/>
            <a:ext cx="314" cy="340"/>
          </p:xfrm>
          <a:graphic>
            <a:graphicData uri="http://schemas.openxmlformats.org/presentationml/2006/ole">
              <mc:AlternateContent xmlns:mc="http://schemas.openxmlformats.org/markup-compatibility/2006">
                <mc:Choice xmlns:v="urn:schemas-microsoft-com:vml" Requires="v">
                  <p:oleObj spid="_x0000_s107687" name="Equation" r:id="rId3" imgW="152280" imgH="164880" progId="Equation.3">
                    <p:embed/>
                  </p:oleObj>
                </mc:Choice>
                <mc:Fallback>
                  <p:oleObj name="Equation" r:id="rId3" imgW="152280" imgH="1648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 y="3273"/>
                          <a:ext cx="314" cy="340"/>
                        </a:xfrm>
                        <a:prstGeom prst="rect">
                          <a:avLst/>
                        </a:prstGeom>
                        <a:solidFill>
                          <a:srgbClr val="FF3300"/>
                        </a:solidFill>
                        <a:ln>
                          <a:noFill/>
                        </a:ln>
                        <a:effectLst/>
                        <a:extLs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 name="Group 1073"/>
          <p:cNvGrpSpPr>
            <a:grpSpLocks/>
          </p:cNvGrpSpPr>
          <p:nvPr/>
        </p:nvGrpSpPr>
        <p:grpSpPr bwMode="auto">
          <a:xfrm>
            <a:off x="685800" y="2590800"/>
            <a:ext cx="5257800" cy="1905000"/>
            <a:chOff x="432" y="1632"/>
            <a:chExt cx="3312" cy="1200"/>
          </a:xfrm>
        </p:grpSpPr>
        <p:sp>
          <p:nvSpPr>
            <p:cNvPr id="15" name="Rectangle 1039"/>
            <p:cNvSpPr>
              <a:spLocks noChangeArrowheads="1"/>
            </p:cNvSpPr>
            <p:nvPr/>
          </p:nvSpPr>
          <p:spPr bwMode="auto">
            <a:xfrm>
              <a:off x="912" y="1872"/>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1 0 1 1 0 1 0 1 B</a:t>
              </a:r>
            </a:p>
          </p:txBody>
        </p:sp>
        <p:grpSp>
          <p:nvGrpSpPr>
            <p:cNvPr id="16" name="Group 1072"/>
            <p:cNvGrpSpPr>
              <a:grpSpLocks/>
            </p:cNvGrpSpPr>
            <p:nvPr/>
          </p:nvGrpSpPr>
          <p:grpSpPr bwMode="auto">
            <a:xfrm>
              <a:off x="432" y="1632"/>
              <a:ext cx="3312" cy="1200"/>
              <a:chOff x="432" y="1632"/>
              <a:chExt cx="3312" cy="1200"/>
            </a:xfrm>
          </p:grpSpPr>
          <p:sp>
            <p:nvSpPr>
              <p:cNvPr id="17" name="Rectangle 1030"/>
              <p:cNvSpPr>
                <a:spLocks noChangeArrowheads="1"/>
              </p:cNvSpPr>
              <p:nvPr/>
            </p:nvSpPr>
            <p:spPr bwMode="auto">
              <a:xfrm>
                <a:off x="480" y="1632"/>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FF3300"/>
                    </a:solidFill>
                    <a:ea typeface="楷体_GB2312" pitchFamily="49" charset="-122"/>
                  </a:rPr>
                  <a:t>例：</a:t>
                </a:r>
              </a:p>
            </p:txBody>
          </p:sp>
          <p:sp>
            <p:nvSpPr>
              <p:cNvPr id="18" name="Rectangle 1040"/>
              <p:cNvSpPr>
                <a:spLocks noChangeArrowheads="1"/>
              </p:cNvSpPr>
              <p:nvPr/>
            </p:nvSpPr>
            <p:spPr bwMode="auto">
              <a:xfrm>
                <a:off x="432" y="2208"/>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     0 0 0 0 1 1 1 1 B</a:t>
                </a:r>
              </a:p>
            </p:txBody>
          </p:sp>
          <p:sp>
            <p:nvSpPr>
              <p:cNvPr id="19" name="Line 1041"/>
              <p:cNvSpPr>
                <a:spLocks noChangeShapeType="1"/>
              </p:cNvSpPr>
              <p:nvPr/>
            </p:nvSpPr>
            <p:spPr bwMode="auto">
              <a:xfrm>
                <a:off x="576" y="2496"/>
                <a:ext cx="22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0" name="Rectangle 1043"/>
              <p:cNvSpPr>
                <a:spLocks noChangeArrowheads="1"/>
              </p:cNvSpPr>
              <p:nvPr/>
            </p:nvSpPr>
            <p:spPr bwMode="auto">
              <a:xfrm>
                <a:off x="912" y="2544"/>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FF3300"/>
                    </a:solidFill>
                    <a:latin typeface="楷体_GB2312" pitchFamily="49" charset="-122"/>
                    <a:ea typeface="楷体_GB2312" pitchFamily="49" charset="-122"/>
                  </a:rPr>
                  <a:t>0 0 0 0 0 1 0 1</a:t>
                </a:r>
                <a:r>
                  <a:rPr lang="en-US" altLang="zh-CN" sz="2400" b="1">
                    <a:solidFill>
                      <a:srgbClr val="080808"/>
                    </a:solidFill>
                    <a:latin typeface="楷体_GB2312" pitchFamily="49" charset="-122"/>
                    <a:ea typeface="楷体_GB2312" pitchFamily="49" charset="-122"/>
                  </a:rPr>
                  <a:t> B</a:t>
                </a:r>
              </a:p>
            </p:txBody>
          </p:sp>
          <p:graphicFrame>
            <p:nvGraphicFramePr>
              <p:cNvPr id="21" name="Object 1048"/>
              <p:cNvGraphicFramePr>
                <a:graphicFrameLocks noChangeAspect="1"/>
              </p:cNvGraphicFramePr>
              <p:nvPr/>
            </p:nvGraphicFramePr>
            <p:xfrm>
              <a:off x="624" y="2208"/>
              <a:ext cx="288" cy="262"/>
            </p:xfrm>
            <a:graphic>
              <a:graphicData uri="http://schemas.openxmlformats.org/presentationml/2006/ole">
                <mc:AlternateContent xmlns:mc="http://schemas.openxmlformats.org/markup-compatibility/2006">
                  <mc:Choice xmlns:v="urn:schemas-microsoft-com:vml" Requires="v">
                    <p:oleObj spid="_x0000_s107688" name="Equation" r:id="rId5" imgW="139680" imgH="126720" progId="Equation.3">
                      <p:embed/>
                    </p:oleObj>
                  </mc:Choice>
                  <mc:Fallback>
                    <p:oleObj name="Equation" r:id="rId5" imgW="139680" imgH="1267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 y="2208"/>
                            <a:ext cx="288" cy="262"/>
                          </a:xfrm>
                          <a:prstGeom prst="rect">
                            <a:avLst/>
                          </a:prstGeom>
                          <a:solidFill>
                            <a:srgbClr val="FF3300"/>
                          </a:solidFill>
                          <a:ln>
                            <a:noFill/>
                          </a:ln>
                          <a:effectLst/>
                          <a:extLs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067"/>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107689" name="Equation" r:id="rId7" imgW="114120" imgH="215640" progId="Equation.3">
                      <p:embed/>
                    </p:oleObj>
                  </mc:Choice>
                  <mc:Fallback>
                    <p:oleObj name="Equation" r:id="rId7" imgW="11412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3" name="Group 1071"/>
          <p:cNvGrpSpPr>
            <a:grpSpLocks/>
          </p:cNvGrpSpPr>
          <p:nvPr/>
        </p:nvGrpSpPr>
        <p:grpSpPr bwMode="auto">
          <a:xfrm>
            <a:off x="4953000" y="2971800"/>
            <a:ext cx="5029200" cy="1524000"/>
            <a:chOff x="3120" y="1872"/>
            <a:chExt cx="3168" cy="960"/>
          </a:xfrm>
        </p:grpSpPr>
        <p:sp>
          <p:nvSpPr>
            <p:cNvPr id="24" name="Rectangle 1044"/>
            <p:cNvSpPr>
              <a:spLocks noChangeArrowheads="1"/>
            </p:cNvSpPr>
            <p:nvPr/>
          </p:nvSpPr>
          <p:spPr bwMode="auto">
            <a:xfrm>
              <a:off x="3456" y="1872"/>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1 0 1 1 0 1 0 1 B</a:t>
              </a:r>
            </a:p>
          </p:txBody>
        </p:sp>
        <p:sp>
          <p:nvSpPr>
            <p:cNvPr id="25" name="Rectangle 1045"/>
            <p:cNvSpPr>
              <a:spLocks noChangeArrowheads="1"/>
            </p:cNvSpPr>
            <p:nvPr/>
          </p:nvSpPr>
          <p:spPr bwMode="auto">
            <a:xfrm>
              <a:off x="3264" y="2208"/>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  0 0 0 0 1 1 1 1 B</a:t>
              </a:r>
            </a:p>
          </p:txBody>
        </p:sp>
        <p:sp>
          <p:nvSpPr>
            <p:cNvPr id="26" name="Line 1046"/>
            <p:cNvSpPr>
              <a:spLocks noChangeShapeType="1"/>
            </p:cNvSpPr>
            <p:nvPr/>
          </p:nvSpPr>
          <p:spPr bwMode="auto">
            <a:xfrm>
              <a:off x="3120" y="2496"/>
              <a:ext cx="22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7" name="Rectangle 1047"/>
            <p:cNvSpPr>
              <a:spLocks noChangeArrowheads="1"/>
            </p:cNvSpPr>
            <p:nvPr/>
          </p:nvSpPr>
          <p:spPr bwMode="auto">
            <a:xfrm>
              <a:off x="3456" y="2544"/>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FF3300"/>
                  </a:solidFill>
                  <a:latin typeface="楷体_GB2312" pitchFamily="49" charset="-122"/>
                  <a:ea typeface="楷体_GB2312" pitchFamily="49" charset="-122"/>
                </a:rPr>
                <a:t>1 0 1 1 1 1 1 1</a:t>
              </a:r>
              <a:r>
                <a:rPr lang="en-US" altLang="zh-CN" sz="2400" b="1">
                  <a:solidFill>
                    <a:srgbClr val="080808"/>
                  </a:solidFill>
                  <a:latin typeface="楷体_GB2312" pitchFamily="49" charset="-122"/>
                  <a:ea typeface="楷体_GB2312" pitchFamily="49" charset="-122"/>
                </a:rPr>
                <a:t> B</a:t>
              </a:r>
            </a:p>
          </p:txBody>
        </p:sp>
        <p:graphicFrame>
          <p:nvGraphicFramePr>
            <p:cNvPr id="28" name="Object 1049"/>
            <p:cNvGraphicFramePr>
              <a:graphicFrameLocks noChangeAspect="1"/>
            </p:cNvGraphicFramePr>
            <p:nvPr/>
          </p:nvGraphicFramePr>
          <p:xfrm>
            <a:off x="3120" y="2208"/>
            <a:ext cx="284" cy="258"/>
          </p:xfrm>
          <a:graphic>
            <a:graphicData uri="http://schemas.openxmlformats.org/presentationml/2006/ole">
              <mc:AlternateContent xmlns:mc="http://schemas.openxmlformats.org/markup-compatibility/2006">
                <mc:Choice xmlns:v="urn:schemas-microsoft-com:vml" Requires="v">
                  <p:oleObj spid="_x0000_s107690" name="Equation" r:id="rId9" imgW="139680" imgH="126720" progId="Equation.3">
                    <p:embed/>
                  </p:oleObj>
                </mc:Choice>
                <mc:Fallback>
                  <p:oleObj name="Equation" r:id="rId9" imgW="139680" imgH="1267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0" y="2208"/>
                          <a:ext cx="284" cy="258"/>
                        </a:xfrm>
                        <a:prstGeom prst="rect">
                          <a:avLst/>
                        </a:prstGeom>
                        <a:solidFill>
                          <a:srgbClr val="FF33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9" name="Group 1069"/>
          <p:cNvGrpSpPr>
            <a:grpSpLocks/>
          </p:cNvGrpSpPr>
          <p:nvPr/>
        </p:nvGrpSpPr>
        <p:grpSpPr bwMode="auto">
          <a:xfrm>
            <a:off x="4953000" y="5257800"/>
            <a:ext cx="5029200" cy="990600"/>
            <a:chOff x="3120" y="3312"/>
            <a:chExt cx="3168" cy="624"/>
          </a:xfrm>
        </p:grpSpPr>
        <p:sp>
          <p:nvSpPr>
            <p:cNvPr id="30" name="Rectangle 1061"/>
            <p:cNvSpPr>
              <a:spLocks noChangeArrowheads="1"/>
            </p:cNvSpPr>
            <p:nvPr/>
          </p:nvSpPr>
          <p:spPr bwMode="auto">
            <a:xfrm>
              <a:off x="3264" y="3360"/>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X</a:t>
              </a:r>
              <a:r>
                <a:rPr lang="en-US" altLang="zh-CN" sz="2400" b="1">
                  <a:solidFill>
                    <a:srgbClr val="080808"/>
                  </a:solidFill>
                  <a:latin typeface="Arial" pitchFamily="34" charset="0"/>
                  <a:ea typeface="楷体_GB2312" pitchFamily="49" charset="-122"/>
                </a:rPr>
                <a:t>=</a:t>
              </a:r>
              <a:r>
                <a:rPr lang="en-US" altLang="zh-CN" sz="2400" b="1">
                  <a:solidFill>
                    <a:srgbClr val="080808"/>
                  </a:solidFill>
                  <a:latin typeface="楷体_GB2312" pitchFamily="49" charset="-122"/>
                  <a:ea typeface="楷体_GB2312" pitchFamily="49" charset="-122"/>
                </a:rPr>
                <a:t> 1 0 1 1 0 1 0 1 B</a:t>
              </a:r>
            </a:p>
          </p:txBody>
        </p:sp>
        <p:sp>
          <p:nvSpPr>
            <p:cNvPr id="31" name="Rectangle 1062"/>
            <p:cNvSpPr>
              <a:spLocks noChangeArrowheads="1"/>
            </p:cNvSpPr>
            <p:nvPr/>
          </p:nvSpPr>
          <p:spPr bwMode="auto">
            <a:xfrm>
              <a:off x="3264" y="3312"/>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  </a:t>
              </a:r>
            </a:p>
          </p:txBody>
        </p:sp>
        <p:sp>
          <p:nvSpPr>
            <p:cNvPr id="32" name="Rectangle 1064"/>
            <p:cNvSpPr>
              <a:spLocks noChangeArrowheads="1"/>
            </p:cNvSpPr>
            <p:nvPr/>
          </p:nvSpPr>
          <p:spPr bwMode="auto">
            <a:xfrm>
              <a:off x="3264" y="3648"/>
              <a:ext cx="30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 </a:t>
              </a:r>
              <a:r>
                <a:rPr lang="en-US" altLang="zh-CN" sz="2400" b="1">
                  <a:solidFill>
                    <a:srgbClr val="080808"/>
                  </a:solidFill>
                  <a:latin typeface="Arial" pitchFamily="34" charset="0"/>
                  <a:ea typeface="楷体_GB2312" pitchFamily="49" charset="-122"/>
                </a:rPr>
                <a:t>=</a:t>
              </a:r>
              <a:r>
                <a:rPr lang="en-US" altLang="zh-CN" sz="2400" b="1">
                  <a:solidFill>
                    <a:srgbClr val="080808"/>
                  </a:solidFill>
                  <a:latin typeface="楷体_GB2312" pitchFamily="49" charset="-122"/>
                  <a:ea typeface="楷体_GB2312" pitchFamily="49" charset="-122"/>
                </a:rPr>
                <a:t> </a:t>
              </a:r>
              <a:r>
                <a:rPr lang="en-US" altLang="zh-CN" sz="2400" b="1">
                  <a:solidFill>
                    <a:srgbClr val="FF3300"/>
                  </a:solidFill>
                  <a:latin typeface="楷体_GB2312" pitchFamily="49" charset="-122"/>
                  <a:ea typeface="楷体_GB2312" pitchFamily="49" charset="-122"/>
                </a:rPr>
                <a:t>0 1 0 0 1 0 1 0</a:t>
              </a:r>
              <a:r>
                <a:rPr lang="en-US" altLang="zh-CN" sz="2400" b="1">
                  <a:solidFill>
                    <a:srgbClr val="080808"/>
                  </a:solidFill>
                  <a:latin typeface="楷体_GB2312" pitchFamily="49" charset="-122"/>
                  <a:ea typeface="楷体_GB2312" pitchFamily="49" charset="-122"/>
                </a:rPr>
                <a:t> B</a:t>
              </a:r>
            </a:p>
          </p:txBody>
        </p:sp>
        <p:graphicFrame>
          <p:nvGraphicFramePr>
            <p:cNvPr id="33" name="Object 1068"/>
            <p:cNvGraphicFramePr>
              <a:graphicFrameLocks noChangeAspect="1"/>
            </p:cNvGraphicFramePr>
            <p:nvPr/>
          </p:nvGraphicFramePr>
          <p:xfrm>
            <a:off x="3120" y="3648"/>
            <a:ext cx="336" cy="280"/>
          </p:xfrm>
          <a:graphic>
            <a:graphicData uri="http://schemas.openxmlformats.org/presentationml/2006/ole">
              <mc:AlternateContent xmlns:mc="http://schemas.openxmlformats.org/markup-compatibility/2006">
                <mc:Choice xmlns:v="urn:schemas-microsoft-com:vml" Requires="v">
                  <p:oleObj spid="_x0000_s107691" name="Equation" r:id="rId11" imgW="177480" imgH="203040" progId="Equation.3">
                    <p:embed/>
                  </p:oleObj>
                </mc:Choice>
                <mc:Fallback>
                  <p:oleObj name="Equation" r:id="rId11" imgW="177480" imgH="203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0" y="3648"/>
                          <a:ext cx="336"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1785984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en-US" altLang="zh-CN" dirty="0" smtClean="0"/>
              <a:t>1</a:t>
            </a:r>
            <a:r>
              <a:rPr lang="zh-CN" altLang="en-US" dirty="0" smtClean="0"/>
              <a:t>有</a:t>
            </a:r>
            <a:r>
              <a:rPr lang="zh-CN" altLang="en-US" dirty="0"/>
              <a:t>符号数的表示</a:t>
            </a: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grpSp>
        <p:nvGrpSpPr>
          <p:cNvPr id="5" name="Group 35"/>
          <p:cNvGrpSpPr>
            <a:grpSpLocks/>
          </p:cNvGrpSpPr>
          <p:nvPr/>
        </p:nvGrpSpPr>
        <p:grpSpPr bwMode="auto">
          <a:xfrm>
            <a:off x="742663" y="1412776"/>
            <a:ext cx="7543800" cy="1631950"/>
            <a:chOff x="480" y="2832"/>
            <a:chExt cx="4752" cy="1028"/>
          </a:xfrm>
        </p:grpSpPr>
        <p:sp>
          <p:nvSpPr>
            <p:cNvPr id="6" name="Rectangle 8"/>
            <p:cNvSpPr>
              <a:spLocks noChangeArrowheads="1"/>
            </p:cNvSpPr>
            <p:nvPr/>
          </p:nvSpPr>
          <p:spPr bwMode="auto">
            <a:xfrm>
              <a:off x="480" y="2832"/>
              <a:ext cx="30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dirty="0">
                  <a:solidFill>
                    <a:srgbClr val="0000FF"/>
                  </a:solidFill>
                  <a:ea typeface="宋体" pitchFamily="2" charset="-122"/>
                </a:rPr>
                <a:t>1.   </a:t>
              </a:r>
              <a:r>
                <a:rPr lang="zh-CN" altLang="en-US" sz="2400" b="1" dirty="0">
                  <a:solidFill>
                    <a:srgbClr val="0000FF"/>
                  </a:solidFill>
                  <a:ea typeface="宋体" pitchFamily="2" charset="-122"/>
                </a:rPr>
                <a:t>数的符号表示方法</a:t>
              </a:r>
            </a:p>
          </p:txBody>
        </p:sp>
        <p:sp>
          <p:nvSpPr>
            <p:cNvPr id="7" name="Rectangle 9"/>
            <p:cNvSpPr>
              <a:spLocks noChangeArrowheads="1"/>
            </p:cNvSpPr>
            <p:nvPr/>
          </p:nvSpPr>
          <p:spPr bwMode="auto">
            <a:xfrm>
              <a:off x="480" y="3104"/>
              <a:ext cx="4752"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b="1" dirty="0">
                  <a:solidFill>
                    <a:srgbClr val="080808"/>
                  </a:solidFill>
                </a:rPr>
                <a:t>      </a:t>
              </a:r>
              <a:r>
                <a:rPr lang="zh-CN" altLang="en-US" sz="2400" b="1" dirty="0">
                  <a:solidFill>
                    <a:srgbClr val="080808"/>
                  </a:solidFill>
                  <a:latin typeface="楷体_GB2312" pitchFamily="49" charset="-122"/>
                  <a:ea typeface="楷体_GB2312" pitchFamily="49" charset="-122"/>
                </a:rPr>
                <a:t>为了表示一个有符号数，除了数值位以外，还应制定</a:t>
              </a:r>
              <a:r>
                <a:rPr lang="zh-CN" altLang="en-US" sz="2400" b="1" dirty="0">
                  <a:solidFill>
                    <a:srgbClr val="FF3300"/>
                  </a:solidFill>
                  <a:latin typeface="楷体_GB2312" pitchFamily="49" charset="-122"/>
                  <a:ea typeface="楷体_GB2312" pitchFamily="49" charset="-122"/>
                </a:rPr>
                <a:t>符号位</a:t>
              </a:r>
              <a:r>
                <a:rPr lang="zh-CN" altLang="en-US" sz="2400" b="1" dirty="0">
                  <a:solidFill>
                    <a:srgbClr val="080808"/>
                  </a:solidFill>
                  <a:latin typeface="楷体_GB2312" pitchFamily="49" charset="-122"/>
                  <a:ea typeface="楷体_GB2312" pitchFamily="49" charset="-122"/>
                </a:rPr>
                <a:t>，通常以这个数的最高位表示符号位。</a:t>
              </a:r>
            </a:p>
            <a:p>
              <a:pPr algn="l"/>
              <a:r>
                <a:rPr lang="zh-CN" altLang="en-US" sz="2400" b="1" dirty="0">
                  <a:solidFill>
                    <a:srgbClr val="080808"/>
                  </a:solidFill>
                  <a:latin typeface="楷体_GB2312" pitchFamily="49" charset="-122"/>
                  <a:ea typeface="楷体_GB2312" pitchFamily="49" charset="-122"/>
                </a:rPr>
                <a:t>      </a:t>
              </a:r>
            </a:p>
          </p:txBody>
        </p:sp>
      </p:grpSp>
      <p:sp>
        <p:nvSpPr>
          <p:cNvPr id="8" name="Rectangle 1030"/>
          <p:cNvSpPr>
            <a:spLocks noChangeArrowheads="1"/>
          </p:cNvSpPr>
          <p:nvPr/>
        </p:nvSpPr>
        <p:spPr bwMode="auto">
          <a:xfrm>
            <a:off x="838200" y="2636912"/>
            <a:ext cx="7543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b="1" dirty="0">
                <a:solidFill>
                  <a:srgbClr val="080808"/>
                </a:solidFill>
              </a:rPr>
              <a:t>       </a:t>
            </a:r>
            <a:r>
              <a:rPr lang="zh-CN" altLang="en-US" sz="2400" b="1" dirty="0">
                <a:solidFill>
                  <a:srgbClr val="080808"/>
                </a:solidFill>
                <a:latin typeface="楷体_GB2312" pitchFamily="49" charset="-122"/>
                <a:ea typeface="楷体_GB2312" pitchFamily="49" charset="-122"/>
              </a:rPr>
              <a:t>我们假定讨论的数为整数，对</a:t>
            </a:r>
            <a:r>
              <a:rPr lang="en-US" altLang="zh-CN" sz="2400" b="1" dirty="0">
                <a:solidFill>
                  <a:srgbClr val="080808"/>
                </a:solidFill>
                <a:latin typeface="楷体_GB2312" pitchFamily="49" charset="-122"/>
                <a:ea typeface="楷体_GB2312" pitchFamily="49" charset="-122"/>
              </a:rPr>
              <a:t>8</a:t>
            </a:r>
            <a:r>
              <a:rPr lang="zh-CN" altLang="en-US" sz="2400" b="1" dirty="0">
                <a:solidFill>
                  <a:srgbClr val="080808"/>
                </a:solidFill>
                <a:latin typeface="楷体_GB2312" pitchFamily="49" charset="-122"/>
                <a:ea typeface="楷体_GB2312" pitchFamily="49" charset="-122"/>
              </a:rPr>
              <a:t>位有符号二进制整数，用下表示：</a:t>
            </a:r>
          </a:p>
        </p:txBody>
      </p:sp>
      <p:sp>
        <p:nvSpPr>
          <p:cNvPr id="9" name="Line 1032"/>
          <p:cNvSpPr>
            <a:spLocks noChangeShapeType="1"/>
          </p:cNvSpPr>
          <p:nvPr/>
        </p:nvSpPr>
        <p:spPr bwMode="auto">
          <a:xfrm flipV="1">
            <a:off x="4724400" y="3785592"/>
            <a:ext cx="0"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b="1"/>
          </a:p>
        </p:txBody>
      </p:sp>
      <p:grpSp>
        <p:nvGrpSpPr>
          <p:cNvPr id="10" name="Group 1033"/>
          <p:cNvGrpSpPr>
            <a:grpSpLocks/>
          </p:cNvGrpSpPr>
          <p:nvPr/>
        </p:nvGrpSpPr>
        <p:grpSpPr bwMode="auto">
          <a:xfrm>
            <a:off x="4495800" y="3099792"/>
            <a:ext cx="2667000" cy="1486341"/>
            <a:chOff x="2976" y="3216"/>
            <a:chExt cx="1584" cy="857"/>
          </a:xfrm>
        </p:grpSpPr>
        <p:grpSp>
          <p:nvGrpSpPr>
            <p:cNvPr id="11" name="Group 1034"/>
            <p:cNvGrpSpPr>
              <a:grpSpLocks/>
            </p:cNvGrpSpPr>
            <p:nvPr/>
          </p:nvGrpSpPr>
          <p:grpSpPr bwMode="auto">
            <a:xfrm>
              <a:off x="3024" y="3456"/>
              <a:ext cx="1536" cy="192"/>
              <a:chOff x="1344" y="3456"/>
              <a:chExt cx="1536" cy="192"/>
            </a:xfrm>
          </p:grpSpPr>
          <p:sp>
            <p:nvSpPr>
              <p:cNvPr id="15" name="Line 1035"/>
              <p:cNvSpPr>
                <a:spLocks noChangeShapeType="1"/>
              </p:cNvSpPr>
              <p:nvPr/>
            </p:nvSpPr>
            <p:spPr bwMode="auto">
              <a:xfrm>
                <a:off x="1344" y="3456"/>
                <a:ext cx="1536" cy="0"/>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6" name="Line 1036"/>
              <p:cNvSpPr>
                <a:spLocks noChangeShapeType="1"/>
              </p:cNvSpPr>
              <p:nvPr/>
            </p:nvSpPr>
            <p:spPr bwMode="auto">
              <a:xfrm>
                <a:off x="1344" y="3648"/>
                <a:ext cx="1536" cy="0"/>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7" name="Line 1037"/>
              <p:cNvSpPr>
                <a:spLocks noChangeShapeType="1"/>
              </p:cNvSpPr>
              <p:nvPr/>
            </p:nvSpPr>
            <p:spPr bwMode="auto">
              <a:xfrm>
                <a:off x="1344"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8" name="Line 1038"/>
              <p:cNvSpPr>
                <a:spLocks noChangeShapeType="1"/>
              </p:cNvSpPr>
              <p:nvPr/>
            </p:nvSpPr>
            <p:spPr bwMode="auto">
              <a:xfrm>
                <a:off x="1536"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9" name="Line 1039"/>
              <p:cNvSpPr>
                <a:spLocks noChangeShapeType="1"/>
              </p:cNvSpPr>
              <p:nvPr/>
            </p:nvSpPr>
            <p:spPr bwMode="auto">
              <a:xfrm>
                <a:off x="1728"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20" name="Line 1040"/>
              <p:cNvSpPr>
                <a:spLocks noChangeShapeType="1"/>
              </p:cNvSpPr>
              <p:nvPr/>
            </p:nvSpPr>
            <p:spPr bwMode="auto">
              <a:xfrm>
                <a:off x="1920"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21" name="Line 1041"/>
              <p:cNvSpPr>
                <a:spLocks noChangeShapeType="1"/>
              </p:cNvSpPr>
              <p:nvPr/>
            </p:nvSpPr>
            <p:spPr bwMode="auto">
              <a:xfrm>
                <a:off x="2112"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22" name="Line 1042"/>
              <p:cNvSpPr>
                <a:spLocks noChangeShapeType="1"/>
              </p:cNvSpPr>
              <p:nvPr/>
            </p:nvSpPr>
            <p:spPr bwMode="auto">
              <a:xfrm>
                <a:off x="2304"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23" name="Line 1043"/>
              <p:cNvSpPr>
                <a:spLocks noChangeShapeType="1"/>
              </p:cNvSpPr>
              <p:nvPr/>
            </p:nvSpPr>
            <p:spPr bwMode="auto">
              <a:xfrm>
                <a:off x="2496"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24" name="Line 1044"/>
              <p:cNvSpPr>
                <a:spLocks noChangeShapeType="1"/>
              </p:cNvSpPr>
              <p:nvPr/>
            </p:nvSpPr>
            <p:spPr bwMode="auto">
              <a:xfrm>
                <a:off x="2688"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25" name="Line 1045"/>
              <p:cNvSpPr>
                <a:spLocks noChangeShapeType="1"/>
              </p:cNvSpPr>
              <p:nvPr/>
            </p:nvSpPr>
            <p:spPr bwMode="auto">
              <a:xfrm>
                <a:off x="2880"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grpSp>
        <p:graphicFrame>
          <p:nvGraphicFramePr>
            <p:cNvPr id="12" name="Object 1046"/>
            <p:cNvGraphicFramePr>
              <a:graphicFrameLocks noChangeAspect="1"/>
            </p:cNvGraphicFramePr>
            <p:nvPr/>
          </p:nvGraphicFramePr>
          <p:xfrm>
            <a:off x="2976" y="3216"/>
            <a:ext cx="1584" cy="266"/>
          </p:xfrm>
          <a:graphic>
            <a:graphicData uri="http://schemas.openxmlformats.org/presentationml/2006/ole">
              <mc:AlternateContent xmlns:mc="http://schemas.openxmlformats.org/markup-compatibility/2006">
                <mc:Choice xmlns:v="urn:schemas-microsoft-com:vml" Requires="v">
                  <p:oleObj spid="_x0000_s108577" name="Equation" r:id="rId3" imgW="1320480" imgH="228600" progId="Equation.3">
                    <p:embed/>
                  </p:oleObj>
                </mc:Choice>
                <mc:Fallback>
                  <p:oleObj name="Equation" r:id="rId3" imgW="13204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 y="3216"/>
                          <a:ext cx="1584"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AutoShape 1047"/>
            <p:cNvSpPr>
              <a:spLocks/>
            </p:cNvSpPr>
            <p:nvPr/>
          </p:nvSpPr>
          <p:spPr bwMode="auto">
            <a:xfrm rot="-5400000">
              <a:off x="3792" y="3072"/>
              <a:ext cx="192" cy="1344"/>
            </a:xfrm>
            <a:prstGeom prst="leftBrace">
              <a:avLst>
                <a:gd name="adj1" fmla="val 58333"/>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14" name="Rectangle 1048"/>
            <p:cNvSpPr>
              <a:spLocks noChangeArrowheads="1"/>
            </p:cNvSpPr>
            <p:nvPr/>
          </p:nvSpPr>
          <p:spPr bwMode="auto">
            <a:xfrm>
              <a:off x="3552" y="3807"/>
              <a:ext cx="84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数值部分</a:t>
              </a:r>
            </a:p>
          </p:txBody>
        </p:sp>
      </p:grpSp>
      <p:grpSp>
        <p:nvGrpSpPr>
          <p:cNvPr id="26" name="Group 1056"/>
          <p:cNvGrpSpPr>
            <a:grpSpLocks/>
          </p:cNvGrpSpPr>
          <p:nvPr/>
        </p:nvGrpSpPr>
        <p:grpSpPr bwMode="auto">
          <a:xfrm>
            <a:off x="1752600" y="4318992"/>
            <a:ext cx="3236913" cy="838200"/>
            <a:chOff x="528" y="2160"/>
            <a:chExt cx="2039" cy="528"/>
          </a:xfrm>
        </p:grpSpPr>
        <p:sp>
          <p:nvSpPr>
            <p:cNvPr id="27" name="Rectangle 1049"/>
            <p:cNvSpPr>
              <a:spLocks noChangeArrowheads="1"/>
            </p:cNvSpPr>
            <p:nvPr/>
          </p:nvSpPr>
          <p:spPr bwMode="auto">
            <a:xfrm>
              <a:off x="1872" y="2252"/>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rPr>
                <a:t>符号位</a:t>
              </a:r>
            </a:p>
          </p:txBody>
        </p:sp>
        <p:sp>
          <p:nvSpPr>
            <p:cNvPr id="28" name="AutoShape 1051"/>
            <p:cNvSpPr>
              <a:spLocks/>
            </p:cNvSpPr>
            <p:nvPr/>
          </p:nvSpPr>
          <p:spPr bwMode="auto">
            <a:xfrm>
              <a:off x="1728" y="2256"/>
              <a:ext cx="192" cy="387"/>
            </a:xfrm>
            <a:prstGeom prst="rightBrace">
              <a:avLst>
                <a:gd name="adj1" fmla="val 16797"/>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29" name="Rectangle 1052"/>
            <p:cNvSpPr>
              <a:spLocks noChangeArrowheads="1"/>
            </p:cNvSpPr>
            <p:nvPr/>
          </p:nvSpPr>
          <p:spPr bwMode="auto">
            <a:xfrm>
              <a:off x="528" y="2160"/>
              <a:ext cx="13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0</a:t>
              </a:r>
              <a:r>
                <a:rPr lang="zh-CN" altLang="en-US" sz="2400" b="1">
                  <a:solidFill>
                    <a:srgbClr val="080808"/>
                  </a:solidFill>
                  <a:latin typeface="楷体_GB2312" pitchFamily="49" charset="-122"/>
                  <a:ea typeface="楷体_GB2312" pitchFamily="49" charset="-122"/>
                </a:rPr>
                <a:t>：表示正数</a:t>
              </a:r>
            </a:p>
          </p:txBody>
        </p:sp>
        <p:sp>
          <p:nvSpPr>
            <p:cNvPr id="30" name="Rectangle 1053"/>
            <p:cNvSpPr>
              <a:spLocks noChangeArrowheads="1"/>
            </p:cNvSpPr>
            <p:nvPr/>
          </p:nvSpPr>
          <p:spPr bwMode="auto">
            <a:xfrm>
              <a:off x="528" y="2400"/>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1</a:t>
              </a:r>
              <a:r>
                <a:rPr lang="zh-CN" altLang="en-US" sz="2400" b="1">
                  <a:solidFill>
                    <a:srgbClr val="080808"/>
                  </a:solidFill>
                  <a:latin typeface="楷体_GB2312" pitchFamily="49" charset="-122"/>
                  <a:ea typeface="楷体_GB2312" pitchFamily="49" charset="-122"/>
                </a:rPr>
                <a:t>：表示负数</a:t>
              </a:r>
            </a:p>
          </p:txBody>
        </p:sp>
      </p:grpSp>
      <p:sp>
        <p:nvSpPr>
          <p:cNvPr id="31" name="Rectangle 1055"/>
          <p:cNvSpPr>
            <a:spLocks noChangeArrowheads="1"/>
          </p:cNvSpPr>
          <p:nvPr/>
        </p:nvSpPr>
        <p:spPr bwMode="auto">
          <a:xfrm>
            <a:off x="952500" y="5301208"/>
            <a:ext cx="7543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    </a:t>
            </a:r>
            <a:r>
              <a:rPr lang="zh-CN" altLang="en-US" sz="2400" b="1">
                <a:solidFill>
                  <a:srgbClr val="080808"/>
                </a:solidFill>
                <a:latin typeface="楷体_GB2312" pitchFamily="49" charset="-122"/>
                <a:ea typeface="楷体_GB2312" pitchFamily="49" charset="-122"/>
              </a:rPr>
              <a:t>这种表示方法称为</a:t>
            </a:r>
            <a:r>
              <a:rPr lang="zh-CN" altLang="en-US" sz="2400" b="1">
                <a:solidFill>
                  <a:srgbClr val="0000FF"/>
                </a:solidFill>
                <a:latin typeface="楷体_GB2312" pitchFamily="49" charset="-122"/>
                <a:ea typeface="楷体_GB2312" pitchFamily="49" charset="-122"/>
              </a:rPr>
              <a:t>机器数表示法</a:t>
            </a:r>
            <a:r>
              <a:rPr lang="zh-CN" altLang="en-US" sz="2400" b="1">
                <a:solidFill>
                  <a:srgbClr val="080808"/>
                </a:solidFill>
                <a:latin typeface="楷体_GB2312" pitchFamily="49" charset="-122"/>
                <a:ea typeface="楷体_GB2312" pitchFamily="49" charset="-122"/>
              </a:rPr>
              <a:t>。有符号二进制数的真值为它对应的十进制数。</a:t>
            </a:r>
          </a:p>
        </p:txBody>
      </p:sp>
    </p:spTree>
    <p:extLst>
      <p:ext uri="{BB962C8B-B14F-4D97-AF65-F5344CB8AC3E}">
        <p14:creationId xmlns:p14="http://schemas.microsoft.com/office/powerpoint/2010/main" val="398617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0-#ppt_w/2"/>
                                          </p:val>
                                        </p:tav>
                                        <p:tav tm="100000">
                                          <p:val>
                                            <p:strVal val="#ppt_x"/>
                                          </p:val>
                                        </p:tav>
                                      </p:tavLst>
                                    </p:anim>
                                    <p:anim calcmode="lin" valueType="num">
                                      <p:cBhvr additive="base">
                                        <p:cTn id="14"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en-US" altLang="zh-CN" dirty="0" smtClean="0"/>
              <a:t>1</a:t>
            </a:r>
            <a:r>
              <a:rPr lang="zh-CN" altLang="en-US" dirty="0" smtClean="0"/>
              <a:t>有</a:t>
            </a:r>
            <a:r>
              <a:rPr lang="zh-CN" altLang="en-US" dirty="0"/>
              <a:t>符号数的表示</a:t>
            </a: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Rectangle 8"/>
          <p:cNvSpPr>
            <a:spLocks noChangeArrowheads="1"/>
          </p:cNvSpPr>
          <p:nvPr/>
        </p:nvSpPr>
        <p:spPr bwMode="auto">
          <a:xfrm>
            <a:off x="742663" y="1412776"/>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dirty="0">
                <a:solidFill>
                  <a:srgbClr val="0000FF"/>
                </a:solidFill>
                <a:ea typeface="宋体" pitchFamily="2" charset="-122"/>
              </a:rPr>
              <a:t>1.   </a:t>
            </a:r>
            <a:r>
              <a:rPr lang="zh-CN" altLang="en-US" sz="2400" b="1" dirty="0">
                <a:solidFill>
                  <a:srgbClr val="0000FF"/>
                </a:solidFill>
                <a:ea typeface="宋体" pitchFamily="2" charset="-122"/>
              </a:rPr>
              <a:t>数的符号表示方法</a:t>
            </a:r>
          </a:p>
        </p:txBody>
      </p:sp>
      <p:sp>
        <p:nvSpPr>
          <p:cNvPr id="6" name="TextBox 5"/>
          <p:cNvSpPr txBox="1"/>
          <p:nvPr/>
        </p:nvSpPr>
        <p:spPr>
          <a:xfrm>
            <a:off x="1187624" y="1880351"/>
            <a:ext cx="4752528" cy="400110"/>
          </a:xfrm>
          <a:prstGeom prst="rect">
            <a:avLst/>
          </a:prstGeom>
          <a:noFill/>
        </p:spPr>
        <p:txBody>
          <a:bodyPr wrap="square" rtlCol="0">
            <a:spAutoFit/>
          </a:bodyPr>
          <a:lstStyle/>
          <a:p>
            <a:r>
              <a:rPr lang="zh-CN" altLang="en-US" sz="2000" b="1" dirty="0" smtClean="0"/>
              <a:t>符号标识数码化</a:t>
            </a:r>
            <a:endParaRPr lang="zh-CN" altLang="en-US" sz="2000" b="1" dirty="0"/>
          </a:p>
        </p:txBody>
      </p:sp>
      <p:sp>
        <p:nvSpPr>
          <p:cNvPr id="7" name="TextBox 6"/>
          <p:cNvSpPr txBox="1"/>
          <p:nvPr/>
        </p:nvSpPr>
        <p:spPr>
          <a:xfrm>
            <a:off x="467544" y="2558921"/>
            <a:ext cx="4320480" cy="369332"/>
          </a:xfrm>
          <a:prstGeom prst="rect">
            <a:avLst/>
          </a:prstGeom>
          <a:noFill/>
        </p:spPr>
        <p:txBody>
          <a:bodyPr wrap="square" rtlCol="0">
            <a:spAutoFit/>
          </a:bodyPr>
          <a:lstStyle/>
          <a:p>
            <a:r>
              <a:rPr lang="zh-CN" altLang="en-US" b="1" dirty="0" smtClean="0">
                <a:solidFill>
                  <a:schemeClr val="bg2">
                    <a:lumMod val="10000"/>
                  </a:schemeClr>
                </a:solidFill>
              </a:rPr>
              <a:t>例如： 正二进制数</a:t>
            </a:r>
            <a:endParaRPr lang="zh-CN" altLang="en-US" b="1" dirty="0">
              <a:solidFill>
                <a:schemeClr val="bg2">
                  <a:lumMod val="10000"/>
                </a:schemeClr>
              </a:solidFill>
            </a:endParaRPr>
          </a:p>
        </p:txBody>
      </p:sp>
      <p:pic>
        <p:nvPicPr>
          <p:cNvPr id="1249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907" y="2547253"/>
            <a:ext cx="20288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384655"/>
            <a:ext cx="3744838" cy="990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3547994"/>
            <a:ext cx="3164210" cy="40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2094" y="3467371"/>
            <a:ext cx="3684730" cy="946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2638907" y="2547253"/>
            <a:ext cx="2149117" cy="152981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962094" y="2384655"/>
            <a:ext cx="3684730" cy="202887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标注 9"/>
          <p:cNvSpPr/>
          <p:nvPr/>
        </p:nvSpPr>
        <p:spPr>
          <a:xfrm>
            <a:off x="2195736" y="4653136"/>
            <a:ext cx="1872208" cy="1296144"/>
          </a:xfrm>
          <a:prstGeom prst="wedgeRoundRectCallout">
            <a:avLst>
              <a:gd name="adj1" fmla="val 33434"/>
              <a:gd name="adj2" fmla="val -94273"/>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solidFill>
                  <a:schemeClr val="bg2">
                    <a:lumMod val="10000"/>
                  </a:schemeClr>
                </a:solidFill>
              </a:rPr>
              <a:t>真值</a:t>
            </a:r>
            <a:endParaRPr lang="zh-CN" altLang="en-US" sz="3600" b="1" dirty="0">
              <a:solidFill>
                <a:schemeClr val="bg2">
                  <a:lumMod val="10000"/>
                </a:schemeClr>
              </a:solidFill>
            </a:endParaRPr>
          </a:p>
        </p:txBody>
      </p:sp>
      <p:sp>
        <p:nvSpPr>
          <p:cNvPr id="16" name="圆角矩形标注 15"/>
          <p:cNvSpPr/>
          <p:nvPr/>
        </p:nvSpPr>
        <p:spPr>
          <a:xfrm>
            <a:off x="5543263" y="4942586"/>
            <a:ext cx="1872208" cy="1296144"/>
          </a:xfrm>
          <a:prstGeom prst="wedgeRoundRectCallout">
            <a:avLst>
              <a:gd name="adj1" fmla="val 33434"/>
              <a:gd name="adj2" fmla="val -94273"/>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solidFill>
                  <a:schemeClr val="bg2">
                    <a:lumMod val="10000"/>
                  </a:schemeClr>
                </a:solidFill>
              </a:rPr>
              <a:t>机器数</a:t>
            </a:r>
            <a:endParaRPr lang="zh-CN" altLang="en-US" sz="3600" b="1" dirty="0">
              <a:solidFill>
                <a:schemeClr val="bg2">
                  <a:lumMod val="10000"/>
                </a:schemeClr>
              </a:solidFill>
            </a:endParaRPr>
          </a:p>
        </p:txBody>
      </p:sp>
    </p:spTree>
    <p:extLst>
      <p:ext uri="{BB962C8B-B14F-4D97-AF65-F5344CB8AC3E}">
        <p14:creationId xmlns:p14="http://schemas.microsoft.com/office/powerpoint/2010/main" val="252326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0"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3. 1</a:t>
            </a:r>
            <a:r>
              <a:rPr lang="zh-CN" altLang="en-US" dirty="0" smtClean="0"/>
              <a:t>有符号数的表示</a:t>
            </a:r>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Rectangle 6"/>
          <p:cNvSpPr>
            <a:spLocks noChangeArrowheads="1"/>
          </p:cNvSpPr>
          <p:nvPr/>
        </p:nvSpPr>
        <p:spPr bwMode="auto">
          <a:xfrm>
            <a:off x="838200" y="1676400"/>
            <a:ext cx="79102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spcBef>
                <a:spcPct val="20000"/>
              </a:spcBef>
              <a:buClr>
                <a:schemeClr val="hlink"/>
              </a:buClr>
              <a:buSzPct val="110000"/>
              <a:buFont typeface="Wingdings" pitchFamily="2" charset="2"/>
              <a:buNone/>
            </a:pPr>
            <a:r>
              <a:rPr lang="zh-CN" altLang="en-US" sz="3200" b="1" u="sng" dirty="0">
                <a:solidFill>
                  <a:srgbClr val="0000FF"/>
                </a:solidFill>
                <a:ea typeface="宋体" pitchFamily="2" charset="-122"/>
              </a:rPr>
              <a:t>一、 有符号二进制数的表示方法</a:t>
            </a:r>
          </a:p>
        </p:txBody>
      </p:sp>
      <p:sp>
        <p:nvSpPr>
          <p:cNvPr id="6" name="Rectangle 7"/>
          <p:cNvSpPr>
            <a:spLocks noChangeArrowheads="1"/>
          </p:cNvSpPr>
          <p:nvPr/>
        </p:nvSpPr>
        <p:spPr bwMode="auto">
          <a:xfrm>
            <a:off x="914400" y="2286000"/>
            <a:ext cx="75438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smtClean="0">
                <a:solidFill>
                  <a:srgbClr val="080808"/>
                </a:solidFill>
                <a:latin typeface="楷体_GB2312" pitchFamily="49" charset="-122"/>
                <a:ea typeface="楷体_GB2312" pitchFamily="49" charset="-122"/>
              </a:rPr>
              <a:t>    机器数的表达方式不止一种    </a:t>
            </a:r>
            <a:endParaRPr lang="en-US" altLang="zh-CN" sz="2400" b="1" dirty="0" smtClean="0">
              <a:solidFill>
                <a:srgbClr val="080808"/>
              </a:solidFill>
              <a:latin typeface="楷体_GB2312" pitchFamily="49" charset="-122"/>
              <a:ea typeface="楷体_GB2312" pitchFamily="49" charset="-122"/>
            </a:endParaRPr>
          </a:p>
          <a:p>
            <a:r>
              <a:rPr lang="zh-CN" altLang="en-US" sz="2400" b="1" dirty="0" smtClean="0">
                <a:solidFill>
                  <a:srgbClr val="080808"/>
                </a:solidFill>
                <a:latin typeface="楷体_GB2312" pitchFamily="49" charset="-122"/>
                <a:ea typeface="楷体_GB2312" pitchFamily="49" charset="-122"/>
              </a:rPr>
              <a:t>    在</a:t>
            </a:r>
            <a:r>
              <a:rPr lang="zh-CN" altLang="en-US" sz="2400" b="1" dirty="0">
                <a:solidFill>
                  <a:srgbClr val="080808"/>
                </a:solidFill>
                <a:latin typeface="楷体_GB2312" pitchFamily="49" charset="-122"/>
                <a:ea typeface="楷体_GB2312" pitchFamily="49" charset="-122"/>
              </a:rPr>
              <a:t>将数的符号用数码（</a:t>
            </a:r>
            <a:r>
              <a:rPr lang="en-US" altLang="zh-CN" sz="2400" b="1" dirty="0">
                <a:solidFill>
                  <a:srgbClr val="080808"/>
                </a:solidFill>
                <a:latin typeface="楷体_GB2312" pitchFamily="49" charset="-122"/>
                <a:ea typeface="楷体_GB2312" pitchFamily="49" charset="-122"/>
              </a:rPr>
              <a:t>0</a:t>
            </a:r>
            <a:r>
              <a:rPr lang="zh-CN" altLang="en-US" sz="2400" b="1" dirty="0">
                <a:solidFill>
                  <a:srgbClr val="080808"/>
                </a:solidFill>
                <a:latin typeface="楷体_GB2312" pitchFamily="49" charset="-122"/>
                <a:ea typeface="楷体_GB2312" pitchFamily="49" charset="-122"/>
              </a:rPr>
              <a:t>或</a:t>
            </a:r>
            <a:r>
              <a:rPr lang="en-US" altLang="zh-CN" sz="2400" b="1" dirty="0">
                <a:solidFill>
                  <a:srgbClr val="080808"/>
                </a:solidFill>
                <a:latin typeface="楷体_GB2312" pitchFamily="49" charset="-122"/>
                <a:ea typeface="楷体_GB2312" pitchFamily="49" charset="-122"/>
              </a:rPr>
              <a:t>1</a:t>
            </a:r>
            <a:r>
              <a:rPr lang="zh-CN" altLang="en-US" sz="2400" b="1" dirty="0">
                <a:solidFill>
                  <a:srgbClr val="080808"/>
                </a:solidFill>
                <a:latin typeface="楷体_GB2312" pitchFamily="49" charset="-122"/>
                <a:ea typeface="楷体_GB2312" pitchFamily="49" charset="-122"/>
              </a:rPr>
              <a:t>）表示后，数值部分究竟是保留原来的形式，还是按照一定的规则做某些变化，这取决于运算方法的需要。</a:t>
            </a:r>
          </a:p>
          <a:p>
            <a:endParaRPr lang="zh-CN" altLang="en-US" sz="2400" b="1" dirty="0">
              <a:solidFill>
                <a:srgbClr val="080808"/>
              </a:solidFill>
              <a:latin typeface="楷体_GB2312" pitchFamily="49" charset="-122"/>
              <a:ea typeface="楷体_GB2312" pitchFamily="49" charset="-122"/>
            </a:endParaRPr>
          </a:p>
          <a:p>
            <a:r>
              <a:rPr lang="zh-CN" altLang="en-US" sz="2400" b="1" dirty="0" smtClean="0">
                <a:solidFill>
                  <a:srgbClr val="080808"/>
                </a:solidFill>
                <a:latin typeface="楷体_GB2312" pitchFamily="49" charset="-122"/>
                <a:ea typeface="楷体_GB2312" pitchFamily="49" charset="-122"/>
              </a:rPr>
              <a:t>    我们常用的机器</a:t>
            </a:r>
            <a:r>
              <a:rPr lang="zh-CN" altLang="en-US" sz="2400" b="1" dirty="0">
                <a:solidFill>
                  <a:srgbClr val="080808"/>
                </a:solidFill>
                <a:latin typeface="楷体_GB2312" pitchFamily="49" charset="-122"/>
                <a:ea typeface="楷体_GB2312" pitchFamily="49" charset="-122"/>
              </a:rPr>
              <a:t>数有三</a:t>
            </a:r>
            <a:r>
              <a:rPr lang="zh-CN" altLang="en-US" sz="2400" b="1" dirty="0" smtClean="0">
                <a:solidFill>
                  <a:srgbClr val="080808"/>
                </a:solidFill>
                <a:latin typeface="楷体_GB2312" pitchFamily="49" charset="-122"/>
                <a:ea typeface="楷体_GB2312" pitchFamily="49" charset="-122"/>
              </a:rPr>
              <a:t>种形式</a:t>
            </a:r>
            <a:endParaRPr lang="en-US" altLang="zh-CN" b="1" dirty="0">
              <a:solidFill>
                <a:srgbClr val="080808"/>
              </a:solidFill>
            </a:endParaRPr>
          </a:p>
        </p:txBody>
      </p:sp>
      <p:sp>
        <p:nvSpPr>
          <p:cNvPr id="7" name="Rectangle 8"/>
          <p:cNvSpPr>
            <a:spLocks noChangeArrowheads="1"/>
          </p:cNvSpPr>
          <p:nvPr/>
        </p:nvSpPr>
        <p:spPr bwMode="auto">
          <a:xfrm>
            <a:off x="1338064" y="4495800"/>
            <a:ext cx="7698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altLang="zh-CN" sz="2400" b="1" dirty="0">
                <a:solidFill>
                  <a:srgbClr val="0000FF"/>
                </a:solidFill>
                <a:ea typeface="宋体" pitchFamily="2" charset="-122"/>
              </a:rPr>
              <a:t>1.   </a:t>
            </a:r>
            <a:r>
              <a:rPr lang="zh-CN" altLang="en-US" sz="2400" b="1" dirty="0" smtClean="0">
                <a:solidFill>
                  <a:srgbClr val="0000FF"/>
                </a:solidFill>
                <a:ea typeface="宋体" pitchFamily="2" charset="-122"/>
              </a:rPr>
              <a:t>原码</a:t>
            </a:r>
            <a:r>
              <a:rPr lang="zh-CN" altLang="en-US" sz="2400" b="1" dirty="0" smtClean="0">
                <a:solidFill>
                  <a:srgbClr val="0000FF"/>
                </a:solidFill>
                <a:ea typeface="宋体" pitchFamily="2" charset="-122"/>
              </a:rPr>
              <a:t>表示：机器数最直观 ，最基础的表示</a:t>
            </a:r>
            <a:endParaRPr lang="zh-CN" altLang="en-US" sz="2400" b="1" dirty="0">
              <a:solidFill>
                <a:srgbClr val="0000FF"/>
              </a:solidFill>
              <a:ea typeface="宋体" pitchFamily="2" charset="-122"/>
            </a:endParaRPr>
          </a:p>
        </p:txBody>
      </p:sp>
      <p:sp>
        <p:nvSpPr>
          <p:cNvPr id="8" name="Rectangle 5"/>
          <p:cNvSpPr>
            <a:spLocks noChangeArrowheads="1"/>
          </p:cNvSpPr>
          <p:nvPr/>
        </p:nvSpPr>
        <p:spPr bwMode="auto">
          <a:xfrm>
            <a:off x="1331640" y="5013176"/>
            <a:ext cx="720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altLang="zh-CN" sz="2400" b="1" dirty="0">
                <a:solidFill>
                  <a:srgbClr val="0000FF"/>
                </a:solidFill>
                <a:ea typeface="宋体" pitchFamily="2" charset="-122"/>
              </a:rPr>
              <a:t>2.   </a:t>
            </a:r>
            <a:r>
              <a:rPr lang="zh-CN" altLang="en-US" sz="2400" b="1" dirty="0" smtClean="0">
                <a:solidFill>
                  <a:srgbClr val="0000FF"/>
                </a:solidFill>
                <a:ea typeface="宋体" pitchFamily="2" charset="-122"/>
              </a:rPr>
              <a:t>反码表示：原码除符号位外，所有位 取反 </a:t>
            </a:r>
            <a:endParaRPr lang="zh-CN" altLang="en-US" sz="2400" b="1" dirty="0">
              <a:solidFill>
                <a:srgbClr val="0000FF"/>
              </a:solidFill>
              <a:ea typeface="宋体" pitchFamily="2" charset="-122"/>
            </a:endParaRPr>
          </a:p>
        </p:txBody>
      </p:sp>
      <p:sp>
        <p:nvSpPr>
          <p:cNvPr id="9" name="Rectangle 4"/>
          <p:cNvSpPr>
            <a:spLocks noChangeArrowheads="1"/>
          </p:cNvSpPr>
          <p:nvPr/>
        </p:nvSpPr>
        <p:spPr bwMode="auto">
          <a:xfrm>
            <a:off x="1331640" y="5470376"/>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dirty="0">
                <a:solidFill>
                  <a:srgbClr val="0000FF"/>
                </a:solidFill>
                <a:ea typeface="宋体" pitchFamily="2" charset="-122"/>
              </a:rPr>
              <a:t>3.   </a:t>
            </a:r>
            <a:r>
              <a:rPr lang="zh-CN" altLang="en-US" sz="2400" b="1" dirty="0" smtClean="0">
                <a:solidFill>
                  <a:srgbClr val="0000FF"/>
                </a:solidFill>
                <a:ea typeface="宋体" pitchFamily="2" charset="-122"/>
              </a:rPr>
              <a:t>补码表示：反码</a:t>
            </a:r>
            <a:r>
              <a:rPr lang="en-US" altLang="zh-CN" sz="2400" b="1" dirty="0" smtClean="0">
                <a:solidFill>
                  <a:srgbClr val="0000FF"/>
                </a:solidFill>
                <a:ea typeface="宋体" pitchFamily="2" charset="-122"/>
              </a:rPr>
              <a:t>+1</a:t>
            </a:r>
            <a:endParaRPr lang="zh-CN" altLang="en-US" sz="2400" b="1" dirty="0">
              <a:solidFill>
                <a:srgbClr val="0000FF"/>
              </a:solidFill>
              <a:ea typeface="宋体" pitchFamily="2" charset="-122"/>
            </a:endParaRPr>
          </a:p>
        </p:txBody>
      </p:sp>
      <p:sp>
        <p:nvSpPr>
          <p:cNvPr id="10" name="左大括号 9"/>
          <p:cNvSpPr/>
          <p:nvPr/>
        </p:nvSpPr>
        <p:spPr>
          <a:xfrm>
            <a:off x="899592" y="4724400"/>
            <a:ext cx="288032" cy="108086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309269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a:t>有符号数的表示</a:t>
            </a: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grpSp>
        <p:nvGrpSpPr>
          <p:cNvPr id="5" name="Group 36"/>
          <p:cNvGrpSpPr>
            <a:grpSpLocks/>
          </p:cNvGrpSpPr>
          <p:nvPr/>
        </p:nvGrpSpPr>
        <p:grpSpPr bwMode="auto">
          <a:xfrm>
            <a:off x="685800" y="1600202"/>
            <a:ext cx="7620000" cy="1657351"/>
            <a:chOff x="432" y="1536"/>
            <a:chExt cx="4800" cy="1044"/>
          </a:xfrm>
        </p:grpSpPr>
        <p:sp>
          <p:nvSpPr>
            <p:cNvPr id="6" name="Rectangle 5"/>
            <p:cNvSpPr>
              <a:spLocks noChangeArrowheads="1"/>
            </p:cNvSpPr>
            <p:nvPr/>
          </p:nvSpPr>
          <p:spPr bwMode="auto">
            <a:xfrm>
              <a:off x="432" y="1536"/>
              <a:ext cx="30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dirty="0">
                  <a:solidFill>
                    <a:srgbClr val="0000FF"/>
                  </a:solidFill>
                  <a:ea typeface="宋体" pitchFamily="2" charset="-122"/>
                </a:rPr>
                <a:t>2.   </a:t>
              </a:r>
              <a:r>
                <a:rPr lang="zh-CN" altLang="en-US" sz="2400" b="1" dirty="0">
                  <a:solidFill>
                    <a:srgbClr val="0000FF"/>
                  </a:solidFill>
                  <a:ea typeface="宋体" pitchFamily="2" charset="-122"/>
                </a:rPr>
                <a:t>原码表示法</a:t>
              </a:r>
            </a:p>
          </p:txBody>
        </p:sp>
        <p:sp>
          <p:nvSpPr>
            <p:cNvPr id="7" name="Rectangle 6"/>
            <p:cNvSpPr>
              <a:spLocks noChangeArrowheads="1"/>
            </p:cNvSpPr>
            <p:nvPr/>
          </p:nvSpPr>
          <p:spPr bwMode="auto">
            <a:xfrm>
              <a:off x="480" y="1824"/>
              <a:ext cx="4752"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smtClean="0">
                  <a:solidFill>
                    <a:srgbClr val="080808"/>
                  </a:solidFill>
                  <a:latin typeface="楷体_GB2312" pitchFamily="49" charset="-122"/>
                  <a:ea typeface="楷体_GB2312" pitchFamily="49" charset="-122"/>
                </a:rPr>
                <a:t>约定数码序列中的最高位为符号位；</a:t>
              </a:r>
              <a:endParaRPr lang="en-US" altLang="zh-CN" sz="2400" b="1" dirty="0">
                <a:solidFill>
                  <a:srgbClr val="080808"/>
                </a:solidFill>
                <a:latin typeface="楷体_GB2312" pitchFamily="49" charset="-122"/>
                <a:ea typeface="楷体_GB2312" pitchFamily="49" charset="-122"/>
              </a:endParaRPr>
            </a:p>
            <a:p>
              <a:pPr algn="l"/>
              <a:r>
                <a:rPr lang="zh-CN" altLang="en-US" sz="2400" b="1" dirty="0" smtClean="0">
                  <a:solidFill>
                    <a:srgbClr val="080808"/>
                  </a:solidFill>
                  <a:latin typeface="楷体_GB2312" pitchFamily="49" charset="-122"/>
                  <a:ea typeface="楷体_GB2312" pitchFamily="49" charset="-122"/>
                </a:rPr>
                <a:t>正数</a:t>
              </a:r>
              <a:r>
                <a:rPr lang="zh-CN" altLang="en-US" sz="2400" b="1" dirty="0">
                  <a:solidFill>
                    <a:srgbClr val="080808"/>
                  </a:solidFill>
                  <a:latin typeface="楷体_GB2312" pitchFamily="49" charset="-122"/>
                  <a:ea typeface="楷体_GB2312" pitchFamily="49" charset="-122"/>
                </a:rPr>
                <a:t>的符号位用</a:t>
              </a:r>
              <a:r>
                <a:rPr lang="en-US" altLang="zh-CN" sz="2400" b="1" dirty="0">
                  <a:solidFill>
                    <a:srgbClr val="080808"/>
                  </a:solidFill>
                  <a:latin typeface="楷体_GB2312" pitchFamily="49" charset="-122"/>
                  <a:ea typeface="楷体_GB2312" pitchFamily="49" charset="-122"/>
                </a:rPr>
                <a:t>0</a:t>
              </a:r>
              <a:r>
                <a:rPr lang="zh-CN" altLang="en-US" sz="2400" b="1" dirty="0">
                  <a:solidFill>
                    <a:srgbClr val="080808"/>
                  </a:solidFill>
                  <a:latin typeface="楷体_GB2312" pitchFamily="49" charset="-122"/>
                  <a:ea typeface="楷体_GB2312" pitchFamily="49" charset="-122"/>
                </a:rPr>
                <a:t>表示，负数的符号位用</a:t>
              </a:r>
              <a:r>
                <a:rPr lang="en-US" altLang="zh-CN" sz="2400" b="1" dirty="0">
                  <a:solidFill>
                    <a:srgbClr val="080808"/>
                  </a:solidFill>
                  <a:latin typeface="楷体_GB2312" pitchFamily="49" charset="-122"/>
                  <a:ea typeface="楷体_GB2312" pitchFamily="49" charset="-122"/>
                </a:rPr>
                <a:t>1</a:t>
              </a:r>
              <a:r>
                <a:rPr lang="zh-CN" altLang="en-US" sz="2400" b="1" dirty="0" smtClean="0">
                  <a:solidFill>
                    <a:srgbClr val="080808"/>
                  </a:solidFill>
                  <a:latin typeface="楷体_GB2312" pitchFamily="49" charset="-122"/>
                  <a:ea typeface="楷体_GB2312" pitchFamily="49" charset="-122"/>
                </a:rPr>
                <a:t>表示；</a:t>
              </a:r>
              <a:endParaRPr lang="en-US" altLang="zh-CN" sz="2400" b="1" dirty="0" smtClean="0">
                <a:solidFill>
                  <a:srgbClr val="080808"/>
                </a:solidFill>
                <a:latin typeface="楷体_GB2312" pitchFamily="49" charset="-122"/>
                <a:ea typeface="楷体_GB2312" pitchFamily="49" charset="-122"/>
              </a:endParaRPr>
            </a:p>
            <a:p>
              <a:pPr algn="l"/>
              <a:r>
                <a:rPr lang="zh-CN" altLang="en-US" sz="2400" b="1" dirty="0" smtClean="0">
                  <a:solidFill>
                    <a:srgbClr val="080808"/>
                  </a:solidFill>
                  <a:latin typeface="楷体_GB2312" pitchFamily="49" charset="-122"/>
                  <a:ea typeface="楷体_GB2312" pitchFamily="49" charset="-122"/>
                </a:rPr>
                <a:t>其余有效数值部分则用二进制的绝对值表示。</a:t>
              </a:r>
              <a:endParaRPr lang="zh-CN" altLang="en-US" sz="2400" b="1" dirty="0">
                <a:solidFill>
                  <a:srgbClr val="080808"/>
                </a:solidFill>
                <a:latin typeface="楷体_GB2312" pitchFamily="49" charset="-122"/>
                <a:ea typeface="楷体_GB2312" pitchFamily="49" charset="-122"/>
              </a:endParaRPr>
            </a:p>
          </p:txBody>
        </p:sp>
      </p:grpSp>
      <p:grpSp>
        <p:nvGrpSpPr>
          <p:cNvPr id="8" name="Group 38"/>
          <p:cNvGrpSpPr>
            <a:grpSpLocks/>
          </p:cNvGrpSpPr>
          <p:nvPr/>
        </p:nvGrpSpPr>
        <p:grpSpPr bwMode="auto">
          <a:xfrm>
            <a:off x="990600" y="3383880"/>
            <a:ext cx="7391400" cy="2565400"/>
            <a:chOff x="624" y="2128"/>
            <a:chExt cx="4656" cy="1616"/>
          </a:xfrm>
        </p:grpSpPr>
        <p:sp>
          <p:nvSpPr>
            <p:cNvPr id="9" name="Rectangle 7"/>
            <p:cNvSpPr>
              <a:spLocks noChangeArrowheads="1"/>
            </p:cNvSpPr>
            <p:nvPr/>
          </p:nvSpPr>
          <p:spPr bwMode="auto">
            <a:xfrm>
              <a:off x="624" y="2128"/>
              <a:ext cx="19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080808"/>
                  </a:solidFill>
                  <a:latin typeface="楷体_GB2312" pitchFamily="49" charset="-122"/>
                  <a:ea typeface="楷体_GB2312" pitchFamily="49" charset="-122"/>
                </a:rPr>
                <a:t>一个数</a:t>
              </a:r>
              <a:r>
                <a:rPr lang="en-US" altLang="zh-CN" sz="2400" b="1" dirty="0">
                  <a:solidFill>
                    <a:srgbClr val="080808"/>
                  </a:solidFill>
                  <a:latin typeface="楷体_GB2312" pitchFamily="49" charset="-122"/>
                  <a:ea typeface="楷体_GB2312" pitchFamily="49" charset="-122"/>
                </a:rPr>
                <a:t>X</a:t>
              </a:r>
              <a:r>
                <a:rPr lang="zh-CN" altLang="en-US" sz="2400" b="1" dirty="0">
                  <a:solidFill>
                    <a:srgbClr val="080808"/>
                  </a:solidFill>
                  <a:latin typeface="楷体_GB2312" pitchFamily="49" charset="-122"/>
                  <a:ea typeface="楷体_GB2312" pitchFamily="49" charset="-122"/>
                </a:rPr>
                <a:t>的原码记为：</a:t>
              </a:r>
            </a:p>
          </p:txBody>
        </p:sp>
        <p:grpSp>
          <p:nvGrpSpPr>
            <p:cNvPr id="10" name="Group 10"/>
            <p:cNvGrpSpPr>
              <a:grpSpLocks/>
            </p:cNvGrpSpPr>
            <p:nvPr/>
          </p:nvGrpSpPr>
          <p:grpSpPr bwMode="auto">
            <a:xfrm>
              <a:off x="2400" y="2156"/>
              <a:ext cx="556" cy="312"/>
              <a:chOff x="2592" y="2640"/>
              <a:chExt cx="544" cy="276"/>
            </a:xfrm>
          </p:grpSpPr>
          <p:sp>
            <p:nvSpPr>
              <p:cNvPr id="35" name="Rectangle 8"/>
              <p:cNvSpPr>
                <a:spLocks noChangeArrowheads="1"/>
              </p:cNvSpPr>
              <p:nvPr/>
            </p:nvSpPr>
            <p:spPr bwMode="auto">
              <a:xfrm>
                <a:off x="2832" y="2659"/>
                <a:ext cx="304"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原</a:t>
                </a:r>
              </a:p>
            </p:txBody>
          </p:sp>
          <p:sp>
            <p:nvSpPr>
              <p:cNvPr id="36" name="Rectangle 9"/>
              <p:cNvSpPr>
                <a:spLocks noChangeArrowheads="1"/>
              </p:cNvSpPr>
              <p:nvPr/>
            </p:nvSpPr>
            <p:spPr bwMode="auto">
              <a:xfrm>
                <a:off x="2592" y="2640"/>
                <a:ext cx="304"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grpSp>
        <p:grpSp>
          <p:nvGrpSpPr>
            <p:cNvPr id="11" name="Group 11"/>
            <p:cNvGrpSpPr>
              <a:grpSpLocks/>
            </p:cNvGrpSpPr>
            <p:nvPr/>
          </p:nvGrpSpPr>
          <p:grpSpPr bwMode="auto">
            <a:xfrm>
              <a:off x="864" y="2485"/>
              <a:ext cx="4338" cy="1021"/>
              <a:chOff x="2976" y="3216"/>
              <a:chExt cx="3962" cy="839"/>
            </a:xfrm>
          </p:grpSpPr>
          <p:grpSp>
            <p:nvGrpSpPr>
              <p:cNvPr id="20" name="Group 12"/>
              <p:cNvGrpSpPr>
                <a:grpSpLocks/>
              </p:cNvGrpSpPr>
              <p:nvPr/>
            </p:nvGrpSpPr>
            <p:grpSpPr bwMode="auto">
              <a:xfrm>
                <a:off x="3024" y="3456"/>
                <a:ext cx="1536" cy="192"/>
                <a:chOff x="1344" y="3456"/>
                <a:chExt cx="1536" cy="192"/>
              </a:xfrm>
            </p:grpSpPr>
            <p:sp>
              <p:nvSpPr>
                <p:cNvPr id="24" name="Line 13"/>
                <p:cNvSpPr>
                  <a:spLocks noChangeShapeType="1"/>
                </p:cNvSpPr>
                <p:nvPr/>
              </p:nvSpPr>
              <p:spPr bwMode="auto">
                <a:xfrm>
                  <a:off x="1344" y="3456"/>
                  <a:ext cx="1536" cy="0"/>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25" name="Line 14"/>
                <p:cNvSpPr>
                  <a:spLocks noChangeShapeType="1"/>
                </p:cNvSpPr>
                <p:nvPr/>
              </p:nvSpPr>
              <p:spPr bwMode="auto">
                <a:xfrm>
                  <a:off x="1344" y="3648"/>
                  <a:ext cx="1536" cy="0"/>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26" name="Line 15"/>
                <p:cNvSpPr>
                  <a:spLocks noChangeShapeType="1"/>
                </p:cNvSpPr>
                <p:nvPr/>
              </p:nvSpPr>
              <p:spPr bwMode="auto">
                <a:xfrm>
                  <a:off x="1344"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27" name="Line 16"/>
                <p:cNvSpPr>
                  <a:spLocks noChangeShapeType="1"/>
                </p:cNvSpPr>
                <p:nvPr/>
              </p:nvSpPr>
              <p:spPr bwMode="auto">
                <a:xfrm>
                  <a:off x="1536"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28" name="Line 17"/>
                <p:cNvSpPr>
                  <a:spLocks noChangeShapeType="1"/>
                </p:cNvSpPr>
                <p:nvPr/>
              </p:nvSpPr>
              <p:spPr bwMode="auto">
                <a:xfrm>
                  <a:off x="1728"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29" name="Line 18"/>
                <p:cNvSpPr>
                  <a:spLocks noChangeShapeType="1"/>
                </p:cNvSpPr>
                <p:nvPr/>
              </p:nvSpPr>
              <p:spPr bwMode="auto">
                <a:xfrm>
                  <a:off x="1920"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30" name="Line 19"/>
                <p:cNvSpPr>
                  <a:spLocks noChangeShapeType="1"/>
                </p:cNvSpPr>
                <p:nvPr/>
              </p:nvSpPr>
              <p:spPr bwMode="auto">
                <a:xfrm>
                  <a:off x="2112"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31" name="Line 20"/>
                <p:cNvSpPr>
                  <a:spLocks noChangeShapeType="1"/>
                </p:cNvSpPr>
                <p:nvPr/>
              </p:nvSpPr>
              <p:spPr bwMode="auto">
                <a:xfrm>
                  <a:off x="2304"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32" name="Line 21"/>
                <p:cNvSpPr>
                  <a:spLocks noChangeShapeType="1"/>
                </p:cNvSpPr>
                <p:nvPr/>
              </p:nvSpPr>
              <p:spPr bwMode="auto">
                <a:xfrm>
                  <a:off x="2496"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33" name="Line 22"/>
                <p:cNvSpPr>
                  <a:spLocks noChangeShapeType="1"/>
                </p:cNvSpPr>
                <p:nvPr/>
              </p:nvSpPr>
              <p:spPr bwMode="auto">
                <a:xfrm>
                  <a:off x="2688"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34" name="Line 23"/>
                <p:cNvSpPr>
                  <a:spLocks noChangeShapeType="1"/>
                </p:cNvSpPr>
                <p:nvPr/>
              </p:nvSpPr>
              <p:spPr bwMode="auto">
                <a:xfrm>
                  <a:off x="2880"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grpSp>
          <p:graphicFrame>
            <p:nvGraphicFramePr>
              <p:cNvPr id="21" name="Object 24"/>
              <p:cNvGraphicFramePr>
                <a:graphicFrameLocks noChangeAspect="1"/>
              </p:cNvGraphicFramePr>
              <p:nvPr/>
            </p:nvGraphicFramePr>
            <p:xfrm>
              <a:off x="2976" y="3216"/>
              <a:ext cx="1584" cy="266"/>
            </p:xfrm>
            <a:graphic>
              <a:graphicData uri="http://schemas.openxmlformats.org/presentationml/2006/ole">
                <mc:AlternateContent xmlns:mc="http://schemas.openxmlformats.org/markup-compatibility/2006">
                  <mc:Choice xmlns:v="urn:schemas-microsoft-com:vml" Requires="v">
                    <p:oleObj spid="_x0000_s109601" name="Equation" r:id="rId3" imgW="1320480" imgH="228600" progId="Equation.3">
                      <p:embed/>
                    </p:oleObj>
                  </mc:Choice>
                  <mc:Fallback>
                    <p:oleObj name="Equation" r:id="rId3" imgW="13204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 y="3216"/>
                            <a:ext cx="1584"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AutoShape 25"/>
              <p:cNvSpPr>
                <a:spLocks/>
              </p:cNvSpPr>
              <p:nvPr/>
            </p:nvSpPr>
            <p:spPr bwMode="auto">
              <a:xfrm rot="-5400000">
                <a:off x="3792" y="3072"/>
                <a:ext cx="192" cy="1344"/>
              </a:xfrm>
              <a:prstGeom prst="leftBrace">
                <a:avLst>
                  <a:gd name="adj1" fmla="val 58333"/>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23" name="Rectangle 26"/>
              <p:cNvSpPr>
                <a:spLocks noChangeArrowheads="1"/>
              </p:cNvSpPr>
              <p:nvPr/>
            </p:nvSpPr>
            <p:spPr bwMode="auto">
              <a:xfrm>
                <a:off x="3552" y="3818"/>
                <a:ext cx="3386"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latin typeface="楷体_GB2312" pitchFamily="49" charset="-122"/>
                    <a:ea typeface="楷体_GB2312" pitchFamily="49" charset="-122"/>
                  </a:rPr>
                  <a:t>数值部分</a:t>
                </a:r>
                <a:r>
                  <a:rPr lang="en-US" altLang="zh-CN" b="1">
                    <a:solidFill>
                      <a:srgbClr val="080808"/>
                    </a:solidFill>
                  </a:rPr>
                  <a:t>=</a:t>
                </a:r>
                <a:r>
                  <a:rPr lang="zh-CN" altLang="en-US" sz="2400" b="1">
                    <a:solidFill>
                      <a:srgbClr val="080808"/>
                    </a:solidFill>
                    <a:latin typeface="楷体_GB2312" pitchFamily="49" charset="-122"/>
                    <a:ea typeface="楷体_GB2312" pitchFamily="49" charset="-122"/>
                  </a:rPr>
                  <a:t>绝对值</a:t>
                </a:r>
                <a:r>
                  <a:rPr lang="en-US" altLang="zh-CN" sz="2400" b="1">
                    <a:solidFill>
                      <a:srgbClr val="080808"/>
                    </a:solidFill>
                    <a:latin typeface="楷体_GB2312" pitchFamily="49" charset="-122"/>
                    <a:ea typeface="楷体_GB2312" pitchFamily="49" charset="-122"/>
                  </a:rPr>
                  <a:t>(</a:t>
                </a:r>
                <a:r>
                  <a:rPr lang="zh-CN" altLang="en-US" sz="2400" b="1">
                    <a:solidFill>
                      <a:srgbClr val="080808"/>
                    </a:solidFill>
                    <a:latin typeface="楷体_GB2312" pitchFamily="49" charset="-122"/>
                    <a:ea typeface="楷体_GB2312" pitchFamily="49" charset="-122"/>
                  </a:rPr>
                  <a:t>用无符号二进制数表示</a:t>
                </a:r>
                <a:r>
                  <a:rPr lang="en-US" altLang="zh-CN" sz="2400" b="1">
                    <a:solidFill>
                      <a:srgbClr val="080808"/>
                    </a:solidFill>
                    <a:latin typeface="楷体_GB2312" pitchFamily="49" charset="-122"/>
                    <a:ea typeface="楷体_GB2312" pitchFamily="49" charset="-122"/>
                  </a:rPr>
                  <a:t>)</a:t>
                </a:r>
              </a:p>
            </p:txBody>
          </p:sp>
        </p:grpSp>
        <p:sp>
          <p:nvSpPr>
            <p:cNvPr id="12" name="Line 27"/>
            <p:cNvSpPr>
              <a:spLocks noChangeShapeType="1"/>
            </p:cNvSpPr>
            <p:nvPr/>
          </p:nvSpPr>
          <p:spPr bwMode="auto">
            <a:xfrm flipV="1">
              <a:off x="1008" y="2976"/>
              <a:ext cx="0" cy="54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b="1"/>
            </a:p>
          </p:txBody>
        </p:sp>
        <p:sp>
          <p:nvSpPr>
            <p:cNvPr id="13" name="Rectangle 28"/>
            <p:cNvSpPr>
              <a:spLocks noChangeArrowheads="1"/>
            </p:cNvSpPr>
            <p:nvPr/>
          </p:nvSpPr>
          <p:spPr bwMode="auto">
            <a:xfrm>
              <a:off x="720" y="3456"/>
              <a:ext cx="8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80808"/>
                  </a:solidFill>
                  <a:ea typeface="楷体_GB2312" pitchFamily="49" charset="-122"/>
                </a:rPr>
                <a:t>符号位</a:t>
              </a:r>
            </a:p>
          </p:txBody>
        </p:sp>
        <p:sp>
          <p:nvSpPr>
            <p:cNvPr id="14" name="Rectangle 29"/>
            <p:cNvSpPr>
              <a:spLocks noChangeArrowheads="1"/>
            </p:cNvSpPr>
            <p:nvPr/>
          </p:nvSpPr>
          <p:spPr bwMode="auto">
            <a:xfrm>
              <a:off x="672" y="2736"/>
              <a:ext cx="21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b="1" dirty="0">
                  <a:solidFill>
                    <a:srgbClr val="080808"/>
                  </a:solidFill>
                </a:rPr>
                <a:t>     0  </a:t>
              </a:r>
              <a:r>
                <a:rPr lang="en-US" altLang="zh-CN" b="1" dirty="0" smtClean="0">
                  <a:solidFill>
                    <a:srgbClr val="080808"/>
                  </a:solidFill>
                </a:rPr>
                <a:t>   0   </a:t>
              </a:r>
              <a:r>
                <a:rPr lang="en-US" altLang="zh-CN" b="1" dirty="0">
                  <a:solidFill>
                    <a:srgbClr val="080808"/>
                  </a:solidFill>
                </a:rPr>
                <a:t>0  </a:t>
              </a:r>
              <a:r>
                <a:rPr lang="en-US" altLang="zh-CN" b="1" dirty="0" smtClean="0">
                  <a:solidFill>
                    <a:srgbClr val="080808"/>
                  </a:solidFill>
                </a:rPr>
                <a:t>  0   </a:t>
              </a:r>
              <a:r>
                <a:rPr lang="en-US" altLang="zh-CN" b="1" dirty="0">
                  <a:solidFill>
                    <a:srgbClr val="080808"/>
                  </a:solidFill>
                </a:rPr>
                <a:t>0  </a:t>
              </a:r>
              <a:r>
                <a:rPr lang="en-US" altLang="zh-CN" b="1" dirty="0" smtClean="0">
                  <a:solidFill>
                    <a:srgbClr val="080808"/>
                  </a:solidFill>
                </a:rPr>
                <a:t> 0   1   </a:t>
              </a:r>
              <a:r>
                <a:rPr lang="en-US" altLang="zh-CN" b="1" dirty="0">
                  <a:solidFill>
                    <a:srgbClr val="080808"/>
                  </a:solidFill>
                </a:rPr>
                <a:t>1</a:t>
              </a:r>
            </a:p>
          </p:txBody>
        </p:sp>
        <p:sp>
          <p:nvSpPr>
            <p:cNvPr id="15" name="Rectangle 30"/>
            <p:cNvSpPr>
              <a:spLocks noChangeArrowheads="1"/>
            </p:cNvSpPr>
            <p:nvPr/>
          </p:nvSpPr>
          <p:spPr bwMode="auto">
            <a:xfrm>
              <a:off x="2731" y="2756"/>
              <a:ext cx="25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dirty="0">
                  <a:solidFill>
                    <a:srgbClr val="080808"/>
                  </a:solidFill>
                  <a:latin typeface="楷体_GB2312" pitchFamily="49" charset="-122"/>
                  <a:ea typeface="楷体_GB2312" pitchFamily="49" charset="-122"/>
                </a:rPr>
                <a:t>+3</a:t>
              </a:r>
              <a:r>
                <a:rPr lang="zh-CN" altLang="en-US" sz="2400" b="1" dirty="0">
                  <a:solidFill>
                    <a:srgbClr val="080808"/>
                  </a:solidFill>
                  <a:latin typeface="楷体_GB2312" pitchFamily="49" charset="-122"/>
                  <a:ea typeface="楷体_GB2312" pitchFamily="49" charset="-122"/>
                </a:rPr>
                <a:t>的表示</a:t>
              </a:r>
              <a:r>
                <a:rPr lang="zh-CN" altLang="en-US" b="1" dirty="0">
                  <a:solidFill>
                    <a:srgbClr val="080808"/>
                  </a:solidFill>
                </a:rPr>
                <a:t>               </a:t>
              </a:r>
              <a:r>
                <a:rPr lang="zh-CN" altLang="en-US" b="1" dirty="0" smtClean="0">
                  <a:solidFill>
                    <a:srgbClr val="080808"/>
                  </a:solidFill>
                </a:rPr>
                <a:t>   </a:t>
              </a:r>
              <a:r>
                <a:rPr lang="en-US" altLang="zh-CN" b="1" dirty="0" smtClean="0">
                  <a:solidFill>
                    <a:srgbClr val="080808"/>
                  </a:solidFill>
                </a:rPr>
                <a:t>=</a:t>
              </a:r>
              <a:r>
                <a:rPr lang="en-US" altLang="zh-CN" b="1" dirty="0">
                  <a:solidFill>
                    <a:srgbClr val="080808"/>
                  </a:solidFill>
                </a:rPr>
                <a:t>00000011B </a:t>
              </a:r>
            </a:p>
          </p:txBody>
        </p:sp>
        <p:grpSp>
          <p:nvGrpSpPr>
            <p:cNvPr id="16" name="Group 31"/>
            <p:cNvGrpSpPr>
              <a:grpSpLocks/>
            </p:cNvGrpSpPr>
            <p:nvPr/>
          </p:nvGrpSpPr>
          <p:grpSpPr bwMode="auto">
            <a:xfrm>
              <a:off x="3614" y="2756"/>
              <a:ext cx="694" cy="324"/>
              <a:chOff x="2592" y="2640"/>
              <a:chExt cx="431" cy="230"/>
            </a:xfrm>
          </p:grpSpPr>
          <p:sp>
            <p:nvSpPr>
              <p:cNvPr id="18" name="Rectangle 32"/>
              <p:cNvSpPr>
                <a:spLocks noChangeArrowheads="1"/>
              </p:cNvSpPr>
              <p:nvPr/>
            </p:nvSpPr>
            <p:spPr bwMode="auto">
              <a:xfrm>
                <a:off x="2831" y="2665"/>
                <a:ext cx="19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原</a:t>
                </a:r>
              </a:p>
            </p:txBody>
          </p:sp>
          <p:sp>
            <p:nvSpPr>
              <p:cNvPr id="19" name="Rectangle 33"/>
              <p:cNvSpPr>
                <a:spLocks noChangeArrowheads="1"/>
              </p:cNvSpPr>
              <p:nvPr/>
            </p:nvSpPr>
            <p:spPr bwMode="auto">
              <a:xfrm>
                <a:off x="2592" y="2640"/>
                <a:ext cx="23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[+3]</a:t>
                </a:r>
              </a:p>
            </p:txBody>
          </p:sp>
        </p:grpSp>
        <p:sp>
          <p:nvSpPr>
            <p:cNvPr id="17" name="Rectangle 34"/>
            <p:cNvSpPr>
              <a:spLocks noChangeArrowheads="1"/>
            </p:cNvSpPr>
            <p:nvPr/>
          </p:nvSpPr>
          <p:spPr bwMode="auto">
            <a:xfrm>
              <a:off x="2780" y="2756"/>
              <a:ext cx="868" cy="27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grpSp>
    </p:spTree>
    <p:extLst>
      <p:ext uri="{BB962C8B-B14F-4D97-AF65-F5344CB8AC3E}">
        <p14:creationId xmlns:p14="http://schemas.microsoft.com/office/powerpoint/2010/main" val="268883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pic>
        <p:nvPicPr>
          <p:cNvPr id="870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
            <a:ext cx="9144000" cy="6453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4584131" y="3232910"/>
            <a:ext cx="2016224" cy="18722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578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en-US" altLang="zh-CN" dirty="0" smtClean="0"/>
              <a:t>1</a:t>
            </a:r>
            <a:r>
              <a:rPr lang="zh-CN" altLang="en-US" dirty="0" smtClean="0"/>
              <a:t>有</a:t>
            </a:r>
            <a:r>
              <a:rPr lang="zh-CN" altLang="en-US" dirty="0"/>
              <a:t>符号数的表示</a:t>
            </a: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grpSp>
        <p:nvGrpSpPr>
          <p:cNvPr id="5" name="Group 54"/>
          <p:cNvGrpSpPr>
            <a:grpSpLocks/>
          </p:cNvGrpSpPr>
          <p:nvPr/>
        </p:nvGrpSpPr>
        <p:grpSpPr bwMode="auto">
          <a:xfrm>
            <a:off x="790508" y="2168005"/>
            <a:ext cx="7743892" cy="468907"/>
            <a:chOff x="631" y="1052"/>
            <a:chExt cx="4409" cy="266"/>
          </a:xfrm>
        </p:grpSpPr>
        <p:grpSp>
          <p:nvGrpSpPr>
            <p:cNvPr id="6" name="Group 5"/>
            <p:cNvGrpSpPr>
              <a:grpSpLocks/>
            </p:cNvGrpSpPr>
            <p:nvPr/>
          </p:nvGrpSpPr>
          <p:grpSpPr bwMode="auto">
            <a:xfrm>
              <a:off x="912" y="1056"/>
              <a:ext cx="1544" cy="192"/>
              <a:chOff x="1344" y="3456"/>
              <a:chExt cx="1544" cy="192"/>
            </a:xfrm>
          </p:grpSpPr>
          <p:sp>
            <p:nvSpPr>
              <p:cNvPr id="13" name="Line 6"/>
              <p:cNvSpPr>
                <a:spLocks noChangeShapeType="1"/>
              </p:cNvSpPr>
              <p:nvPr/>
            </p:nvSpPr>
            <p:spPr bwMode="auto">
              <a:xfrm>
                <a:off x="1344" y="3456"/>
                <a:ext cx="1536" cy="0"/>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4" name="Line 7"/>
              <p:cNvSpPr>
                <a:spLocks noChangeShapeType="1"/>
              </p:cNvSpPr>
              <p:nvPr/>
            </p:nvSpPr>
            <p:spPr bwMode="auto">
              <a:xfrm>
                <a:off x="1352" y="3648"/>
                <a:ext cx="1536" cy="0"/>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5" name="Line 8"/>
              <p:cNvSpPr>
                <a:spLocks noChangeShapeType="1"/>
              </p:cNvSpPr>
              <p:nvPr/>
            </p:nvSpPr>
            <p:spPr bwMode="auto">
              <a:xfrm>
                <a:off x="1344"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6" name="Line 9"/>
              <p:cNvSpPr>
                <a:spLocks noChangeShapeType="1"/>
              </p:cNvSpPr>
              <p:nvPr/>
            </p:nvSpPr>
            <p:spPr bwMode="auto">
              <a:xfrm>
                <a:off x="1536"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7" name="Line 10"/>
              <p:cNvSpPr>
                <a:spLocks noChangeShapeType="1"/>
              </p:cNvSpPr>
              <p:nvPr/>
            </p:nvSpPr>
            <p:spPr bwMode="auto">
              <a:xfrm>
                <a:off x="1728"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8" name="Line 11"/>
              <p:cNvSpPr>
                <a:spLocks noChangeShapeType="1"/>
              </p:cNvSpPr>
              <p:nvPr/>
            </p:nvSpPr>
            <p:spPr bwMode="auto">
              <a:xfrm>
                <a:off x="1920"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9" name="Line 12"/>
              <p:cNvSpPr>
                <a:spLocks noChangeShapeType="1"/>
              </p:cNvSpPr>
              <p:nvPr/>
            </p:nvSpPr>
            <p:spPr bwMode="auto">
              <a:xfrm>
                <a:off x="2112"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20" name="Line 13"/>
              <p:cNvSpPr>
                <a:spLocks noChangeShapeType="1"/>
              </p:cNvSpPr>
              <p:nvPr/>
            </p:nvSpPr>
            <p:spPr bwMode="auto">
              <a:xfrm>
                <a:off x="2304"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21" name="Line 14"/>
              <p:cNvSpPr>
                <a:spLocks noChangeShapeType="1"/>
              </p:cNvSpPr>
              <p:nvPr/>
            </p:nvSpPr>
            <p:spPr bwMode="auto">
              <a:xfrm>
                <a:off x="2496"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22" name="Line 15"/>
              <p:cNvSpPr>
                <a:spLocks noChangeShapeType="1"/>
              </p:cNvSpPr>
              <p:nvPr/>
            </p:nvSpPr>
            <p:spPr bwMode="auto">
              <a:xfrm>
                <a:off x="2688"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23" name="Line 16"/>
              <p:cNvSpPr>
                <a:spLocks noChangeShapeType="1"/>
              </p:cNvSpPr>
              <p:nvPr/>
            </p:nvSpPr>
            <p:spPr bwMode="auto">
              <a:xfrm>
                <a:off x="2880"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grpSp>
        <p:sp>
          <p:nvSpPr>
            <p:cNvPr id="7" name="Rectangle 22"/>
            <p:cNvSpPr>
              <a:spLocks noChangeArrowheads="1"/>
            </p:cNvSpPr>
            <p:nvPr/>
          </p:nvSpPr>
          <p:spPr bwMode="auto">
            <a:xfrm>
              <a:off x="631" y="1052"/>
              <a:ext cx="211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b="1" dirty="0">
                  <a:solidFill>
                    <a:srgbClr val="080808"/>
                  </a:solidFill>
                </a:rPr>
                <a:t>        1   0   </a:t>
              </a:r>
              <a:r>
                <a:rPr lang="en-US" altLang="zh-CN" b="1" dirty="0" smtClean="0">
                  <a:solidFill>
                    <a:srgbClr val="080808"/>
                  </a:solidFill>
                </a:rPr>
                <a:t>0    </a:t>
              </a:r>
              <a:r>
                <a:rPr lang="en-US" altLang="zh-CN" b="1" dirty="0">
                  <a:solidFill>
                    <a:srgbClr val="080808"/>
                  </a:solidFill>
                </a:rPr>
                <a:t>0  </a:t>
              </a:r>
              <a:r>
                <a:rPr lang="en-US" altLang="zh-CN" b="1" dirty="0" smtClean="0">
                  <a:solidFill>
                    <a:srgbClr val="080808"/>
                  </a:solidFill>
                </a:rPr>
                <a:t>  0   </a:t>
              </a:r>
              <a:r>
                <a:rPr lang="en-US" altLang="zh-CN" b="1" dirty="0">
                  <a:solidFill>
                    <a:srgbClr val="080808"/>
                  </a:solidFill>
                </a:rPr>
                <a:t>0   1  </a:t>
              </a:r>
              <a:r>
                <a:rPr lang="en-US" altLang="zh-CN" b="1" dirty="0" smtClean="0">
                  <a:solidFill>
                    <a:srgbClr val="080808"/>
                  </a:solidFill>
                </a:rPr>
                <a:t> 1</a:t>
              </a:r>
              <a:endParaRPr lang="en-US" altLang="zh-CN" b="1" dirty="0">
                <a:solidFill>
                  <a:srgbClr val="080808"/>
                </a:solidFill>
              </a:endParaRPr>
            </a:p>
          </p:txBody>
        </p:sp>
        <p:sp>
          <p:nvSpPr>
            <p:cNvPr id="8" name="Rectangle 23"/>
            <p:cNvSpPr>
              <a:spLocks noChangeArrowheads="1"/>
            </p:cNvSpPr>
            <p:nvPr/>
          </p:nvSpPr>
          <p:spPr bwMode="auto">
            <a:xfrm>
              <a:off x="2544" y="1056"/>
              <a:ext cx="249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dirty="0">
                  <a:solidFill>
                    <a:srgbClr val="080808"/>
                  </a:solidFill>
                  <a:latin typeface="楷体_GB2312" pitchFamily="49" charset="-122"/>
                  <a:ea typeface="楷体_GB2312" pitchFamily="49" charset="-122"/>
                </a:rPr>
                <a:t>-3</a:t>
              </a:r>
              <a:r>
                <a:rPr lang="zh-CN" altLang="en-US" sz="2400" b="1" dirty="0">
                  <a:solidFill>
                    <a:srgbClr val="080808"/>
                  </a:solidFill>
                  <a:latin typeface="楷体_GB2312" pitchFamily="49" charset="-122"/>
                  <a:ea typeface="楷体_GB2312" pitchFamily="49" charset="-122"/>
                </a:rPr>
                <a:t>的表示</a:t>
              </a:r>
              <a:r>
                <a:rPr lang="zh-CN" altLang="en-US" b="1" dirty="0">
                  <a:solidFill>
                    <a:srgbClr val="080808"/>
                  </a:solidFill>
                </a:rPr>
                <a:t>               </a:t>
              </a:r>
              <a:r>
                <a:rPr lang="zh-CN" altLang="en-US" b="1" dirty="0" smtClean="0">
                  <a:solidFill>
                    <a:srgbClr val="080808"/>
                  </a:solidFill>
                </a:rPr>
                <a:t>    </a:t>
              </a:r>
              <a:r>
                <a:rPr lang="en-US" altLang="zh-CN" b="1" dirty="0" smtClean="0">
                  <a:solidFill>
                    <a:srgbClr val="080808"/>
                  </a:solidFill>
                </a:rPr>
                <a:t>=</a:t>
              </a:r>
              <a:r>
                <a:rPr lang="en-US" altLang="zh-CN" b="1" dirty="0">
                  <a:solidFill>
                    <a:srgbClr val="080808"/>
                  </a:solidFill>
                </a:rPr>
                <a:t>10000011B</a:t>
              </a:r>
            </a:p>
          </p:txBody>
        </p:sp>
        <p:sp>
          <p:nvSpPr>
            <p:cNvPr id="9" name="Rectangle 27"/>
            <p:cNvSpPr>
              <a:spLocks noChangeArrowheads="1"/>
            </p:cNvSpPr>
            <p:nvPr/>
          </p:nvSpPr>
          <p:spPr bwMode="auto">
            <a:xfrm>
              <a:off x="2592" y="1056"/>
              <a:ext cx="720" cy="24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grpSp>
          <p:nvGrpSpPr>
            <p:cNvPr id="10" name="Group 29"/>
            <p:cNvGrpSpPr>
              <a:grpSpLocks/>
            </p:cNvGrpSpPr>
            <p:nvPr/>
          </p:nvGrpSpPr>
          <p:grpSpPr bwMode="auto">
            <a:xfrm>
              <a:off x="3456" y="1056"/>
              <a:ext cx="543" cy="260"/>
              <a:chOff x="3456" y="1152"/>
              <a:chExt cx="543" cy="260"/>
            </a:xfrm>
          </p:grpSpPr>
          <p:sp>
            <p:nvSpPr>
              <p:cNvPr id="11" name="Rectangle 30"/>
              <p:cNvSpPr>
                <a:spLocks noChangeArrowheads="1"/>
              </p:cNvSpPr>
              <p:nvPr/>
            </p:nvSpPr>
            <p:spPr bwMode="auto">
              <a:xfrm>
                <a:off x="3720" y="1152"/>
                <a:ext cx="279"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080808"/>
                    </a:solidFill>
                    <a:ea typeface="楷体_GB2312" pitchFamily="49" charset="-122"/>
                  </a:rPr>
                  <a:t>原</a:t>
                </a:r>
              </a:p>
            </p:txBody>
          </p:sp>
          <p:sp>
            <p:nvSpPr>
              <p:cNvPr id="12" name="Rectangle 31"/>
              <p:cNvSpPr>
                <a:spLocks noChangeArrowheads="1"/>
              </p:cNvSpPr>
              <p:nvPr/>
            </p:nvSpPr>
            <p:spPr bwMode="auto">
              <a:xfrm>
                <a:off x="3456" y="1152"/>
                <a:ext cx="31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[-3]</a:t>
                </a:r>
              </a:p>
            </p:txBody>
          </p:sp>
        </p:grpSp>
      </p:grpSp>
      <p:grpSp>
        <p:nvGrpSpPr>
          <p:cNvPr id="24" name="Group 49"/>
          <p:cNvGrpSpPr>
            <a:grpSpLocks/>
          </p:cNvGrpSpPr>
          <p:nvPr/>
        </p:nvGrpSpPr>
        <p:grpSpPr bwMode="auto">
          <a:xfrm>
            <a:off x="1141289" y="2895600"/>
            <a:ext cx="6396387" cy="1387475"/>
            <a:chOff x="1007" y="1584"/>
            <a:chExt cx="3739" cy="788"/>
          </a:xfrm>
        </p:grpSpPr>
        <p:grpSp>
          <p:nvGrpSpPr>
            <p:cNvPr id="25" name="Group 28"/>
            <p:cNvGrpSpPr>
              <a:grpSpLocks/>
            </p:cNvGrpSpPr>
            <p:nvPr/>
          </p:nvGrpSpPr>
          <p:grpSpPr bwMode="auto">
            <a:xfrm>
              <a:off x="1007" y="1584"/>
              <a:ext cx="607" cy="279"/>
              <a:chOff x="3456" y="1152"/>
              <a:chExt cx="550" cy="288"/>
            </a:xfrm>
          </p:grpSpPr>
          <p:sp>
            <p:nvSpPr>
              <p:cNvPr id="33" name="Rectangle 25"/>
              <p:cNvSpPr>
                <a:spLocks noChangeArrowheads="1"/>
              </p:cNvSpPr>
              <p:nvPr/>
            </p:nvSpPr>
            <p:spPr bwMode="auto">
              <a:xfrm>
                <a:off x="3744" y="1169"/>
                <a:ext cx="2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原</a:t>
                </a:r>
              </a:p>
            </p:txBody>
          </p:sp>
          <p:sp>
            <p:nvSpPr>
              <p:cNvPr id="34" name="Rectangle 26"/>
              <p:cNvSpPr>
                <a:spLocks noChangeArrowheads="1"/>
              </p:cNvSpPr>
              <p:nvPr/>
            </p:nvSpPr>
            <p:spPr bwMode="auto">
              <a:xfrm>
                <a:off x="3456" y="1152"/>
                <a:ext cx="319"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[+0]</a:t>
                </a:r>
              </a:p>
            </p:txBody>
          </p:sp>
        </p:grpSp>
        <p:grpSp>
          <p:nvGrpSpPr>
            <p:cNvPr id="26" name="Group 32"/>
            <p:cNvGrpSpPr>
              <a:grpSpLocks/>
            </p:cNvGrpSpPr>
            <p:nvPr/>
          </p:nvGrpSpPr>
          <p:grpSpPr bwMode="auto">
            <a:xfrm>
              <a:off x="3120" y="1584"/>
              <a:ext cx="577" cy="280"/>
              <a:chOff x="3456" y="1152"/>
              <a:chExt cx="577" cy="280"/>
            </a:xfrm>
          </p:grpSpPr>
          <p:sp>
            <p:nvSpPr>
              <p:cNvPr id="31" name="Rectangle 33"/>
              <p:cNvSpPr>
                <a:spLocks noChangeArrowheads="1"/>
              </p:cNvSpPr>
              <p:nvPr/>
            </p:nvSpPr>
            <p:spPr bwMode="auto">
              <a:xfrm>
                <a:off x="3744" y="1170"/>
                <a:ext cx="289"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原</a:t>
                </a:r>
              </a:p>
            </p:txBody>
          </p:sp>
          <p:sp>
            <p:nvSpPr>
              <p:cNvPr id="32" name="Rectangle 34"/>
              <p:cNvSpPr>
                <a:spLocks noChangeArrowheads="1"/>
              </p:cNvSpPr>
              <p:nvPr/>
            </p:nvSpPr>
            <p:spPr bwMode="auto">
              <a:xfrm>
                <a:off x="3456" y="1152"/>
                <a:ext cx="31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[-0]</a:t>
                </a:r>
              </a:p>
            </p:txBody>
          </p:sp>
        </p:grpSp>
        <p:sp>
          <p:nvSpPr>
            <p:cNvPr id="27" name="Rectangle 35"/>
            <p:cNvSpPr>
              <a:spLocks noChangeArrowheads="1"/>
            </p:cNvSpPr>
            <p:nvPr/>
          </p:nvSpPr>
          <p:spPr bwMode="auto">
            <a:xfrm>
              <a:off x="1536" y="1584"/>
              <a:ext cx="211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b="1">
                  <a:solidFill>
                    <a:srgbClr val="080808"/>
                  </a:solidFill>
                </a:rPr>
                <a:t>=0 0 0 0 0 0 0 0B</a:t>
              </a:r>
            </a:p>
          </p:txBody>
        </p:sp>
        <p:sp>
          <p:nvSpPr>
            <p:cNvPr id="28" name="Rectangle 36"/>
            <p:cNvSpPr>
              <a:spLocks noChangeArrowheads="1"/>
            </p:cNvSpPr>
            <p:nvPr/>
          </p:nvSpPr>
          <p:spPr bwMode="auto">
            <a:xfrm>
              <a:off x="3600" y="1584"/>
              <a:ext cx="114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=1 0 0 0 0 0 0 0B</a:t>
              </a:r>
            </a:p>
          </p:txBody>
        </p:sp>
        <p:sp>
          <p:nvSpPr>
            <p:cNvPr id="29" name="AutoShape 37"/>
            <p:cNvSpPr>
              <a:spLocks/>
            </p:cNvSpPr>
            <p:nvPr/>
          </p:nvSpPr>
          <p:spPr bwMode="auto">
            <a:xfrm rot="-5400000">
              <a:off x="2928" y="624"/>
              <a:ext cx="216" cy="2712"/>
            </a:xfrm>
            <a:prstGeom prst="leftBrace">
              <a:avLst>
                <a:gd name="adj1" fmla="val 104630"/>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0" name="Rectangle 38"/>
            <p:cNvSpPr>
              <a:spLocks noChangeArrowheads="1"/>
            </p:cNvSpPr>
            <p:nvPr/>
          </p:nvSpPr>
          <p:spPr bwMode="auto">
            <a:xfrm>
              <a:off x="2256" y="2112"/>
              <a:ext cx="172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a:solidFill>
                    <a:srgbClr val="0000FF"/>
                  </a:solidFill>
                  <a:latin typeface="楷体_GB2312" pitchFamily="49" charset="-122"/>
                  <a:ea typeface="楷体_GB2312" pitchFamily="49" charset="-122"/>
                </a:rPr>
                <a:t>数</a:t>
              </a:r>
              <a:r>
                <a:rPr lang="en-US" altLang="zh-CN" sz="2400" b="1">
                  <a:solidFill>
                    <a:srgbClr val="0000FF"/>
                  </a:solidFill>
                  <a:latin typeface="楷体_GB2312" pitchFamily="49" charset="-122"/>
                  <a:ea typeface="楷体_GB2312" pitchFamily="49" charset="-122"/>
                </a:rPr>
                <a:t>0</a:t>
              </a:r>
              <a:r>
                <a:rPr lang="zh-CN" altLang="en-US" sz="2400" b="1">
                  <a:solidFill>
                    <a:srgbClr val="0000FF"/>
                  </a:solidFill>
                  <a:latin typeface="楷体_GB2312" pitchFamily="49" charset="-122"/>
                  <a:ea typeface="楷体_GB2312" pitchFamily="49" charset="-122"/>
                </a:rPr>
                <a:t>的两种表示方法</a:t>
              </a:r>
            </a:p>
          </p:txBody>
        </p:sp>
      </p:grpSp>
      <p:grpSp>
        <p:nvGrpSpPr>
          <p:cNvPr id="35" name="Group 58"/>
          <p:cNvGrpSpPr>
            <a:grpSpLocks/>
          </p:cNvGrpSpPr>
          <p:nvPr/>
        </p:nvGrpSpPr>
        <p:grpSpPr bwMode="auto">
          <a:xfrm>
            <a:off x="990600" y="4876800"/>
            <a:ext cx="7239000" cy="1219200"/>
            <a:chOff x="624" y="3072"/>
            <a:chExt cx="4560" cy="768"/>
          </a:xfrm>
        </p:grpSpPr>
        <p:sp>
          <p:nvSpPr>
            <p:cNvPr id="36" name="Rectangle 39"/>
            <p:cNvSpPr>
              <a:spLocks noChangeArrowheads="1"/>
            </p:cNvSpPr>
            <p:nvPr/>
          </p:nvSpPr>
          <p:spPr bwMode="auto">
            <a:xfrm>
              <a:off x="624" y="3072"/>
              <a:ext cx="41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a:solidFill>
                    <a:srgbClr val="080808"/>
                  </a:solidFill>
                  <a:latin typeface="楷体_GB2312" pitchFamily="49" charset="-122"/>
                  <a:ea typeface="楷体_GB2312" pitchFamily="49" charset="-122"/>
                </a:rPr>
                <a:t>对</a:t>
              </a:r>
              <a:r>
                <a:rPr lang="en-US" altLang="zh-CN" sz="2400" b="1">
                  <a:solidFill>
                    <a:srgbClr val="080808"/>
                  </a:solidFill>
                  <a:latin typeface="楷体_GB2312" pitchFamily="49" charset="-122"/>
                  <a:ea typeface="楷体_GB2312" pitchFamily="49" charset="-122"/>
                </a:rPr>
                <a:t>8</a:t>
              </a:r>
              <a:r>
                <a:rPr lang="zh-CN" altLang="en-US" sz="2400" b="1">
                  <a:solidFill>
                    <a:srgbClr val="080808"/>
                  </a:solidFill>
                  <a:latin typeface="楷体_GB2312" pitchFamily="49" charset="-122"/>
                  <a:ea typeface="楷体_GB2312" pitchFamily="49" charset="-122"/>
                </a:rPr>
                <a:t>位有符号二进制数用原码表示的范围：</a:t>
              </a:r>
            </a:p>
          </p:txBody>
        </p:sp>
        <p:sp>
          <p:nvSpPr>
            <p:cNvPr id="37" name="Rectangle 40"/>
            <p:cNvSpPr>
              <a:spLocks noChangeArrowheads="1"/>
            </p:cNvSpPr>
            <p:nvPr/>
          </p:nvSpPr>
          <p:spPr bwMode="auto">
            <a:xfrm>
              <a:off x="1056" y="3312"/>
              <a:ext cx="41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a:solidFill>
                    <a:srgbClr val="080808"/>
                  </a:solidFill>
                  <a:latin typeface="楷体_GB2312" pitchFamily="49" charset="-122"/>
                  <a:ea typeface="楷体_GB2312" pitchFamily="49" charset="-122"/>
                </a:rPr>
                <a:t>正数从</a:t>
              </a:r>
              <a:r>
                <a:rPr lang="en-US" altLang="zh-CN" sz="2400" b="1">
                  <a:solidFill>
                    <a:srgbClr val="080808"/>
                  </a:solidFill>
                  <a:latin typeface="楷体_GB2312" pitchFamily="49" charset="-122"/>
                  <a:ea typeface="楷体_GB2312" pitchFamily="49" charset="-122"/>
                </a:rPr>
                <a:t>00000000     01111111</a:t>
              </a:r>
              <a:r>
                <a:rPr lang="zh-CN" altLang="en-US" sz="2400" b="1">
                  <a:solidFill>
                    <a:srgbClr val="080808"/>
                  </a:solidFill>
                  <a:latin typeface="楷体_GB2312" pitchFamily="49" charset="-122"/>
                  <a:ea typeface="楷体_GB2312" pitchFamily="49" charset="-122"/>
                </a:rPr>
                <a:t>，</a:t>
              </a:r>
              <a:r>
                <a:rPr lang="en-US" altLang="zh-CN" sz="2400" b="1">
                  <a:solidFill>
                    <a:srgbClr val="080808"/>
                  </a:solidFill>
                  <a:latin typeface="楷体_GB2312" pitchFamily="49" charset="-122"/>
                  <a:ea typeface="楷体_GB2312" pitchFamily="49" charset="-122"/>
                </a:rPr>
                <a:t>+0      +127 </a:t>
              </a:r>
            </a:p>
          </p:txBody>
        </p:sp>
        <p:sp>
          <p:nvSpPr>
            <p:cNvPr id="38" name="Rectangle 41"/>
            <p:cNvSpPr>
              <a:spLocks noChangeArrowheads="1"/>
            </p:cNvSpPr>
            <p:nvPr/>
          </p:nvSpPr>
          <p:spPr bwMode="auto">
            <a:xfrm>
              <a:off x="1056" y="3552"/>
              <a:ext cx="41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a:solidFill>
                    <a:srgbClr val="080808"/>
                  </a:solidFill>
                  <a:latin typeface="楷体_GB2312" pitchFamily="49" charset="-122"/>
                  <a:ea typeface="楷体_GB2312" pitchFamily="49" charset="-122"/>
                </a:rPr>
                <a:t>负数从</a:t>
              </a:r>
              <a:r>
                <a:rPr lang="en-US" altLang="zh-CN" sz="2400" b="1">
                  <a:solidFill>
                    <a:srgbClr val="080808"/>
                  </a:solidFill>
                  <a:latin typeface="楷体_GB2312" pitchFamily="49" charset="-122"/>
                  <a:ea typeface="楷体_GB2312" pitchFamily="49" charset="-122"/>
                </a:rPr>
                <a:t>10000000     11111111</a:t>
              </a:r>
              <a:r>
                <a:rPr lang="zh-CN" altLang="en-US" sz="2400" b="1">
                  <a:solidFill>
                    <a:srgbClr val="080808"/>
                  </a:solidFill>
                  <a:latin typeface="楷体_GB2312" pitchFamily="49" charset="-122"/>
                  <a:ea typeface="楷体_GB2312" pitchFamily="49" charset="-122"/>
                </a:rPr>
                <a:t>，</a:t>
              </a:r>
              <a:r>
                <a:rPr lang="en-US" altLang="zh-CN" sz="2400" b="1">
                  <a:solidFill>
                    <a:srgbClr val="080808"/>
                  </a:solidFill>
                  <a:latin typeface="楷体_GB2312" pitchFamily="49" charset="-122"/>
                  <a:ea typeface="楷体_GB2312" pitchFamily="49" charset="-122"/>
                </a:rPr>
                <a:t>-0      -127</a:t>
              </a:r>
            </a:p>
          </p:txBody>
        </p:sp>
        <p:sp>
          <p:nvSpPr>
            <p:cNvPr id="39" name="Freeform 42"/>
            <p:cNvSpPr>
              <a:spLocks/>
            </p:cNvSpPr>
            <p:nvPr/>
          </p:nvSpPr>
          <p:spPr bwMode="auto">
            <a:xfrm>
              <a:off x="4224" y="3456"/>
              <a:ext cx="336" cy="48"/>
            </a:xfrm>
            <a:custGeom>
              <a:avLst/>
              <a:gdLst>
                <a:gd name="T0" fmla="*/ 0 w 480"/>
                <a:gd name="T1" fmla="*/ 0 h 96"/>
                <a:gd name="T2" fmla="*/ 144 w 480"/>
                <a:gd name="T3" fmla="*/ 96 h 96"/>
                <a:gd name="T4" fmla="*/ 336 w 480"/>
                <a:gd name="T5" fmla="*/ 0 h 96"/>
                <a:gd name="T6" fmla="*/ 480 w 480"/>
                <a:gd name="T7" fmla="*/ 96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0"/>
                  </a:moveTo>
                  <a:cubicBezTo>
                    <a:pt x="44" y="48"/>
                    <a:pt x="88" y="96"/>
                    <a:pt x="144" y="96"/>
                  </a:cubicBezTo>
                  <a:cubicBezTo>
                    <a:pt x="200" y="96"/>
                    <a:pt x="280" y="0"/>
                    <a:pt x="336" y="0"/>
                  </a:cubicBezTo>
                  <a:cubicBezTo>
                    <a:pt x="392" y="0"/>
                    <a:pt x="436" y="48"/>
                    <a:pt x="480" y="96"/>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b="1"/>
            </a:p>
          </p:txBody>
        </p:sp>
        <p:sp>
          <p:nvSpPr>
            <p:cNvPr id="40" name="Freeform 43"/>
            <p:cNvSpPr>
              <a:spLocks/>
            </p:cNvSpPr>
            <p:nvPr/>
          </p:nvSpPr>
          <p:spPr bwMode="auto">
            <a:xfrm>
              <a:off x="4224" y="3648"/>
              <a:ext cx="336" cy="48"/>
            </a:xfrm>
            <a:custGeom>
              <a:avLst/>
              <a:gdLst>
                <a:gd name="T0" fmla="*/ 0 w 480"/>
                <a:gd name="T1" fmla="*/ 0 h 96"/>
                <a:gd name="T2" fmla="*/ 144 w 480"/>
                <a:gd name="T3" fmla="*/ 96 h 96"/>
                <a:gd name="T4" fmla="*/ 336 w 480"/>
                <a:gd name="T5" fmla="*/ 0 h 96"/>
                <a:gd name="T6" fmla="*/ 480 w 480"/>
                <a:gd name="T7" fmla="*/ 96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0"/>
                  </a:moveTo>
                  <a:cubicBezTo>
                    <a:pt x="44" y="48"/>
                    <a:pt x="88" y="96"/>
                    <a:pt x="144" y="96"/>
                  </a:cubicBezTo>
                  <a:cubicBezTo>
                    <a:pt x="200" y="96"/>
                    <a:pt x="280" y="0"/>
                    <a:pt x="336" y="0"/>
                  </a:cubicBezTo>
                  <a:cubicBezTo>
                    <a:pt x="392" y="0"/>
                    <a:pt x="436" y="48"/>
                    <a:pt x="480" y="96"/>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b="1"/>
            </a:p>
          </p:txBody>
        </p:sp>
        <p:sp>
          <p:nvSpPr>
            <p:cNvPr id="41" name="Freeform 44"/>
            <p:cNvSpPr>
              <a:spLocks/>
            </p:cNvSpPr>
            <p:nvPr/>
          </p:nvSpPr>
          <p:spPr bwMode="auto">
            <a:xfrm>
              <a:off x="2592" y="3648"/>
              <a:ext cx="336" cy="48"/>
            </a:xfrm>
            <a:custGeom>
              <a:avLst/>
              <a:gdLst>
                <a:gd name="T0" fmla="*/ 0 w 480"/>
                <a:gd name="T1" fmla="*/ 0 h 96"/>
                <a:gd name="T2" fmla="*/ 144 w 480"/>
                <a:gd name="T3" fmla="*/ 96 h 96"/>
                <a:gd name="T4" fmla="*/ 336 w 480"/>
                <a:gd name="T5" fmla="*/ 0 h 96"/>
                <a:gd name="T6" fmla="*/ 480 w 480"/>
                <a:gd name="T7" fmla="*/ 96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0"/>
                  </a:moveTo>
                  <a:cubicBezTo>
                    <a:pt x="44" y="48"/>
                    <a:pt x="88" y="96"/>
                    <a:pt x="144" y="96"/>
                  </a:cubicBezTo>
                  <a:cubicBezTo>
                    <a:pt x="200" y="96"/>
                    <a:pt x="280" y="0"/>
                    <a:pt x="336" y="0"/>
                  </a:cubicBezTo>
                  <a:cubicBezTo>
                    <a:pt x="392" y="0"/>
                    <a:pt x="436" y="48"/>
                    <a:pt x="480" y="96"/>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b="1"/>
            </a:p>
          </p:txBody>
        </p:sp>
        <p:sp>
          <p:nvSpPr>
            <p:cNvPr id="42" name="Freeform 45"/>
            <p:cNvSpPr>
              <a:spLocks/>
            </p:cNvSpPr>
            <p:nvPr/>
          </p:nvSpPr>
          <p:spPr bwMode="auto">
            <a:xfrm>
              <a:off x="2592" y="3456"/>
              <a:ext cx="336" cy="48"/>
            </a:xfrm>
            <a:custGeom>
              <a:avLst/>
              <a:gdLst>
                <a:gd name="T0" fmla="*/ 0 w 480"/>
                <a:gd name="T1" fmla="*/ 0 h 96"/>
                <a:gd name="T2" fmla="*/ 144 w 480"/>
                <a:gd name="T3" fmla="*/ 96 h 96"/>
                <a:gd name="T4" fmla="*/ 336 w 480"/>
                <a:gd name="T5" fmla="*/ 0 h 96"/>
                <a:gd name="T6" fmla="*/ 480 w 480"/>
                <a:gd name="T7" fmla="*/ 96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0"/>
                  </a:moveTo>
                  <a:cubicBezTo>
                    <a:pt x="44" y="48"/>
                    <a:pt x="88" y="96"/>
                    <a:pt x="144" y="96"/>
                  </a:cubicBezTo>
                  <a:cubicBezTo>
                    <a:pt x="200" y="96"/>
                    <a:pt x="280" y="0"/>
                    <a:pt x="336" y="0"/>
                  </a:cubicBezTo>
                  <a:cubicBezTo>
                    <a:pt x="392" y="0"/>
                    <a:pt x="436" y="48"/>
                    <a:pt x="480" y="96"/>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b="1"/>
            </a:p>
          </p:txBody>
        </p:sp>
      </p:grpSp>
      <p:sp>
        <p:nvSpPr>
          <p:cNvPr id="43" name="Rectangle 5"/>
          <p:cNvSpPr>
            <a:spLocks noChangeArrowheads="1"/>
          </p:cNvSpPr>
          <p:nvPr/>
        </p:nvSpPr>
        <p:spPr bwMode="auto">
          <a:xfrm>
            <a:off x="685800" y="1600202"/>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dirty="0">
                <a:solidFill>
                  <a:srgbClr val="0000FF"/>
                </a:solidFill>
                <a:ea typeface="宋体" pitchFamily="2" charset="-122"/>
              </a:rPr>
              <a:t>2.   </a:t>
            </a:r>
            <a:r>
              <a:rPr lang="zh-CN" altLang="en-US" sz="2400" b="1" dirty="0">
                <a:solidFill>
                  <a:srgbClr val="0000FF"/>
                </a:solidFill>
                <a:ea typeface="宋体" pitchFamily="2" charset="-122"/>
              </a:rPr>
              <a:t>原码表示法</a:t>
            </a:r>
          </a:p>
        </p:txBody>
      </p:sp>
    </p:spTree>
    <p:extLst>
      <p:ext uri="{BB962C8B-B14F-4D97-AF65-F5344CB8AC3E}">
        <p14:creationId xmlns:p14="http://schemas.microsoft.com/office/powerpoint/2010/main" val="121312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0-#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en-US" altLang="zh-CN" dirty="0" smtClean="0"/>
              <a:t>1</a:t>
            </a:r>
            <a:r>
              <a:rPr lang="zh-CN" altLang="en-US" dirty="0" smtClean="0"/>
              <a:t>有</a:t>
            </a:r>
            <a:r>
              <a:rPr lang="zh-CN" altLang="en-US" dirty="0"/>
              <a:t>符号数的表示</a:t>
            </a: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Rectangle 1065"/>
          <p:cNvSpPr>
            <a:spLocks noChangeArrowheads="1"/>
          </p:cNvSpPr>
          <p:nvPr/>
        </p:nvSpPr>
        <p:spPr bwMode="auto">
          <a:xfrm>
            <a:off x="914400" y="2362200"/>
            <a:ext cx="655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a:solidFill>
                  <a:srgbClr val="0000FF"/>
                </a:solidFill>
                <a:ea typeface="楷体_GB2312" pitchFamily="49" charset="-122"/>
              </a:rPr>
              <a:t>优点：</a:t>
            </a:r>
            <a:r>
              <a:rPr lang="zh-CN" altLang="en-US" sz="2400" b="1">
                <a:solidFill>
                  <a:srgbClr val="080808"/>
                </a:solidFill>
                <a:ea typeface="楷体_GB2312" pitchFamily="49" charset="-122"/>
              </a:rPr>
              <a:t>表示简单，易于理解，真值转换方便。</a:t>
            </a:r>
          </a:p>
        </p:txBody>
      </p:sp>
      <p:sp>
        <p:nvSpPr>
          <p:cNvPr id="6" name="Rectangle 1067"/>
          <p:cNvSpPr>
            <a:spLocks noChangeArrowheads="1"/>
          </p:cNvSpPr>
          <p:nvPr/>
        </p:nvSpPr>
        <p:spPr bwMode="auto">
          <a:xfrm>
            <a:off x="914400" y="3048000"/>
            <a:ext cx="82296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latin typeface="楷体_GB2312" pitchFamily="49" charset="-122"/>
                <a:ea typeface="楷体_GB2312" pitchFamily="49" charset="-122"/>
              </a:rPr>
              <a:t>缺点：</a:t>
            </a:r>
            <a:r>
              <a:rPr lang="en-US" altLang="zh-CN" sz="2400" b="1" dirty="0">
                <a:solidFill>
                  <a:srgbClr val="080808"/>
                </a:solidFill>
                <a:latin typeface="楷体_GB2312" pitchFamily="49" charset="-122"/>
                <a:ea typeface="楷体_GB2312" pitchFamily="49" charset="-122"/>
              </a:rPr>
              <a:t>+</a:t>
            </a:r>
            <a:r>
              <a:rPr lang="zh-CN" altLang="en-US" sz="2400" b="1" dirty="0">
                <a:solidFill>
                  <a:srgbClr val="080808"/>
                </a:solidFill>
                <a:latin typeface="楷体_GB2312" pitchFamily="49" charset="-122"/>
                <a:ea typeface="楷体_GB2312" pitchFamily="49" charset="-122"/>
              </a:rPr>
              <a:t>、</a:t>
            </a:r>
            <a:r>
              <a:rPr lang="en-US" altLang="zh-CN" sz="2400" b="1" dirty="0">
                <a:solidFill>
                  <a:srgbClr val="080808"/>
                </a:solidFill>
                <a:latin typeface="楷体_GB2312" pitchFamily="49" charset="-122"/>
                <a:ea typeface="楷体_GB2312" pitchFamily="49" charset="-122"/>
              </a:rPr>
              <a:t>-</a:t>
            </a:r>
            <a:r>
              <a:rPr lang="zh-CN" altLang="en-US" sz="2400" b="1" dirty="0">
                <a:solidFill>
                  <a:srgbClr val="080808"/>
                </a:solidFill>
                <a:latin typeface="楷体_GB2312" pitchFamily="49" charset="-122"/>
                <a:ea typeface="楷体_GB2312" pitchFamily="49" charset="-122"/>
              </a:rPr>
              <a:t>运算麻烦。因为它仅仅是将其值的符号用一</a:t>
            </a:r>
          </a:p>
          <a:p>
            <a:pPr algn="l"/>
            <a:r>
              <a:rPr lang="zh-CN" altLang="en-US" sz="2400" b="1" dirty="0">
                <a:solidFill>
                  <a:srgbClr val="080808"/>
                </a:solidFill>
                <a:latin typeface="楷体_GB2312" pitchFamily="49" charset="-122"/>
                <a:ea typeface="楷体_GB2312" pitchFamily="49" charset="-122"/>
              </a:rPr>
              <a:t>位二进制数表示，因而它的原码数的</a:t>
            </a:r>
            <a:r>
              <a:rPr lang="en-US" altLang="zh-CN" sz="2400" b="1" dirty="0">
                <a:solidFill>
                  <a:srgbClr val="080808"/>
                </a:solidFill>
                <a:latin typeface="楷体_GB2312" pitchFamily="49" charset="-122"/>
                <a:ea typeface="楷体_GB2312" pitchFamily="49" charset="-122"/>
              </a:rPr>
              <a:t>+</a:t>
            </a:r>
            <a:r>
              <a:rPr lang="zh-CN" altLang="en-US" sz="2400" b="1" dirty="0">
                <a:solidFill>
                  <a:srgbClr val="080808"/>
                </a:solidFill>
                <a:latin typeface="楷体_GB2312" pitchFamily="49" charset="-122"/>
                <a:ea typeface="楷体_GB2312" pitchFamily="49" charset="-122"/>
              </a:rPr>
              <a:t>、</a:t>
            </a:r>
            <a:r>
              <a:rPr lang="en-US" altLang="zh-CN" sz="2400" b="1" dirty="0">
                <a:solidFill>
                  <a:srgbClr val="080808"/>
                </a:solidFill>
                <a:latin typeface="楷体_GB2312" pitchFamily="49" charset="-122"/>
                <a:ea typeface="楷体_GB2312" pitchFamily="49" charset="-122"/>
              </a:rPr>
              <a:t>-</a:t>
            </a:r>
            <a:r>
              <a:rPr lang="zh-CN" altLang="en-US" sz="2400" b="1" dirty="0">
                <a:solidFill>
                  <a:srgbClr val="080808"/>
                </a:solidFill>
                <a:latin typeface="楷体_GB2312" pitchFamily="49" charset="-122"/>
                <a:ea typeface="楷体_GB2312" pitchFamily="49" charset="-122"/>
              </a:rPr>
              <a:t>运算</a:t>
            </a:r>
            <a:r>
              <a:rPr lang="zh-CN" altLang="en-US" sz="2400" b="1" dirty="0" smtClean="0">
                <a:solidFill>
                  <a:srgbClr val="080808"/>
                </a:solidFill>
                <a:latin typeface="楷体_GB2312" pitchFamily="49" charset="-122"/>
                <a:ea typeface="楷体_GB2312" pitchFamily="49" charset="-122"/>
              </a:rPr>
              <a:t>完全如同</a:t>
            </a:r>
            <a:r>
              <a:rPr lang="zh-CN" altLang="en-US" sz="2400" b="1" dirty="0">
                <a:solidFill>
                  <a:srgbClr val="080808"/>
                </a:solidFill>
                <a:latin typeface="楷体_GB2312" pitchFamily="49" charset="-122"/>
                <a:ea typeface="楷体_GB2312" pitchFamily="49" charset="-122"/>
              </a:rPr>
              <a:t>笔</a:t>
            </a:r>
          </a:p>
          <a:p>
            <a:pPr algn="l"/>
            <a:r>
              <a:rPr lang="zh-CN" altLang="en-US" sz="2400" b="1" dirty="0">
                <a:solidFill>
                  <a:srgbClr val="080808"/>
                </a:solidFill>
                <a:latin typeface="楷体_GB2312" pitchFamily="49" charset="-122"/>
                <a:ea typeface="楷体_GB2312" pitchFamily="49" charset="-122"/>
              </a:rPr>
              <a:t>算。如两个正数相减，计算机首先要判断被减数的绝对</a:t>
            </a:r>
          </a:p>
          <a:p>
            <a:pPr algn="l"/>
            <a:r>
              <a:rPr lang="zh-CN" altLang="en-US" sz="2400" b="1" dirty="0">
                <a:solidFill>
                  <a:srgbClr val="080808"/>
                </a:solidFill>
                <a:latin typeface="楷体_GB2312" pitchFamily="49" charset="-122"/>
                <a:ea typeface="楷体_GB2312" pitchFamily="49" charset="-122"/>
              </a:rPr>
              <a:t>值与减数的绝对值的大小，然后决定是颠倒过来相减，</a:t>
            </a:r>
          </a:p>
          <a:p>
            <a:pPr algn="l"/>
            <a:r>
              <a:rPr lang="zh-CN" altLang="en-US" sz="2400" b="1" dirty="0">
                <a:solidFill>
                  <a:srgbClr val="080808"/>
                </a:solidFill>
                <a:latin typeface="楷体_GB2312" pitchFamily="49" charset="-122"/>
                <a:ea typeface="楷体_GB2312" pitchFamily="49" charset="-122"/>
              </a:rPr>
              <a:t>还是直接相减。最后在结果的前面加上正确的正负号。</a:t>
            </a:r>
          </a:p>
          <a:p>
            <a:pPr algn="l"/>
            <a:r>
              <a:rPr lang="zh-CN" altLang="en-US" sz="2400" b="1" dirty="0">
                <a:solidFill>
                  <a:srgbClr val="080808"/>
                </a:solidFill>
                <a:latin typeface="楷体_GB2312" pitchFamily="49" charset="-122"/>
                <a:ea typeface="楷体_GB2312" pitchFamily="49" charset="-122"/>
              </a:rPr>
              <a:t>所以，势必增加运行时间，降低速度，使运算器的逻辑</a:t>
            </a:r>
          </a:p>
          <a:p>
            <a:pPr algn="l"/>
            <a:r>
              <a:rPr lang="zh-CN" altLang="en-US" sz="2400" b="1" dirty="0">
                <a:solidFill>
                  <a:srgbClr val="080808"/>
                </a:solidFill>
                <a:latin typeface="楷体_GB2312" pitchFamily="49" charset="-122"/>
                <a:ea typeface="楷体_GB2312" pitchFamily="49" charset="-122"/>
              </a:rPr>
              <a:t>复杂化。为了改进它，引进了补码的概念。</a:t>
            </a:r>
          </a:p>
        </p:txBody>
      </p:sp>
      <p:sp>
        <p:nvSpPr>
          <p:cNvPr id="7" name="Line 1070"/>
          <p:cNvSpPr>
            <a:spLocks noChangeShapeType="1"/>
          </p:cNvSpPr>
          <p:nvPr/>
        </p:nvSpPr>
        <p:spPr bwMode="auto">
          <a:xfrm>
            <a:off x="1905000" y="5257800"/>
            <a:ext cx="64770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8" name="Line 1071"/>
          <p:cNvSpPr>
            <a:spLocks noChangeShapeType="1"/>
          </p:cNvSpPr>
          <p:nvPr/>
        </p:nvSpPr>
        <p:spPr bwMode="auto">
          <a:xfrm>
            <a:off x="990600" y="5638800"/>
            <a:ext cx="9906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9" name="Rectangle 1072"/>
          <p:cNvSpPr>
            <a:spLocks noChangeArrowheads="1"/>
          </p:cNvSpPr>
          <p:nvPr/>
        </p:nvSpPr>
        <p:spPr bwMode="auto">
          <a:xfrm>
            <a:off x="914400" y="1963688"/>
            <a:ext cx="5392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0000FF"/>
                </a:solidFill>
                <a:latin typeface="楷体_GB2312" pitchFamily="49" charset="-122"/>
                <a:ea typeface="楷体_GB2312" pitchFamily="49" charset="-122"/>
              </a:rPr>
              <a:t>有符号二进制数用原码表示的优缺点：</a:t>
            </a:r>
          </a:p>
        </p:txBody>
      </p:sp>
      <p:sp>
        <p:nvSpPr>
          <p:cNvPr id="10" name="Rectangle 5"/>
          <p:cNvSpPr>
            <a:spLocks noChangeArrowheads="1"/>
          </p:cNvSpPr>
          <p:nvPr/>
        </p:nvSpPr>
        <p:spPr bwMode="auto">
          <a:xfrm>
            <a:off x="685800" y="1484784"/>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dirty="0">
                <a:solidFill>
                  <a:srgbClr val="0000FF"/>
                </a:solidFill>
                <a:ea typeface="宋体" pitchFamily="2" charset="-122"/>
              </a:rPr>
              <a:t>2.   </a:t>
            </a:r>
            <a:r>
              <a:rPr lang="zh-CN" altLang="en-US" sz="2400" b="1" dirty="0">
                <a:solidFill>
                  <a:srgbClr val="0000FF"/>
                </a:solidFill>
                <a:ea typeface="宋体" pitchFamily="2" charset="-122"/>
              </a:rPr>
              <a:t>原码表示法</a:t>
            </a:r>
          </a:p>
        </p:txBody>
      </p:sp>
      <p:sp>
        <p:nvSpPr>
          <p:cNvPr id="3" name="矩形标注 2"/>
          <p:cNvSpPr/>
          <p:nvPr/>
        </p:nvSpPr>
        <p:spPr>
          <a:xfrm>
            <a:off x="4644008" y="1249896"/>
            <a:ext cx="4338800" cy="1884784"/>
          </a:xfrm>
          <a:prstGeom prst="wedgeRectCallout">
            <a:avLst>
              <a:gd name="adj1" fmla="val -21986"/>
              <a:gd name="adj2" fmla="val 15019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FF0000"/>
                </a:solidFill>
                <a:latin typeface="黑体" pitchFamily="49" charset="-122"/>
                <a:ea typeface="黑体" pitchFamily="49" charset="-122"/>
              </a:rPr>
              <a:t>计算机只会计算“加法”</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120452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en-US" altLang="zh-CN" dirty="0" smtClean="0"/>
              <a:t>1</a:t>
            </a:r>
            <a:r>
              <a:rPr lang="zh-CN" altLang="en-US" dirty="0" smtClean="0"/>
              <a:t>有</a:t>
            </a:r>
            <a:r>
              <a:rPr lang="zh-CN" altLang="en-US" dirty="0"/>
              <a:t>符号数的表示</a:t>
            </a: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pic>
        <p:nvPicPr>
          <p:cNvPr id="1218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962568"/>
            <a:ext cx="8352928" cy="2690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
          <p:cNvSpPr>
            <a:spLocks noChangeArrowheads="1"/>
          </p:cNvSpPr>
          <p:nvPr/>
        </p:nvSpPr>
        <p:spPr bwMode="auto">
          <a:xfrm>
            <a:off x="611560" y="1340768"/>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dirty="0" smtClean="0">
                <a:solidFill>
                  <a:srgbClr val="0000FF"/>
                </a:solidFill>
                <a:ea typeface="宋体" pitchFamily="2" charset="-122"/>
              </a:rPr>
              <a:t>3.   </a:t>
            </a:r>
            <a:r>
              <a:rPr lang="zh-CN" altLang="en-US" sz="2400" b="1" dirty="0" smtClean="0">
                <a:solidFill>
                  <a:srgbClr val="0000FF"/>
                </a:solidFill>
                <a:ea typeface="宋体" pitchFamily="2" charset="-122"/>
              </a:rPr>
              <a:t>补码</a:t>
            </a:r>
            <a:r>
              <a:rPr lang="zh-CN" altLang="en-US" sz="2400" b="1" dirty="0">
                <a:solidFill>
                  <a:srgbClr val="0000FF"/>
                </a:solidFill>
                <a:ea typeface="宋体" pitchFamily="2" charset="-122"/>
              </a:rPr>
              <a:t>表示法</a:t>
            </a:r>
          </a:p>
        </p:txBody>
      </p:sp>
      <p:sp>
        <p:nvSpPr>
          <p:cNvPr id="6" name="圆角矩形 5"/>
          <p:cNvSpPr/>
          <p:nvPr/>
        </p:nvSpPr>
        <p:spPr>
          <a:xfrm>
            <a:off x="2915816" y="1362504"/>
            <a:ext cx="26642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什么是补码</a:t>
            </a:r>
            <a:endParaRPr lang="zh-CN" altLang="en-US" sz="2800" b="1" dirty="0"/>
          </a:p>
        </p:txBody>
      </p:sp>
      <p:sp>
        <p:nvSpPr>
          <p:cNvPr id="9" name="圆角矩形 8"/>
          <p:cNvSpPr/>
          <p:nvPr/>
        </p:nvSpPr>
        <p:spPr>
          <a:xfrm>
            <a:off x="642416" y="4725144"/>
            <a:ext cx="476974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为什么</a:t>
            </a:r>
            <a:r>
              <a:rPr lang="zh-CN" altLang="en-US" sz="2800" b="1" dirty="0"/>
              <a:t>要用</a:t>
            </a:r>
            <a:r>
              <a:rPr lang="zh-CN" altLang="en-US" sz="2800" b="1" dirty="0" smtClean="0"/>
              <a:t>补码</a:t>
            </a:r>
            <a:endParaRPr lang="zh-CN" altLang="en-US" sz="2800" b="1" dirty="0"/>
          </a:p>
        </p:txBody>
      </p:sp>
      <p:sp>
        <p:nvSpPr>
          <p:cNvPr id="8" name="矩形 7"/>
          <p:cNvSpPr/>
          <p:nvPr/>
        </p:nvSpPr>
        <p:spPr>
          <a:xfrm>
            <a:off x="467544" y="5373216"/>
            <a:ext cx="4464496" cy="100811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rgbClr val="FF0000"/>
                </a:solidFill>
              </a:rPr>
              <a:t>将减法转换为加法</a:t>
            </a:r>
            <a:endParaRPr lang="zh-CN" altLang="en-US" sz="3200" b="1" dirty="0">
              <a:solidFill>
                <a:srgbClr val="FF0000"/>
              </a:solidFill>
            </a:endParaRPr>
          </a:p>
        </p:txBody>
      </p:sp>
      <p:sp>
        <p:nvSpPr>
          <p:cNvPr id="10" name="左箭头标注 9"/>
          <p:cNvSpPr/>
          <p:nvPr/>
        </p:nvSpPr>
        <p:spPr>
          <a:xfrm>
            <a:off x="4933144" y="5412040"/>
            <a:ext cx="4031344" cy="936104"/>
          </a:xfrm>
          <a:prstGeom prst="leftArrowCallout">
            <a:avLst>
              <a:gd name="adj1" fmla="val 25000"/>
              <a:gd name="adj2" fmla="val 25000"/>
              <a:gd name="adj3" fmla="val 25000"/>
              <a:gd name="adj4" fmla="val 83803"/>
            </a:avLst>
          </a:prstGeom>
          <a:solidFill>
            <a:schemeClr val="accent2">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rPr>
              <a:t>计算机中只有加法器</a:t>
            </a:r>
            <a:endParaRPr lang="zh-CN" altLang="en-US" sz="2400" b="1" dirty="0">
              <a:solidFill>
                <a:schemeClr val="tx1"/>
              </a:solidFill>
            </a:endParaRPr>
          </a:p>
        </p:txBody>
      </p:sp>
    </p:spTree>
    <p:extLst>
      <p:ext uri="{BB962C8B-B14F-4D97-AF65-F5344CB8AC3E}">
        <p14:creationId xmlns:p14="http://schemas.microsoft.com/office/powerpoint/2010/main" val="355109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right)">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en-US" altLang="zh-CN" dirty="0" smtClean="0"/>
              <a:t>1</a:t>
            </a:r>
            <a:r>
              <a:rPr lang="zh-CN" altLang="en-US" dirty="0" smtClean="0"/>
              <a:t>有</a:t>
            </a:r>
            <a:r>
              <a:rPr lang="zh-CN" altLang="en-US" dirty="0"/>
              <a:t>符号数的表示</a:t>
            </a: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Rectangle 4"/>
          <p:cNvSpPr>
            <a:spLocks noChangeArrowheads="1"/>
          </p:cNvSpPr>
          <p:nvPr/>
        </p:nvSpPr>
        <p:spPr bwMode="auto">
          <a:xfrm>
            <a:off x="685800" y="16002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000FF"/>
                </a:solidFill>
                <a:ea typeface="宋体" pitchFamily="2" charset="-122"/>
              </a:rPr>
              <a:t>3.   </a:t>
            </a:r>
            <a:r>
              <a:rPr lang="zh-CN" altLang="en-US" sz="2400" b="1">
                <a:solidFill>
                  <a:srgbClr val="0000FF"/>
                </a:solidFill>
                <a:ea typeface="宋体" pitchFamily="2" charset="-122"/>
              </a:rPr>
              <a:t>补码表示法</a:t>
            </a:r>
          </a:p>
        </p:txBody>
      </p:sp>
      <p:sp>
        <p:nvSpPr>
          <p:cNvPr id="6" name="Rectangle 6"/>
          <p:cNvSpPr>
            <a:spLocks noChangeArrowheads="1"/>
          </p:cNvSpPr>
          <p:nvPr/>
        </p:nvSpPr>
        <p:spPr bwMode="auto">
          <a:xfrm>
            <a:off x="838200" y="2057400"/>
            <a:ext cx="2482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000FF"/>
                </a:solidFill>
                <a:latin typeface="楷体_GB2312" pitchFamily="49" charset="-122"/>
                <a:ea typeface="楷体_GB2312" pitchFamily="49" charset="-122"/>
              </a:rPr>
              <a:t>（</a:t>
            </a:r>
            <a:r>
              <a:rPr lang="en-US" altLang="zh-CN" sz="2400" b="1">
                <a:solidFill>
                  <a:srgbClr val="0000FF"/>
                </a:solidFill>
                <a:latin typeface="楷体_GB2312" pitchFamily="49" charset="-122"/>
                <a:ea typeface="楷体_GB2312" pitchFamily="49" charset="-122"/>
              </a:rPr>
              <a:t>1</a:t>
            </a:r>
            <a:r>
              <a:rPr lang="zh-CN" altLang="en-US" sz="2400" b="1">
                <a:solidFill>
                  <a:srgbClr val="0000FF"/>
                </a:solidFill>
                <a:latin typeface="楷体_GB2312" pitchFamily="49" charset="-122"/>
                <a:ea typeface="楷体_GB2312" pitchFamily="49" charset="-122"/>
              </a:rPr>
              <a:t>）补码的概念</a:t>
            </a:r>
          </a:p>
        </p:txBody>
      </p:sp>
      <p:grpSp>
        <p:nvGrpSpPr>
          <p:cNvPr id="7" name="Group 47"/>
          <p:cNvGrpSpPr>
            <a:grpSpLocks/>
          </p:cNvGrpSpPr>
          <p:nvPr/>
        </p:nvGrpSpPr>
        <p:grpSpPr bwMode="auto">
          <a:xfrm>
            <a:off x="1524000" y="2590800"/>
            <a:ext cx="6318250" cy="542925"/>
            <a:chOff x="912" y="1824"/>
            <a:chExt cx="3980" cy="342"/>
          </a:xfrm>
        </p:grpSpPr>
        <p:sp>
          <p:nvSpPr>
            <p:cNvPr id="8" name="Rectangle 5"/>
            <p:cNvSpPr>
              <a:spLocks noChangeArrowheads="1"/>
            </p:cNvSpPr>
            <p:nvPr/>
          </p:nvSpPr>
          <p:spPr bwMode="auto">
            <a:xfrm>
              <a:off x="912" y="1824"/>
              <a:ext cx="39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latin typeface="楷体_GB2312" pitchFamily="49" charset="-122"/>
                  <a:ea typeface="楷体_GB2312" pitchFamily="49" charset="-122"/>
                </a:rPr>
                <a:t>一个数</a:t>
              </a:r>
              <a:r>
                <a:rPr lang="en-US" altLang="zh-CN" sz="2400" b="1">
                  <a:solidFill>
                    <a:srgbClr val="080808"/>
                  </a:solidFill>
                  <a:latin typeface="楷体_GB2312" pitchFamily="49" charset="-122"/>
                  <a:ea typeface="楷体_GB2312" pitchFamily="49" charset="-122"/>
                </a:rPr>
                <a:t>X</a:t>
              </a:r>
              <a:r>
                <a:rPr lang="zh-CN" altLang="en-US" sz="2400" b="1">
                  <a:solidFill>
                    <a:srgbClr val="080808"/>
                  </a:solidFill>
                  <a:latin typeface="楷体_GB2312" pitchFamily="49" charset="-122"/>
                  <a:ea typeface="楷体_GB2312" pitchFamily="49" charset="-122"/>
                </a:rPr>
                <a:t>的补码记为       ，补码可定义为：</a:t>
              </a:r>
            </a:p>
          </p:txBody>
        </p:sp>
        <p:grpSp>
          <p:nvGrpSpPr>
            <p:cNvPr id="9" name="Group 8"/>
            <p:cNvGrpSpPr>
              <a:grpSpLocks/>
            </p:cNvGrpSpPr>
            <p:nvPr/>
          </p:nvGrpSpPr>
          <p:grpSpPr bwMode="auto">
            <a:xfrm>
              <a:off x="2688" y="1863"/>
              <a:ext cx="549" cy="303"/>
              <a:chOff x="2592" y="2640"/>
              <a:chExt cx="549" cy="303"/>
            </a:xfrm>
          </p:grpSpPr>
          <p:sp>
            <p:nvSpPr>
              <p:cNvPr id="10" name="Rectangle 9"/>
              <p:cNvSpPr>
                <a:spLocks noChangeArrowheads="1"/>
              </p:cNvSpPr>
              <p:nvPr/>
            </p:nvSpPr>
            <p:spPr bwMode="auto">
              <a:xfrm>
                <a:off x="2832" y="2655"/>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11" name="Rectangle 10"/>
              <p:cNvSpPr>
                <a:spLocks noChangeArrowheads="1"/>
              </p:cNvSpPr>
              <p:nvPr/>
            </p:nvSpPr>
            <p:spPr bwMode="auto">
              <a:xfrm>
                <a:off x="2592" y="2640"/>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grpSp>
      </p:grpSp>
      <p:grpSp>
        <p:nvGrpSpPr>
          <p:cNvPr id="12" name="Group 15"/>
          <p:cNvGrpSpPr>
            <a:grpSpLocks/>
          </p:cNvGrpSpPr>
          <p:nvPr/>
        </p:nvGrpSpPr>
        <p:grpSpPr bwMode="auto">
          <a:xfrm>
            <a:off x="1676401" y="3810003"/>
            <a:ext cx="1004888" cy="485776"/>
            <a:chOff x="1584" y="1824"/>
            <a:chExt cx="633" cy="306"/>
          </a:xfrm>
        </p:grpSpPr>
        <p:grpSp>
          <p:nvGrpSpPr>
            <p:cNvPr id="13" name="Group 11"/>
            <p:cNvGrpSpPr>
              <a:grpSpLocks/>
            </p:cNvGrpSpPr>
            <p:nvPr/>
          </p:nvGrpSpPr>
          <p:grpSpPr bwMode="auto">
            <a:xfrm>
              <a:off x="1584" y="1824"/>
              <a:ext cx="551" cy="306"/>
              <a:chOff x="2592" y="2640"/>
              <a:chExt cx="551" cy="306"/>
            </a:xfrm>
          </p:grpSpPr>
          <p:sp>
            <p:nvSpPr>
              <p:cNvPr id="15" name="Rectangle 12"/>
              <p:cNvSpPr>
                <a:spLocks noChangeArrowheads="1"/>
              </p:cNvSpPr>
              <p:nvPr/>
            </p:nvSpPr>
            <p:spPr bwMode="auto">
              <a:xfrm>
                <a:off x="2832" y="2655"/>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16" name="Rectangle 13"/>
              <p:cNvSpPr>
                <a:spLocks noChangeArrowheads="1"/>
              </p:cNvSpPr>
              <p:nvPr/>
            </p:nvSpPr>
            <p:spPr bwMode="auto">
              <a:xfrm>
                <a:off x="2592" y="2640"/>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grpSp>
        <p:sp>
          <p:nvSpPr>
            <p:cNvPr id="14" name="Rectangle 14"/>
            <p:cNvSpPr>
              <a:spLocks noChangeArrowheads="1"/>
            </p:cNvSpPr>
            <p:nvPr/>
          </p:nvSpPr>
          <p:spPr bwMode="auto">
            <a:xfrm>
              <a:off x="2016" y="1824"/>
              <a:ext cx="2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a:t>
              </a:r>
            </a:p>
          </p:txBody>
        </p:sp>
      </p:grpSp>
      <p:sp>
        <p:nvSpPr>
          <p:cNvPr id="17" name="AutoShape 16"/>
          <p:cNvSpPr>
            <a:spLocks/>
          </p:cNvSpPr>
          <p:nvPr/>
        </p:nvSpPr>
        <p:spPr bwMode="auto">
          <a:xfrm>
            <a:off x="2743200" y="3581400"/>
            <a:ext cx="152400" cy="838200"/>
          </a:xfrm>
          <a:prstGeom prst="leftBrace">
            <a:avLst>
              <a:gd name="adj1" fmla="val 45833"/>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18" name="Rectangle 17"/>
          <p:cNvSpPr>
            <a:spLocks noChangeArrowheads="1"/>
          </p:cNvSpPr>
          <p:nvPr/>
        </p:nvSpPr>
        <p:spPr bwMode="auto">
          <a:xfrm>
            <a:off x="2971800" y="3455988"/>
            <a:ext cx="20649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400" b="1">
                <a:solidFill>
                  <a:srgbClr val="080808"/>
                </a:solidFill>
                <a:ea typeface="楷体_GB2312" pitchFamily="49" charset="-122"/>
              </a:rPr>
              <a:t>x</a:t>
            </a:r>
            <a:r>
              <a:rPr lang="en-US" altLang="zh-CN" sz="2400" b="1">
                <a:solidFill>
                  <a:srgbClr val="080808"/>
                </a:solidFill>
                <a:latin typeface="楷体_GB2312" pitchFamily="49" charset="-122"/>
                <a:ea typeface="楷体_GB2312" pitchFamily="49" charset="-122"/>
              </a:rPr>
              <a:t>         </a:t>
            </a:r>
            <a:r>
              <a:rPr lang="zh-CN" altLang="en-US" sz="2400" b="1">
                <a:solidFill>
                  <a:srgbClr val="080808"/>
                </a:solidFill>
                <a:latin typeface="楷体_GB2312" pitchFamily="49" charset="-122"/>
                <a:ea typeface="楷体_GB2312" pitchFamily="49" charset="-122"/>
              </a:rPr>
              <a:t>当</a:t>
            </a:r>
          </a:p>
        </p:txBody>
      </p:sp>
      <p:sp>
        <p:nvSpPr>
          <p:cNvPr id="19" name="Rectangle 18"/>
          <p:cNvSpPr>
            <a:spLocks noChangeArrowheads="1"/>
          </p:cNvSpPr>
          <p:nvPr/>
        </p:nvSpPr>
        <p:spPr bwMode="auto">
          <a:xfrm>
            <a:off x="2971800" y="3986213"/>
            <a:ext cx="1739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                 </a:t>
            </a:r>
            <a:r>
              <a:rPr lang="en-US" altLang="zh-CN" sz="2400" b="1">
                <a:solidFill>
                  <a:srgbClr val="080808"/>
                </a:solidFill>
                <a:latin typeface="楷体_GB2312" pitchFamily="49" charset="-122"/>
                <a:ea typeface="楷体_GB2312" pitchFamily="49" charset="-122"/>
              </a:rPr>
              <a:t> </a:t>
            </a:r>
            <a:r>
              <a:rPr lang="zh-CN" altLang="en-US" sz="2400" b="1">
                <a:solidFill>
                  <a:srgbClr val="080808"/>
                </a:solidFill>
                <a:latin typeface="楷体_GB2312" pitchFamily="49" charset="-122"/>
                <a:ea typeface="楷体_GB2312" pitchFamily="49" charset="-122"/>
              </a:rPr>
              <a:t>当</a:t>
            </a:r>
          </a:p>
        </p:txBody>
      </p:sp>
      <p:graphicFrame>
        <p:nvGraphicFramePr>
          <p:cNvPr id="20" name="Object 19"/>
          <p:cNvGraphicFramePr>
            <a:graphicFrameLocks noChangeAspect="1"/>
          </p:cNvGraphicFramePr>
          <p:nvPr>
            <p:extLst>
              <p:ext uri="{D42A27DB-BD31-4B8C-83A1-F6EECF244321}">
                <p14:modId xmlns:p14="http://schemas.microsoft.com/office/powerpoint/2010/main" val="2646107907"/>
              </p:ext>
            </p:extLst>
          </p:nvPr>
        </p:nvGraphicFramePr>
        <p:xfrm>
          <a:off x="3048000" y="3975100"/>
          <a:ext cx="914400" cy="457200"/>
        </p:xfrm>
        <a:graphic>
          <a:graphicData uri="http://schemas.openxmlformats.org/presentationml/2006/ole">
            <mc:AlternateContent xmlns:mc="http://schemas.openxmlformats.org/markup-compatibility/2006">
              <mc:Choice xmlns:v="urn:schemas-microsoft-com:vml" Requires="v">
                <p:oleObj spid="_x0000_s110714" name="Equation" r:id="rId3" imgW="406080" imgH="203040" progId="Equation.3">
                  <p:embed/>
                </p:oleObj>
              </mc:Choice>
              <mc:Fallback>
                <p:oleObj name="Equation" r:id="rId3" imgW="40608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3975100"/>
                        <a:ext cx="914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258670418"/>
              </p:ext>
            </p:extLst>
          </p:nvPr>
        </p:nvGraphicFramePr>
        <p:xfrm>
          <a:off x="4953000" y="3451225"/>
          <a:ext cx="1600200" cy="457200"/>
        </p:xfrm>
        <a:graphic>
          <a:graphicData uri="http://schemas.openxmlformats.org/presentationml/2006/ole">
            <mc:AlternateContent xmlns:mc="http://schemas.openxmlformats.org/markup-compatibility/2006">
              <mc:Choice xmlns:v="urn:schemas-microsoft-com:vml" Requires="v">
                <p:oleObj spid="_x0000_s110715" name="Equation" r:id="rId5" imgW="711000" imgH="203040" progId="Equation.3">
                  <p:embed/>
                </p:oleObj>
              </mc:Choice>
              <mc:Fallback>
                <p:oleObj name="Equation" r:id="rId5" imgW="71100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3451225"/>
                        <a:ext cx="1600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241714192"/>
              </p:ext>
            </p:extLst>
          </p:nvPr>
        </p:nvGraphicFramePr>
        <p:xfrm>
          <a:off x="5029200" y="3962400"/>
          <a:ext cx="1752600" cy="503238"/>
        </p:xfrm>
        <a:graphic>
          <a:graphicData uri="http://schemas.openxmlformats.org/presentationml/2006/ole">
            <mc:AlternateContent xmlns:mc="http://schemas.openxmlformats.org/markup-compatibility/2006">
              <mc:Choice xmlns:v="urn:schemas-microsoft-com:vml" Requires="v">
                <p:oleObj spid="_x0000_s110716" name="Equation" r:id="rId7" imgW="838080" imgH="203040" progId="Equation.3">
                  <p:embed/>
                </p:oleObj>
              </mc:Choice>
              <mc:Fallback>
                <p:oleObj name="Equation" r:id="rId7" imgW="83808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9200" y="3962400"/>
                        <a:ext cx="1752600"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 name="Group 44"/>
          <p:cNvGrpSpPr>
            <a:grpSpLocks/>
          </p:cNvGrpSpPr>
          <p:nvPr/>
        </p:nvGrpSpPr>
        <p:grpSpPr bwMode="auto">
          <a:xfrm>
            <a:off x="6876256" y="3748088"/>
            <a:ext cx="1182688" cy="381000"/>
            <a:chOff x="4704" y="1920"/>
            <a:chExt cx="745" cy="240"/>
          </a:xfrm>
        </p:grpSpPr>
        <p:sp>
          <p:nvSpPr>
            <p:cNvPr id="24" name="Rectangle 22"/>
            <p:cNvSpPr>
              <a:spLocks noChangeArrowheads="1"/>
            </p:cNvSpPr>
            <p:nvPr/>
          </p:nvSpPr>
          <p:spPr bwMode="auto">
            <a:xfrm>
              <a:off x="4704" y="1920"/>
              <a:ext cx="74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b="1" dirty="0">
                  <a:solidFill>
                    <a:srgbClr val="080808"/>
                  </a:solidFill>
                </a:rPr>
                <a:t>(mod   </a:t>
              </a:r>
              <a:r>
                <a:rPr lang="en-US" altLang="zh-CN" b="1" dirty="0" smtClean="0">
                  <a:solidFill>
                    <a:srgbClr val="080808"/>
                  </a:solidFill>
                </a:rPr>
                <a:t>   </a:t>
              </a:r>
              <a:r>
                <a:rPr lang="en-US" altLang="zh-CN" b="1" dirty="0">
                  <a:solidFill>
                    <a:srgbClr val="080808"/>
                  </a:solidFill>
                </a:rPr>
                <a:t>)</a:t>
              </a:r>
            </a:p>
          </p:txBody>
        </p:sp>
        <p:graphicFrame>
          <p:nvGraphicFramePr>
            <p:cNvPr id="25" name="Object 23"/>
            <p:cNvGraphicFramePr>
              <a:graphicFrameLocks noChangeAspect="1"/>
            </p:cNvGraphicFramePr>
            <p:nvPr/>
          </p:nvGraphicFramePr>
          <p:xfrm>
            <a:off x="5136" y="1920"/>
            <a:ext cx="223" cy="240"/>
          </p:xfrm>
          <a:graphic>
            <a:graphicData uri="http://schemas.openxmlformats.org/presentationml/2006/ole">
              <mc:AlternateContent xmlns:mc="http://schemas.openxmlformats.org/markup-compatibility/2006">
                <mc:Choice xmlns:v="urn:schemas-microsoft-com:vml" Requires="v">
                  <p:oleObj spid="_x0000_s110717" name="Equation" r:id="rId9" imgW="177480" imgH="190440" progId="Equation.3">
                    <p:embed/>
                  </p:oleObj>
                </mc:Choice>
                <mc:Fallback>
                  <p:oleObj name="Equation" r:id="rId9" imgW="177480" imgH="1904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36" y="1920"/>
                          <a:ext cx="22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6" name="Group 48"/>
          <p:cNvGrpSpPr>
            <a:grpSpLocks/>
          </p:cNvGrpSpPr>
          <p:nvPr/>
        </p:nvGrpSpPr>
        <p:grpSpPr bwMode="auto">
          <a:xfrm>
            <a:off x="1066800" y="4953000"/>
            <a:ext cx="7696200" cy="1200150"/>
            <a:chOff x="672" y="3120"/>
            <a:chExt cx="4848" cy="756"/>
          </a:xfrm>
        </p:grpSpPr>
        <p:sp>
          <p:nvSpPr>
            <p:cNvPr id="27" name="Rectangle 24"/>
            <p:cNvSpPr>
              <a:spLocks noChangeArrowheads="1"/>
            </p:cNvSpPr>
            <p:nvPr/>
          </p:nvSpPr>
          <p:spPr bwMode="auto">
            <a:xfrm>
              <a:off x="672" y="3120"/>
              <a:ext cx="4848"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dirty="0">
                  <a:solidFill>
                    <a:srgbClr val="080808"/>
                  </a:solidFill>
                  <a:latin typeface="楷体_GB2312" pitchFamily="49" charset="-122"/>
                  <a:ea typeface="楷体_GB2312" pitchFamily="49" charset="-122"/>
                </a:rPr>
                <a:t>  </a:t>
              </a:r>
              <a:r>
                <a:rPr lang="zh-CN" altLang="en-US" sz="2400" b="1" dirty="0">
                  <a:solidFill>
                    <a:srgbClr val="080808"/>
                  </a:solidFill>
                  <a:latin typeface="楷体_GB2312" pitchFamily="49" charset="-122"/>
                  <a:ea typeface="楷体_GB2312" pitchFamily="49" charset="-122"/>
                </a:rPr>
                <a:t>从定义可见，正数的补码</a:t>
              </a:r>
              <a:r>
                <a:rPr lang="en-US" altLang="zh-CN" b="1" dirty="0">
                  <a:solidFill>
                    <a:srgbClr val="080808"/>
                  </a:solidFill>
                </a:rPr>
                <a:t>=</a:t>
              </a:r>
              <a:r>
                <a:rPr lang="zh-CN" altLang="en-US" sz="2400" b="1" dirty="0">
                  <a:solidFill>
                    <a:srgbClr val="080808"/>
                  </a:solidFill>
                  <a:latin typeface="楷体_GB2312" pitchFamily="49" charset="-122"/>
                  <a:ea typeface="楷体_GB2312" pitchFamily="49" charset="-122"/>
                </a:rPr>
                <a:t>原码，即              ，</a:t>
              </a:r>
            </a:p>
            <a:p>
              <a:pPr algn="l"/>
              <a:endParaRPr lang="zh-CN" altLang="en-US" sz="2400" b="1" dirty="0">
                <a:solidFill>
                  <a:srgbClr val="080808"/>
                </a:solidFill>
                <a:latin typeface="楷体_GB2312" pitchFamily="49" charset="-122"/>
                <a:ea typeface="楷体_GB2312" pitchFamily="49" charset="-122"/>
              </a:endParaRPr>
            </a:p>
            <a:p>
              <a:pPr algn="l"/>
              <a:r>
                <a:rPr lang="zh-CN" altLang="en-US" sz="2400" b="1" dirty="0">
                  <a:solidFill>
                    <a:srgbClr val="080808"/>
                  </a:solidFill>
                  <a:latin typeface="楷体_GB2312" pitchFamily="49" charset="-122"/>
                  <a:ea typeface="楷体_GB2312" pitchFamily="49" charset="-122"/>
                </a:rPr>
                <a:t>所以，只有负数求补的问题。</a:t>
              </a:r>
            </a:p>
          </p:txBody>
        </p:sp>
        <p:grpSp>
          <p:nvGrpSpPr>
            <p:cNvPr id="28" name="Group 25"/>
            <p:cNvGrpSpPr>
              <a:grpSpLocks/>
            </p:cNvGrpSpPr>
            <p:nvPr/>
          </p:nvGrpSpPr>
          <p:grpSpPr bwMode="auto">
            <a:xfrm>
              <a:off x="3936" y="3120"/>
              <a:ext cx="551" cy="306"/>
              <a:chOff x="2592" y="2640"/>
              <a:chExt cx="551" cy="306"/>
            </a:xfrm>
          </p:grpSpPr>
          <p:sp>
            <p:nvSpPr>
              <p:cNvPr id="33" name="Rectangle 26"/>
              <p:cNvSpPr>
                <a:spLocks noChangeArrowheads="1"/>
              </p:cNvSpPr>
              <p:nvPr/>
            </p:nvSpPr>
            <p:spPr bwMode="auto">
              <a:xfrm>
                <a:off x="2832" y="2655"/>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34" name="Rectangle 27"/>
              <p:cNvSpPr>
                <a:spLocks noChangeArrowheads="1"/>
              </p:cNvSpPr>
              <p:nvPr/>
            </p:nvSpPr>
            <p:spPr bwMode="auto">
              <a:xfrm>
                <a:off x="2592" y="2640"/>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grpSp>
        <p:grpSp>
          <p:nvGrpSpPr>
            <p:cNvPr id="29" name="Group 28"/>
            <p:cNvGrpSpPr>
              <a:grpSpLocks/>
            </p:cNvGrpSpPr>
            <p:nvPr/>
          </p:nvGrpSpPr>
          <p:grpSpPr bwMode="auto">
            <a:xfrm>
              <a:off x="4704" y="3121"/>
              <a:ext cx="551" cy="303"/>
              <a:chOff x="2592" y="2640"/>
              <a:chExt cx="551" cy="313"/>
            </a:xfrm>
          </p:grpSpPr>
          <p:sp>
            <p:nvSpPr>
              <p:cNvPr id="31" name="Rectangle 29"/>
              <p:cNvSpPr>
                <a:spLocks noChangeArrowheads="1"/>
              </p:cNvSpPr>
              <p:nvPr/>
            </p:nvSpPr>
            <p:spPr bwMode="auto">
              <a:xfrm>
                <a:off x="2832" y="2653"/>
                <a:ext cx="3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原</a:t>
                </a:r>
              </a:p>
            </p:txBody>
          </p:sp>
          <p:sp>
            <p:nvSpPr>
              <p:cNvPr id="32" name="Rectangle 30"/>
              <p:cNvSpPr>
                <a:spLocks noChangeArrowheads="1"/>
              </p:cNvSpPr>
              <p:nvPr/>
            </p:nvSpPr>
            <p:spPr bwMode="auto">
              <a:xfrm>
                <a:off x="2592" y="2640"/>
                <a:ext cx="29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grpSp>
        <p:sp>
          <p:nvSpPr>
            <p:cNvPr id="30" name="Rectangle 31"/>
            <p:cNvSpPr>
              <a:spLocks noChangeArrowheads="1"/>
            </p:cNvSpPr>
            <p:nvPr/>
          </p:nvSpPr>
          <p:spPr bwMode="auto">
            <a:xfrm>
              <a:off x="4464" y="3120"/>
              <a:ext cx="2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a:t>
              </a:r>
            </a:p>
          </p:txBody>
        </p:sp>
      </p:grpSp>
    </p:spTree>
    <p:extLst>
      <p:ext uri="{BB962C8B-B14F-4D97-AF65-F5344CB8AC3E}">
        <p14:creationId xmlns:p14="http://schemas.microsoft.com/office/powerpoint/2010/main" val="324122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en-US" altLang="zh-CN" dirty="0" smtClean="0"/>
              <a:t>1</a:t>
            </a:r>
            <a:r>
              <a:rPr lang="zh-CN" altLang="en-US" dirty="0" smtClean="0"/>
              <a:t>有</a:t>
            </a:r>
            <a:r>
              <a:rPr lang="zh-CN" altLang="en-US" dirty="0"/>
              <a:t>符号数的表示</a:t>
            </a: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Rectangle 31"/>
          <p:cNvSpPr>
            <a:spLocks noChangeArrowheads="1"/>
          </p:cNvSpPr>
          <p:nvPr/>
        </p:nvSpPr>
        <p:spPr bwMode="auto">
          <a:xfrm>
            <a:off x="685800" y="1538288"/>
            <a:ext cx="370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000FF"/>
                </a:solidFill>
                <a:latin typeface="楷体_GB2312" pitchFamily="49" charset="-122"/>
                <a:ea typeface="楷体_GB2312" pitchFamily="49" charset="-122"/>
              </a:rPr>
              <a:t>（</a:t>
            </a:r>
            <a:r>
              <a:rPr lang="en-US" altLang="zh-CN" sz="2400" b="1">
                <a:solidFill>
                  <a:srgbClr val="0000FF"/>
                </a:solidFill>
                <a:latin typeface="楷体_GB2312" pitchFamily="49" charset="-122"/>
                <a:ea typeface="楷体_GB2312" pitchFamily="49" charset="-122"/>
              </a:rPr>
              <a:t>2</a:t>
            </a:r>
            <a:r>
              <a:rPr lang="zh-CN" altLang="en-US" sz="2400" b="1">
                <a:solidFill>
                  <a:srgbClr val="0000FF"/>
                </a:solidFill>
                <a:latin typeface="楷体_GB2312" pitchFamily="49" charset="-122"/>
                <a:ea typeface="楷体_GB2312" pitchFamily="49" charset="-122"/>
              </a:rPr>
              <a:t>）一个数的补码的求法</a:t>
            </a:r>
          </a:p>
        </p:txBody>
      </p:sp>
      <p:graphicFrame>
        <p:nvGraphicFramePr>
          <p:cNvPr id="6" name="Object 33"/>
          <p:cNvGraphicFramePr>
            <a:graphicFrameLocks noChangeAspect="1"/>
          </p:cNvGraphicFramePr>
          <p:nvPr>
            <p:extLst>
              <p:ext uri="{D42A27DB-BD31-4B8C-83A1-F6EECF244321}">
                <p14:modId xmlns:p14="http://schemas.microsoft.com/office/powerpoint/2010/main" val="711798947"/>
              </p:ext>
            </p:extLst>
          </p:nvPr>
        </p:nvGraphicFramePr>
        <p:xfrm>
          <a:off x="3200400" y="2438400"/>
          <a:ext cx="914400" cy="457200"/>
        </p:xfrm>
        <a:graphic>
          <a:graphicData uri="http://schemas.openxmlformats.org/presentationml/2006/ole">
            <mc:AlternateContent xmlns:mc="http://schemas.openxmlformats.org/markup-compatibility/2006">
              <mc:Choice xmlns:v="urn:schemas-microsoft-com:vml" Requires="v">
                <p:oleObj spid="_x0000_s111768" name="Equation" r:id="rId3" imgW="406080" imgH="203040" progId="Equation.3">
                  <p:embed/>
                </p:oleObj>
              </mc:Choice>
              <mc:Fallback>
                <p:oleObj name="Equation" r:id="rId3" imgW="40608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2438400"/>
                        <a:ext cx="914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Group 34"/>
          <p:cNvGrpSpPr>
            <a:grpSpLocks/>
          </p:cNvGrpSpPr>
          <p:nvPr/>
        </p:nvGrpSpPr>
        <p:grpSpPr bwMode="auto">
          <a:xfrm>
            <a:off x="1524000" y="2005013"/>
            <a:ext cx="2709863" cy="457200"/>
            <a:chOff x="1056" y="3375"/>
            <a:chExt cx="1707" cy="288"/>
          </a:xfrm>
        </p:grpSpPr>
        <p:pic>
          <p:nvPicPr>
            <p:cNvPr id="8" name="Picture 35" descr="BD21298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 y="345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6"/>
            <p:cNvSpPr>
              <a:spLocks noChangeArrowheads="1"/>
            </p:cNvSpPr>
            <p:nvPr/>
          </p:nvSpPr>
          <p:spPr bwMode="auto">
            <a:xfrm>
              <a:off x="1296" y="3375"/>
              <a:ext cx="1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000FF"/>
                  </a:solidFill>
                  <a:ea typeface="楷体_GB2312" pitchFamily="49" charset="-122"/>
                </a:rPr>
                <a:t>根据定义求补码</a:t>
              </a:r>
            </a:p>
          </p:txBody>
        </p:sp>
      </p:grpSp>
      <p:grpSp>
        <p:nvGrpSpPr>
          <p:cNvPr id="10" name="Group 37"/>
          <p:cNvGrpSpPr>
            <a:grpSpLocks/>
          </p:cNvGrpSpPr>
          <p:nvPr/>
        </p:nvGrpSpPr>
        <p:grpSpPr bwMode="auto">
          <a:xfrm>
            <a:off x="2057402" y="2514604"/>
            <a:ext cx="874713" cy="485776"/>
            <a:chOff x="2592" y="2640"/>
            <a:chExt cx="551" cy="306"/>
          </a:xfrm>
        </p:grpSpPr>
        <p:sp>
          <p:nvSpPr>
            <p:cNvPr id="11" name="Rectangle 38"/>
            <p:cNvSpPr>
              <a:spLocks noChangeArrowheads="1"/>
            </p:cNvSpPr>
            <p:nvPr/>
          </p:nvSpPr>
          <p:spPr bwMode="auto">
            <a:xfrm>
              <a:off x="2832" y="2655"/>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12" name="Rectangle 39"/>
            <p:cNvSpPr>
              <a:spLocks noChangeArrowheads="1"/>
            </p:cNvSpPr>
            <p:nvPr/>
          </p:nvSpPr>
          <p:spPr bwMode="auto">
            <a:xfrm>
              <a:off x="2592" y="2640"/>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grpSp>
      <p:sp>
        <p:nvSpPr>
          <p:cNvPr id="13" name="Rectangle 40"/>
          <p:cNvSpPr>
            <a:spLocks noChangeArrowheads="1"/>
          </p:cNvSpPr>
          <p:nvPr/>
        </p:nvSpPr>
        <p:spPr bwMode="auto">
          <a:xfrm>
            <a:off x="2819400" y="2514600"/>
            <a:ext cx="31229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dirty="0">
                <a:solidFill>
                  <a:srgbClr val="080808"/>
                </a:solidFill>
              </a:rPr>
              <a:t>=            </a:t>
            </a:r>
            <a:r>
              <a:rPr lang="en-US" altLang="zh-CN" b="1" dirty="0" smtClean="0">
                <a:solidFill>
                  <a:srgbClr val="080808"/>
                </a:solidFill>
              </a:rPr>
              <a:t>       </a:t>
            </a:r>
            <a:r>
              <a:rPr lang="en-US" altLang="zh-CN" b="1" dirty="0">
                <a:solidFill>
                  <a:srgbClr val="080808"/>
                </a:solidFill>
              </a:rPr>
              <a:t>=                   </a:t>
            </a:r>
            <a:r>
              <a:rPr lang="zh-CN" altLang="en-US" b="1" dirty="0">
                <a:solidFill>
                  <a:srgbClr val="080808"/>
                </a:solidFill>
              </a:rPr>
              <a:t>，</a:t>
            </a:r>
          </a:p>
        </p:txBody>
      </p:sp>
      <p:graphicFrame>
        <p:nvGraphicFramePr>
          <p:cNvPr id="14" name="Object 41"/>
          <p:cNvGraphicFramePr>
            <a:graphicFrameLocks noChangeAspect="1"/>
          </p:cNvGraphicFramePr>
          <p:nvPr>
            <p:extLst>
              <p:ext uri="{D42A27DB-BD31-4B8C-83A1-F6EECF244321}">
                <p14:modId xmlns:p14="http://schemas.microsoft.com/office/powerpoint/2010/main" val="3736243874"/>
              </p:ext>
            </p:extLst>
          </p:nvPr>
        </p:nvGraphicFramePr>
        <p:xfrm>
          <a:off x="4419600" y="2438400"/>
          <a:ext cx="1219200" cy="547688"/>
        </p:xfrm>
        <a:graphic>
          <a:graphicData uri="http://schemas.openxmlformats.org/presentationml/2006/ole">
            <mc:AlternateContent xmlns:mc="http://schemas.openxmlformats.org/markup-compatibility/2006">
              <mc:Choice xmlns:v="urn:schemas-microsoft-com:vml" Requires="v">
                <p:oleObj spid="_x0000_s111769" name="Equation" r:id="rId6" imgW="444240" imgH="253800" progId="Equation.3">
                  <p:embed/>
                </p:oleObj>
              </mc:Choice>
              <mc:Fallback>
                <p:oleObj name="Equation" r:id="rId6" imgW="444240" imgH="253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438400"/>
                        <a:ext cx="1219200" cy="547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Rectangle 42"/>
          <p:cNvSpPr>
            <a:spLocks noChangeArrowheads="1"/>
          </p:cNvSpPr>
          <p:nvPr/>
        </p:nvSpPr>
        <p:spPr bwMode="auto">
          <a:xfrm>
            <a:off x="5943600" y="2514600"/>
            <a:ext cx="5757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FF3300"/>
                </a:solidFill>
              </a:rPr>
              <a:t>x&lt;0</a:t>
            </a:r>
          </a:p>
        </p:txBody>
      </p:sp>
      <p:sp>
        <p:nvSpPr>
          <p:cNvPr id="16" name="Rectangle 43"/>
          <p:cNvSpPr>
            <a:spLocks noChangeArrowheads="1"/>
          </p:cNvSpPr>
          <p:nvPr/>
        </p:nvSpPr>
        <p:spPr bwMode="auto">
          <a:xfrm>
            <a:off x="1295400" y="3048000"/>
            <a:ext cx="714971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080808"/>
                </a:solidFill>
                <a:latin typeface="楷体_GB2312" pitchFamily="49" charset="-122"/>
                <a:ea typeface="楷体_GB2312" pitchFamily="49" charset="-122"/>
              </a:rPr>
              <a:t>即负数</a:t>
            </a:r>
            <a:r>
              <a:rPr lang="en-US" altLang="zh-CN" sz="2400" b="1" dirty="0">
                <a:solidFill>
                  <a:srgbClr val="080808"/>
                </a:solidFill>
                <a:latin typeface="楷体_GB2312" pitchFamily="49" charset="-122"/>
                <a:ea typeface="楷体_GB2312" pitchFamily="49" charset="-122"/>
              </a:rPr>
              <a:t>x</a:t>
            </a:r>
            <a:r>
              <a:rPr lang="zh-CN" altLang="en-US" sz="2400" b="1" dirty="0">
                <a:solidFill>
                  <a:srgbClr val="080808"/>
                </a:solidFill>
                <a:latin typeface="楷体_GB2312" pitchFamily="49" charset="-122"/>
                <a:ea typeface="楷体_GB2312" pitchFamily="49" charset="-122"/>
              </a:rPr>
              <a:t>的补码等于模    加上其真值（或减去其真</a:t>
            </a:r>
          </a:p>
          <a:p>
            <a:pPr algn="l"/>
            <a:r>
              <a:rPr lang="zh-CN" altLang="en-US" sz="2400" b="1" dirty="0">
                <a:solidFill>
                  <a:srgbClr val="080808"/>
                </a:solidFill>
                <a:latin typeface="楷体_GB2312" pitchFamily="49" charset="-122"/>
                <a:ea typeface="楷体_GB2312" pitchFamily="49" charset="-122"/>
              </a:rPr>
              <a:t>值的绝对值）。</a:t>
            </a:r>
          </a:p>
        </p:txBody>
      </p:sp>
      <p:graphicFrame>
        <p:nvGraphicFramePr>
          <p:cNvPr id="17" name="Object 44"/>
          <p:cNvGraphicFramePr>
            <a:graphicFrameLocks noChangeAspect="1"/>
          </p:cNvGraphicFramePr>
          <p:nvPr>
            <p:extLst>
              <p:ext uri="{D42A27DB-BD31-4B8C-83A1-F6EECF244321}">
                <p14:modId xmlns:p14="http://schemas.microsoft.com/office/powerpoint/2010/main" val="1540747377"/>
              </p:ext>
            </p:extLst>
          </p:nvPr>
        </p:nvGraphicFramePr>
        <p:xfrm>
          <a:off x="4495800" y="3048000"/>
          <a:ext cx="354013" cy="381000"/>
        </p:xfrm>
        <a:graphic>
          <a:graphicData uri="http://schemas.openxmlformats.org/presentationml/2006/ole">
            <mc:AlternateContent xmlns:mc="http://schemas.openxmlformats.org/markup-compatibility/2006">
              <mc:Choice xmlns:v="urn:schemas-microsoft-com:vml" Requires="v">
                <p:oleObj spid="_x0000_s111770" name="Equation" r:id="rId8" imgW="177480" imgH="190440" progId="Equation.3">
                  <p:embed/>
                </p:oleObj>
              </mc:Choice>
              <mc:Fallback>
                <p:oleObj name="Equation" r:id="rId8" imgW="177480" imgH="1904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800" y="3048000"/>
                        <a:ext cx="354013"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 name="Group 59"/>
          <p:cNvGrpSpPr>
            <a:grpSpLocks/>
          </p:cNvGrpSpPr>
          <p:nvPr/>
        </p:nvGrpSpPr>
        <p:grpSpPr bwMode="auto">
          <a:xfrm>
            <a:off x="1828800" y="3922713"/>
            <a:ext cx="5867400" cy="2349500"/>
            <a:chOff x="1152" y="2471"/>
            <a:chExt cx="3696" cy="1480"/>
          </a:xfrm>
        </p:grpSpPr>
        <p:grpSp>
          <p:nvGrpSpPr>
            <p:cNvPr id="19" name="Group 45"/>
            <p:cNvGrpSpPr>
              <a:grpSpLocks/>
            </p:cNvGrpSpPr>
            <p:nvPr/>
          </p:nvGrpSpPr>
          <p:grpSpPr bwMode="auto">
            <a:xfrm>
              <a:off x="1728" y="2784"/>
              <a:ext cx="551" cy="306"/>
              <a:chOff x="2592" y="2640"/>
              <a:chExt cx="551" cy="306"/>
            </a:xfrm>
          </p:grpSpPr>
          <p:sp>
            <p:nvSpPr>
              <p:cNvPr id="31" name="Rectangle 46"/>
              <p:cNvSpPr>
                <a:spLocks noChangeArrowheads="1"/>
              </p:cNvSpPr>
              <p:nvPr/>
            </p:nvSpPr>
            <p:spPr bwMode="auto">
              <a:xfrm>
                <a:off x="2832" y="2655"/>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rPr>
                  <a:t>补</a:t>
                </a:r>
              </a:p>
            </p:txBody>
          </p:sp>
          <p:sp>
            <p:nvSpPr>
              <p:cNvPr id="32" name="Rectangle 47"/>
              <p:cNvSpPr>
                <a:spLocks noChangeArrowheads="1"/>
              </p:cNvSpPr>
              <p:nvPr/>
            </p:nvSpPr>
            <p:spPr bwMode="auto">
              <a:xfrm>
                <a:off x="2592" y="2640"/>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grpSp>
        <p:grpSp>
          <p:nvGrpSpPr>
            <p:cNvPr id="20" name="Group 48"/>
            <p:cNvGrpSpPr>
              <a:grpSpLocks/>
            </p:cNvGrpSpPr>
            <p:nvPr/>
          </p:nvGrpSpPr>
          <p:grpSpPr bwMode="auto">
            <a:xfrm>
              <a:off x="4080" y="3406"/>
              <a:ext cx="768" cy="232"/>
              <a:chOff x="4704" y="1920"/>
              <a:chExt cx="745" cy="290"/>
            </a:xfrm>
          </p:grpSpPr>
          <p:sp>
            <p:nvSpPr>
              <p:cNvPr id="29" name="Rectangle 49"/>
              <p:cNvSpPr>
                <a:spLocks noChangeArrowheads="1"/>
              </p:cNvSpPr>
              <p:nvPr/>
            </p:nvSpPr>
            <p:spPr bwMode="auto">
              <a:xfrm>
                <a:off x="4704" y="1920"/>
                <a:ext cx="745"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b="1" dirty="0">
                    <a:solidFill>
                      <a:srgbClr val="080808"/>
                    </a:solidFill>
                  </a:rPr>
                  <a:t>(</a:t>
                </a:r>
                <a:r>
                  <a:rPr lang="en-US" altLang="zh-CN" b="1" dirty="0" smtClean="0">
                    <a:solidFill>
                      <a:srgbClr val="080808"/>
                    </a:solidFill>
                  </a:rPr>
                  <a:t>mod       </a:t>
                </a:r>
                <a:r>
                  <a:rPr lang="en-US" altLang="zh-CN" b="1" dirty="0">
                    <a:solidFill>
                      <a:srgbClr val="080808"/>
                    </a:solidFill>
                  </a:rPr>
                  <a:t>)</a:t>
                </a:r>
              </a:p>
            </p:txBody>
          </p:sp>
          <p:graphicFrame>
            <p:nvGraphicFramePr>
              <p:cNvPr id="30" name="Object 50"/>
              <p:cNvGraphicFramePr>
                <a:graphicFrameLocks noChangeAspect="1"/>
              </p:cNvGraphicFramePr>
              <p:nvPr/>
            </p:nvGraphicFramePr>
            <p:xfrm>
              <a:off x="5136" y="1920"/>
              <a:ext cx="223" cy="240"/>
            </p:xfrm>
            <a:graphic>
              <a:graphicData uri="http://schemas.openxmlformats.org/presentationml/2006/ole">
                <mc:AlternateContent xmlns:mc="http://schemas.openxmlformats.org/markup-compatibility/2006">
                  <mc:Choice xmlns:v="urn:schemas-microsoft-com:vml" Requires="v">
                    <p:oleObj spid="_x0000_s111771" name="Equation" r:id="rId10" imgW="177480" imgH="190440" progId="Equation.3">
                      <p:embed/>
                    </p:oleObj>
                  </mc:Choice>
                  <mc:Fallback>
                    <p:oleObj name="Equation" r:id="rId10" imgW="177480" imgH="1904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6" y="1920"/>
                            <a:ext cx="22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 name="Rectangle 51"/>
            <p:cNvSpPr>
              <a:spLocks noChangeArrowheads="1"/>
            </p:cNvSpPr>
            <p:nvPr/>
          </p:nvSpPr>
          <p:spPr bwMode="auto">
            <a:xfrm>
              <a:off x="1152" y="2471"/>
              <a:ext cx="259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FF3300"/>
                  </a:solidFill>
                  <a:ea typeface="楷体_GB2312" pitchFamily="49" charset="-122"/>
                </a:rPr>
                <a:t>如</a:t>
              </a:r>
              <a:r>
                <a:rPr lang="zh-CN" altLang="en-US" sz="2400" b="1">
                  <a:solidFill>
                    <a:srgbClr val="FF3300"/>
                  </a:solidFill>
                </a:rPr>
                <a:t>：</a:t>
              </a:r>
              <a:r>
                <a:rPr lang="en-US" altLang="zh-CN" sz="2400" b="1">
                  <a:solidFill>
                    <a:srgbClr val="080808"/>
                  </a:solidFill>
                </a:rPr>
                <a:t>x=-1010111B</a:t>
              </a:r>
              <a:r>
                <a:rPr lang="zh-CN" altLang="en-US" sz="2400" b="1">
                  <a:solidFill>
                    <a:srgbClr val="080808"/>
                  </a:solidFill>
                </a:rPr>
                <a:t>，</a:t>
              </a:r>
              <a:r>
                <a:rPr lang="en-US" altLang="zh-CN" sz="2400" b="1">
                  <a:solidFill>
                    <a:srgbClr val="080808"/>
                  </a:solidFill>
                </a:rPr>
                <a:t>n=8</a:t>
              </a:r>
              <a:r>
                <a:rPr lang="zh-CN" altLang="en-US" sz="2400" b="1">
                  <a:solidFill>
                    <a:srgbClr val="080808"/>
                  </a:solidFill>
                </a:rPr>
                <a:t>，</a:t>
              </a:r>
              <a:r>
                <a:rPr lang="zh-CN" altLang="en-US" sz="2400" b="1">
                  <a:solidFill>
                    <a:srgbClr val="080808"/>
                  </a:solidFill>
                  <a:ea typeface="楷体_GB2312" pitchFamily="49" charset="-122"/>
                </a:rPr>
                <a:t>则</a:t>
              </a:r>
            </a:p>
          </p:txBody>
        </p:sp>
        <p:sp>
          <p:nvSpPr>
            <p:cNvPr id="22" name="Rectangle 52"/>
            <p:cNvSpPr>
              <a:spLocks noChangeArrowheads="1"/>
            </p:cNvSpPr>
            <p:nvPr/>
          </p:nvSpPr>
          <p:spPr bwMode="auto">
            <a:xfrm>
              <a:off x="2160" y="2784"/>
              <a:ext cx="2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a:t>
              </a:r>
            </a:p>
          </p:txBody>
        </p:sp>
        <p:graphicFrame>
          <p:nvGraphicFramePr>
            <p:cNvPr id="23" name="Object 53"/>
            <p:cNvGraphicFramePr>
              <a:graphicFrameLocks noChangeAspect="1"/>
            </p:cNvGraphicFramePr>
            <p:nvPr/>
          </p:nvGraphicFramePr>
          <p:xfrm>
            <a:off x="2400" y="2784"/>
            <a:ext cx="1632" cy="336"/>
          </p:xfrm>
          <a:graphic>
            <a:graphicData uri="http://schemas.openxmlformats.org/presentationml/2006/ole">
              <mc:AlternateContent xmlns:mc="http://schemas.openxmlformats.org/markup-compatibility/2006">
                <mc:Choice xmlns:v="urn:schemas-microsoft-com:vml" Requires="v">
                  <p:oleObj spid="_x0000_s111772" name="Equation" r:id="rId11" imgW="1130040" imgH="228600" progId="Equation.3">
                    <p:embed/>
                  </p:oleObj>
                </mc:Choice>
                <mc:Fallback>
                  <p:oleObj name="Equation" r:id="rId11" imgW="113004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00" y="2784"/>
                          <a:ext cx="1632"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Rectangle 54"/>
            <p:cNvSpPr>
              <a:spLocks noChangeArrowheads="1"/>
            </p:cNvSpPr>
            <p:nvPr/>
          </p:nvSpPr>
          <p:spPr bwMode="auto">
            <a:xfrm>
              <a:off x="2160" y="3120"/>
              <a:ext cx="2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a:t>
              </a:r>
            </a:p>
          </p:txBody>
        </p:sp>
        <p:sp>
          <p:nvSpPr>
            <p:cNvPr id="25" name="Rectangle 55"/>
            <p:cNvSpPr>
              <a:spLocks noChangeArrowheads="1"/>
            </p:cNvSpPr>
            <p:nvPr/>
          </p:nvSpPr>
          <p:spPr bwMode="auto">
            <a:xfrm>
              <a:off x="2160" y="3408"/>
              <a:ext cx="2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a:t>
              </a:r>
            </a:p>
          </p:txBody>
        </p:sp>
        <p:sp>
          <p:nvSpPr>
            <p:cNvPr id="26" name="Rectangle 56"/>
            <p:cNvSpPr>
              <a:spLocks noChangeArrowheads="1"/>
            </p:cNvSpPr>
            <p:nvPr/>
          </p:nvSpPr>
          <p:spPr bwMode="auto">
            <a:xfrm>
              <a:off x="2352" y="3089"/>
              <a:ext cx="20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400" b="1">
                  <a:solidFill>
                    <a:srgbClr val="080808"/>
                  </a:solidFill>
                </a:rPr>
                <a:t>10000000B-1010111B</a:t>
              </a:r>
            </a:p>
          </p:txBody>
        </p:sp>
        <p:sp>
          <p:nvSpPr>
            <p:cNvPr id="27" name="Rectangle 57"/>
            <p:cNvSpPr>
              <a:spLocks noChangeArrowheads="1"/>
            </p:cNvSpPr>
            <p:nvPr/>
          </p:nvSpPr>
          <p:spPr bwMode="auto">
            <a:xfrm>
              <a:off x="2400" y="3377"/>
              <a:ext cx="11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400" b="1">
                  <a:solidFill>
                    <a:srgbClr val="FF3300"/>
                  </a:solidFill>
                </a:rPr>
                <a:t>10101001</a:t>
              </a:r>
              <a:r>
                <a:rPr lang="en-US" altLang="zh-CN" sz="2400" b="1">
                  <a:solidFill>
                    <a:srgbClr val="080808"/>
                  </a:solidFill>
                </a:rPr>
                <a:t>B</a:t>
              </a:r>
            </a:p>
          </p:txBody>
        </p:sp>
        <p:sp>
          <p:nvSpPr>
            <p:cNvPr id="28" name="Rectangle 58"/>
            <p:cNvSpPr>
              <a:spLocks noChangeArrowheads="1"/>
            </p:cNvSpPr>
            <p:nvPr/>
          </p:nvSpPr>
          <p:spPr bwMode="auto">
            <a:xfrm>
              <a:off x="1200" y="3663"/>
              <a:ext cx="33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这种方法因要做一次减法，很不方便。</a:t>
              </a:r>
            </a:p>
          </p:txBody>
        </p:sp>
      </p:grpSp>
    </p:spTree>
    <p:extLst>
      <p:ext uri="{BB962C8B-B14F-4D97-AF65-F5344CB8AC3E}">
        <p14:creationId xmlns:p14="http://schemas.microsoft.com/office/powerpoint/2010/main" val="111077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en-US" altLang="zh-CN" dirty="0" smtClean="0"/>
              <a:t>1</a:t>
            </a:r>
            <a:r>
              <a:rPr lang="zh-CN" altLang="en-US" dirty="0" smtClean="0"/>
              <a:t>有</a:t>
            </a:r>
            <a:r>
              <a:rPr lang="zh-CN" altLang="en-US" dirty="0"/>
              <a:t>符号数的表示</a:t>
            </a: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grpSp>
        <p:nvGrpSpPr>
          <p:cNvPr id="5" name="Group 20"/>
          <p:cNvGrpSpPr>
            <a:grpSpLocks/>
          </p:cNvGrpSpPr>
          <p:nvPr/>
        </p:nvGrpSpPr>
        <p:grpSpPr bwMode="auto">
          <a:xfrm>
            <a:off x="609600" y="1848609"/>
            <a:ext cx="2709863" cy="457200"/>
            <a:chOff x="1056" y="3375"/>
            <a:chExt cx="1707" cy="288"/>
          </a:xfrm>
        </p:grpSpPr>
        <p:pic>
          <p:nvPicPr>
            <p:cNvPr id="6" name="Picture 21" descr="BD21298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 y="345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2"/>
            <p:cNvSpPr>
              <a:spLocks noChangeArrowheads="1"/>
            </p:cNvSpPr>
            <p:nvPr/>
          </p:nvSpPr>
          <p:spPr bwMode="auto">
            <a:xfrm>
              <a:off x="1296" y="3375"/>
              <a:ext cx="1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0000FF"/>
                  </a:solidFill>
                  <a:ea typeface="楷体_GB2312" pitchFamily="49" charset="-122"/>
                </a:rPr>
                <a:t>利用原码求补码</a:t>
              </a:r>
            </a:p>
          </p:txBody>
        </p:sp>
      </p:grpSp>
      <p:sp>
        <p:nvSpPr>
          <p:cNvPr id="8" name="Rectangle 23"/>
          <p:cNvSpPr>
            <a:spLocks noChangeArrowheads="1"/>
          </p:cNvSpPr>
          <p:nvPr/>
        </p:nvSpPr>
        <p:spPr bwMode="auto">
          <a:xfrm>
            <a:off x="609600" y="2362200"/>
            <a:ext cx="8153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b="1">
                <a:solidFill>
                  <a:srgbClr val="080808"/>
                </a:solidFill>
              </a:rPr>
              <a:t>      </a:t>
            </a:r>
            <a:r>
              <a:rPr lang="zh-CN" altLang="en-US" sz="2400" b="1">
                <a:solidFill>
                  <a:srgbClr val="080808"/>
                </a:solidFill>
                <a:latin typeface="楷体_GB2312" pitchFamily="49" charset="-122"/>
                <a:ea typeface="楷体_GB2312" pitchFamily="49" charset="-122"/>
              </a:rPr>
              <a:t>一个</a:t>
            </a:r>
            <a:r>
              <a:rPr lang="zh-CN" altLang="en-US" sz="2400" b="1">
                <a:solidFill>
                  <a:srgbClr val="FF3300"/>
                </a:solidFill>
                <a:latin typeface="楷体_GB2312" pitchFamily="49" charset="-122"/>
                <a:ea typeface="楷体_GB2312" pitchFamily="49" charset="-122"/>
              </a:rPr>
              <a:t>负数</a:t>
            </a:r>
            <a:r>
              <a:rPr lang="zh-CN" altLang="en-US" sz="2400" b="1">
                <a:solidFill>
                  <a:srgbClr val="080808"/>
                </a:solidFill>
                <a:latin typeface="楷体_GB2312" pitchFamily="49" charset="-122"/>
                <a:ea typeface="楷体_GB2312" pitchFamily="49" charset="-122"/>
              </a:rPr>
              <a:t>的补码等于其原码除符号位保持不变外，其余各位按位取反，再在最低位加</a:t>
            </a:r>
            <a:r>
              <a:rPr lang="en-US" altLang="zh-CN" sz="2400" b="1">
                <a:solidFill>
                  <a:srgbClr val="080808"/>
                </a:solidFill>
                <a:latin typeface="楷体_GB2312" pitchFamily="49" charset="-122"/>
                <a:ea typeface="楷体_GB2312" pitchFamily="49" charset="-122"/>
              </a:rPr>
              <a:t>1</a:t>
            </a:r>
            <a:r>
              <a:rPr lang="zh-CN" altLang="en-US" sz="2400" b="1">
                <a:solidFill>
                  <a:srgbClr val="080808"/>
                </a:solidFill>
                <a:latin typeface="楷体_GB2312" pitchFamily="49" charset="-122"/>
                <a:ea typeface="楷体_GB2312" pitchFamily="49" charset="-122"/>
              </a:rPr>
              <a:t>。</a:t>
            </a:r>
          </a:p>
        </p:txBody>
      </p:sp>
      <p:grpSp>
        <p:nvGrpSpPr>
          <p:cNvPr id="9" name="Group 47"/>
          <p:cNvGrpSpPr>
            <a:grpSpLocks/>
          </p:cNvGrpSpPr>
          <p:nvPr/>
        </p:nvGrpSpPr>
        <p:grpSpPr bwMode="auto">
          <a:xfrm>
            <a:off x="1524000" y="3505202"/>
            <a:ext cx="4872038" cy="933451"/>
            <a:chOff x="624" y="1868"/>
            <a:chExt cx="3069" cy="588"/>
          </a:xfrm>
        </p:grpSpPr>
        <p:grpSp>
          <p:nvGrpSpPr>
            <p:cNvPr id="10" name="Group 24"/>
            <p:cNvGrpSpPr>
              <a:grpSpLocks/>
            </p:cNvGrpSpPr>
            <p:nvPr/>
          </p:nvGrpSpPr>
          <p:grpSpPr bwMode="auto">
            <a:xfrm>
              <a:off x="1200" y="2150"/>
              <a:ext cx="551" cy="306"/>
              <a:chOff x="2592" y="2640"/>
              <a:chExt cx="551" cy="306"/>
            </a:xfrm>
          </p:grpSpPr>
          <p:sp>
            <p:nvSpPr>
              <p:cNvPr id="18" name="Rectangle 25"/>
              <p:cNvSpPr>
                <a:spLocks noChangeArrowheads="1"/>
              </p:cNvSpPr>
              <p:nvPr/>
            </p:nvSpPr>
            <p:spPr bwMode="auto">
              <a:xfrm>
                <a:off x="2832" y="2655"/>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19" name="Rectangle 26"/>
              <p:cNvSpPr>
                <a:spLocks noChangeArrowheads="1"/>
              </p:cNvSpPr>
              <p:nvPr/>
            </p:nvSpPr>
            <p:spPr bwMode="auto">
              <a:xfrm>
                <a:off x="2592" y="2640"/>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grpSp>
        <p:sp>
          <p:nvSpPr>
            <p:cNvPr id="11" name="Rectangle 30"/>
            <p:cNvSpPr>
              <a:spLocks noChangeArrowheads="1"/>
            </p:cNvSpPr>
            <p:nvPr/>
          </p:nvSpPr>
          <p:spPr bwMode="auto">
            <a:xfrm>
              <a:off x="624" y="1868"/>
              <a:ext cx="12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b="1">
                  <a:solidFill>
                    <a:srgbClr val="FF3300"/>
                  </a:solidFill>
                </a:rPr>
                <a:t>如：</a:t>
              </a:r>
              <a:r>
                <a:rPr lang="en-US" altLang="zh-CN" b="1">
                  <a:solidFill>
                    <a:srgbClr val="080808"/>
                  </a:solidFill>
                </a:rPr>
                <a:t>x=-1010111B</a:t>
              </a:r>
            </a:p>
          </p:txBody>
        </p:sp>
        <p:sp>
          <p:nvSpPr>
            <p:cNvPr id="12" name="Rectangle 31"/>
            <p:cNvSpPr>
              <a:spLocks noChangeArrowheads="1"/>
            </p:cNvSpPr>
            <p:nvPr/>
          </p:nvSpPr>
          <p:spPr bwMode="auto">
            <a:xfrm>
              <a:off x="1632" y="2150"/>
              <a:ext cx="2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a:t>
              </a:r>
            </a:p>
          </p:txBody>
        </p:sp>
        <p:sp>
          <p:nvSpPr>
            <p:cNvPr id="13" name="Rectangle 35"/>
            <p:cNvSpPr>
              <a:spLocks noChangeArrowheads="1"/>
            </p:cNvSpPr>
            <p:nvPr/>
          </p:nvSpPr>
          <p:spPr bwMode="auto">
            <a:xfrm>
              <a:off x="1824" y="2160"/>
              <a:ext cx="186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10101000B+1=</a:t>
              </a:r>
              <a:r>
                <a:rPr lang="en-US" altLang="zh-CN" b="1">
                  <a:solidFill>
                    <a:srgbClr val="FF3300"/>
                  </a:solidFill>
                </a:rPr>
                <a:t>10101001</a:t>
              </a:r>
              <a:r>
                <a:rPr lang="en-US" altLang="zh-CN" b="1">
                  <a:solidFill>
                    <a:srgbClr val="080808"/>
                  </a:solidFill>
                </a:rPr>
                <a:t>B</a:t>
              </a:r>
            </a:p>
          </p:txBody>
        </p:sp>
        <p:grpSp>
          <p:nvGrpSpPr>
            <p:cNvPr id="14" name="Group 37"/>
            <p:cNvGrpSpPr>
              <a:grpSpLocks/>
            </p:cNvGrpSpPr>
            <p:nvPr/>
          </p:nvGrpSpPr>
          <p:grpSpPr bwMode="auto">
            <a:xfrm>
              <a:off x="2256" y="1872"/>
              <a:ext cx="551" cy="306"/>
              <a:chOff x="2592" y="2640"/>
              <a:chExt cx="551" cy="306"/>
            </a:xfrm>
          </p:grpSpPr>
          <p:sp>
            <p:nvSpPr>
              <p:cNvPr id="16" name="Rectangle 38"/>
              <p:cNvSpPr>
                <a:spLocks noChangeArrowheads="1"/>
              </p:cNvSpPr>
              <p:nvPr/>
            </p:nvSpPr>
            <p:spPr bwMode="auto">
              <a:xfrm>
                <a:off x="2832" y="2655"/>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原</a:t>
                </a:r>
              </a:p>
            </p:txBody>
          </p:sp>
          <p:sp>
            <p:nvSpPr>
              <p:cNvPr id="17" name="Rectangle 39"/>
              <p:cNvSpPr>
                <a:spLocks noChangeArrowheads="1"/>
              </p:cNvSpPr>
              <p:nvPr/>
            </p:nvSpPr>
            <p:spPr bwMode="auto">
              <a:xfrm>
                <a:off x="2592" y="2640"/>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grpSp>
        <p:sp>
          <p:nvSpPr>
            <p:cNvPr id="15" name="Rectangle 40"/>
            <p:cNvSpPr>
              <a:spLocks noChangeArrowheads="1"/>
            </p:cNvSpPr>
            <p:nvPr/>
          </p:nvSpPr>
          <p:spPr bwMode="auto">
            <a:xfrm>
              <a:off x="2705" y="1872"/>
              <a:ext cx="92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dirty="0">
                  <a:solidFill>
                    <a:srgbClr val="080808"/>
                  </a:solidFill>
                </a:rPr>
                <a:t>=11010111B</a:t>
              </a:r>
            </a:p>
          </p:txBody>
        </p:sp>
      </p:grpSp>
      <p:sp>
        <p:nvSpPr>
          <p:cNvPr id="20" name="Rectangle 41"/>
          <p:cNvSpPr>
            <a:spLocks noChangeArrowheads="1"/>
          </p:cNvSpPr>
          <p:nvPr/>
        </p:nvSpPr>
        <p:spPr bwMode="auto">
          <a:xfrm>
            <a:off x="685800" y="4953000"/>
            <a:ext cx="80746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080808"/>
                </a:solidFill>
                <a:latin typeface="楷体_GB2312" pitchFamily="49" charset="-122"/>
                <a:ea typeface="楷体_GB2312" pitchFamily="49" charset="-122"/>
              </a:rPr>
              <a:t>值的注意的是：</a:t>
            </a:r>
            <a:r>
              <a:rPr lang="en-US" altLang="zh-CN" sz="2400" b="1" dirty="0">
                <a:solidFill>
                  <a:srgbClr val="0000FF"/>
                </a:solidFill>
                <a:latin typeface="楷体_GB2312" pitchFamily="49" charset="-122"/>
                <a:ea typeface="楷体_GB2312" pitchFamily="49" charset="-122"/>
              </a:rPr>
              <a:t>0</a:t>
            </a:r>
            <a:r>
              <a:rPr lang="zh-CN" altLang="en-US" sz="2400" b="1" dirty="0">
                <a:solidFill>
                  <a:srgbClr val="0000FF"/>
                </a:solidFill>
                <a:latin typeface="楷体_GB2312" pitchFamily="49" charset="-122"/>
                <a:ea typeface="楷体_GB2312" pitchFamily="49" charset="-122"/>
              </a:rPr>
              <a:t>的补码只有唯一的形式，符号位和数值位</a:t>
            </a:r>
          </a:p>
          <a:p>
            <a:pPr algn="l"/>
            <a:r>
              <a:rPr lang="zh-CN" altLang="en-US" sz="2400" b="1" dirty="0">
                <a:solidFill>
                  <a:srgbClr val="0000FF"/>
                </a:solidFill>
                <a:latin typeface="楷体_GB2312" pitchFamily="49" charset="-122"/>
                <a:ea typeface="楷体_GB2312" pitchFamily="49" charset="-122"/>
              </a:rPr>
              <a:t>              均为</a:t>
            </a:r>
            <a:r>
              <a:rPr lang="en-US" altLang="zh-CN" sz="2400" b="1" dirty="0">
                <a:solidFill>
                  <a:srgbClr val="0000FF"/>
                </a:solidFill>
                <a:latin typeface="楷体_GB2312" pitchFamily="49" charset="-122"/>
                <a:ea typeface="楷体_GB2312" pitchFamily="49" charset="-122"/>
              </a:rPr>
              <a:t>0</a:t>
            </a:r>
            <a:r>
              <a:rPr lang="zh-CN" altLang="en-US" sz="2400" b="1" dirty="0">
                <a:solidFill>
                  <a:srgbClr val="0000FF"/>
                </a:solidFill>
                <a:latin typeface="楷体_GB2312" pitchFamily="49" charset="-122"/>
                <a:ea typeface="楷体_GB2312" pitchFamily="49" charset="-122"/>
              </a:rPr>
              <a:t>。无正负</a:t>
            </a:r>
            <a:r>
              <a:rPr lang="en-US" altLang="zh-CN" sz="2400" b="1" dirty="0">
                <a:solidFill>
                  <a:srgbClr val="0000FF"/>
                </a:solidFill>
                <a:latin typeface="楷体_GB2312" pitchFamily="49" charset="-122"/>
                <a:ea typeface="楷体_GB2312" pitchFamily="49" charset="-122"/>
              </a:rPr>
              <a:t>0</a:t>
            </a:r>
            <a:r>
              <a:rPr lang="zh-CN" altLang="en-US" sz="2400" b="1" dirty="0">
                <a:solidFill>
                  <a:srgbClr val="0000FF"/>
                </a:solidFill>
                <a:latin typeface="楷体_GB2312" pitchFamily="49" charset="-122"/>
                <a:ea typeface="楷体_GB2312" pitchFamily="49" charset="-122"/>
              </a:rPr>
              <a:t>之分。</a:t>
            </a:r>
          </a:p>
        </p:txBody>
      </p:sp>
      <p:sp>
        <p:nvSpPr>
          <p:cNvPr id="3" name="矩形 2"/>
          <p:cNvSpPr/>
          <p:nvPr/>
        </p:nvSpPr>
        <p:spPr>
          <a:xfrm>
            <a:off x="331596" y="2281488"/>
            <a:ext cx="8709408" cy="37444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smtClean="0">
                <a:solidFill>
                  <a:srgbClr val="FF0000"/>
                </a:solidFill>
              </a:rPr>
              <a:t>正数：</a:t>
            </a:r>
            <a:r>
              <a:rPr lang="en-US" altLang="zh-CN" sz="4000" b="1" dirty="0" smtClean="0">
                <a:solidFill>
                  <a:srgbClr val="FF0000"/>
                </a:solidFill>
              </a:rPr>
              <a:t>[x]</a:t>
            </a:r>
            <a:r>
              <a:rPr lang="zh-CN" altLang="en-US" sz="4000" b="1" dirty="0" smtClean="0">
                <a:solidFill>
                  <a:srgbClr val="FF0000"/>
                </a:solidFill>
              </a:rPr>
              <a:t>补</a:t>
            </a:r>
            <a:r>
              <a:rPr lang="en-US" altLang="zh-CN" sz="4000" b="1" dirty="0" smtClean="0">
                <a:solidFill>
                  <a:srgbClr val="FF0000"/>
                </a:solidFill>
              </a:rPr>
              <a:t>= [x]</a:t>
            </a:r>
            <a:r>
              <a:rPr lang="zh-CN" altLang="en-US" sz="4000" b="1" dirty="0" smtClean="0">
                <a:solidFill>
                  <a:srgbClr val="FF0000"/>
                </a:solidFill>
              </a:rPr>
              <a:t>原</a:t>
            </a:r>
            <a:endParaRPr lang="en-US" altLang="zh-CN" sz="4000" b="1" dirty="0" smtClean="0">
              <a:solidFill>
                <a:srgbClr val="FF0000"/>
              </a:solidFill>
            </a:endParaRPr>
          </a:p>
          <a:p>
            <a:pPr algn="ctr"/>
            <a:r>
              <a:rPr lang="zh-CN" altLang="en-US" sz="4000" b="1" dirty="0" smtClean="0">
                <a:solidFill>
                  <a:srgbClr val="FF0000"/>
                </a:solidFill>
              </a:rPr>
              <a:t>负数：除</a:t>
            </a:r>
            <a:r>
              <a:rPr lang="zh-CN" altLang="en-US" sz="4000" b="1" dirty="0" smtClean="0">
                <a:solidFill>
                  <a:srgbClr val="FF0000"/>
                </a:solidFill>
              </a:rPr>
              <a:t>符号位外，取反再加</a:t>
            </a:r>
            <a:r>
              <a:rPr lang="zh-CN" altLang="en-US" sz="4000" b="1" dirty="0" smtClean="0">
                <a:solidFill>
                  <a:srgbClr val="FF0000"/>
                </a:solidFill>
              </a:rPr>
              <a:t>一</a:t>
            </a:r>
            <a:endParaRPr lang="en-US" altLang="zh-CN" sz="4000" b="1" dirty="0" smtClean="0">
              <a:solidFill>
                <a:srgbClr val="FF0000"/>
              </a:solidFill>
            </a:endParaRPr>
          </a:p>
          <a:p>
            <a:pPr algn="ctr"/>
            <a:r>
              <a:rPr lang="zh-CN" altLang="en-US" sz="4000" b="1" dirty="0" smtClean="0">
                <a:solidFill>
                  <a:srgbClr val="FF0000"/>
                </a:solidFill>
              </a:rPr>
              <a:t>负数：</a:t>
            </a:r>
            <a:r>
              <a:rPr lang="en-US" altLang="zh-CN" sz="4000" b="1" dirty="0" smtClean="0">
                <a:solidFill>
                  <a:srgbClr val="FF0000"/>
                </a:solidFill>
              </a:rPr>
              <a:t>[x]</a:t>
            </a:r>
            <a:r>
              <a:rPr lang="zh-CN" altLang="en-US" sz="4000" b="1" dirty="0" smtClean="0">
                <a:solidFill>
                  <a:srgbClr val="FF0000"/>
                </a:solidFill>
              </a:rPr>
              <a:t>补</a:t>
            </a:r>
            <a:r>
              <a:rPr lang="en-US" altLang="zh-CN" sz="4000" b="1" dirty="0" smtClean="0">
                <a:solidFill>
                  <a:srgbClr val="FF0000"/>
                </a:solidFill>
              </a:rPr>
              <a:t>=[x]</a:t>
            </a:r>
            <a:r>
              <a:rPr lang="zh-CN" altLang="en-US" sz="4000" b="1" dirty="0" smtClean="0">
                <a:solidFill>
                  <a:srgbClr val="FF0000"/>
                </a:solidFill>
              </a:rPr>
              <a:t>反</a:t>
            </a:r>
            <a:r>
              <a:rPr lang="en-US" altLang="zh-CN" sz="4000" b="1" dirty="0" smtClean="0">
                <a:solidFill>
                  <a:srgbClr val="FF0000"/>
                </a:solidFill>
              </a:rPr>
              <a:t>+1</a:t>
            </a:r>
            <a:endParaRPr lang="zh-CN" altLang="en-US" sz="4000" b="1" dirty="0">
              <a:solidFill>
                <a:srgbClr val="FF0000"/>
              </a:solidFill>
            </a:endParaRPr>
          </a:p>
        </p:txBody>
      </p:sp>
      <p:sp>
        <p:nvSpPr>
          <p:cNvPr id="21" name="矩形 20"/>
          <p:cNvSpPr/>
          <p:nvPr/>
        </p:nvSpPr>
        <p:spPr>
          <a:xfrm>
            <a:off x="938119" y="1280958"/>
            <a:ext cx="2645296" cy="56442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solidFill>
                  <a:srgbClr val="FF0000"/>
                </a:solidFill>
                <a:latin typeface="华文琥珀" pitchFamily="2" charset="-122"/>
                <a:ea typeface="华文琥珀" pitchFamily="2" charset="-122"/>
              </a:rPr>
              <a:t>简化算法</a:t>
            </a:r>
            <a:endParaRPr lang="zh-CN" altLang="en-US" sz="3200" dirty="0">
              <a:solidFill>
                <a:srgbClr val="FF0000"/>
              </a:solidFill>
              <a:latin typeface="华文琥珀" pitchFamily="2" charset="-122"/>
              <a:ea typeface="华文琥珀" pitchFamily="2" charset="-122"/>
            </a:endParaRPr>
          </a:p>
        </p:txBody>
      </p:sp>
    </p:spTree>
    <p:extLst>
      <p:ext uri="{BB962C8B-B14F-4D97-AF65-F5344CB8AC3E}">
        <p14:creationId xmlns:p14="http://schemas.microsoft.com/office/powerpoint/2010/main" val="351347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en-US" altLang="zh-CN" dirty="0" smtClean="0"/>
              <a:t>1</a:t>
            </a:r>
            <a:r>
              <a:rPr lang="zh-CN" altLang="en-US" dirty="0" smtClean="0"/>
              <a:t>有</a:t>
            </a:r>
            <a:r>
              <a:rPr lang="zh-CN" altLang="en-US" dirty="0"/>
              <a:t>符号数的表示</a:t>
            </a: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Rectangle 2" descr="Rectangle: Click to edit Master text styles&#10;Second level&#10;Third level&#10;Fourth level&#10;Fifth level"/>
          <p:cNvSpPr txBox="1">
            <a:spLocks noChangeArrowheads="1"/>
          </p:cNvSpPr>
          <p:nvPr/>
        </p:nvSpPr>
        <p:spPr bwMode="auto">
          <a:xfrm>
            <a:off x="838200" y="1573467"/>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gn="just">
              <a:buFont typeface="Wingdings" pitchFamily="2" charset="2"/>
              <a:buNone/>
            </a:pPr>
            <a:r>
              <a:rPr lang="en-US" altLang="zh-CN" smtClean="0">
                <a:solidFill>
                  <a:srgbClr val="000000"/>
                </a:solidFill>
              </a:rPr>
              <a:t> </a:t>
            </a:r>
            <a:endParaRPr lang="en-US" altLang="zh-CN" smtClean="0"/>
          </a:p>
          <a:p>
            <a:pPr>
              <a:buFont typeface="Wingdings" pitchFamily="2" charset="2"/>
              <a:buNone/>
            </a:pPr>
            <a:endParaRPr lang="en-US" altLang="zh-CN" smtClean="0"/>
          </a:p>
        </p:txBody>
      </p:sp>
      <p:sp>
        <p:nvSpPr>
          <p:cNvPr id="6" name="Rectangle 11"/>
          <p:cNvSpPr>
            <a:spLocks noChangeArrowheads="1"/>
          </p:cNvSpPr>
          <p:nvPr/>
        </p:nvSpPr>
        <p:spPr bwMode="auto">
          <a:xfrm>
            <a:off x="4775177" y="1512388"/>
            <a:ext cx="27491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FF3300"/>
                </a:solidFill>
              </a:rPr>
              <a:t>如：</a:t>
            </a:r>
            <a:r>
              <a:rPr lang="en-US" altLang="zh-CN" sz="2400" b="1" dirty="0">
                <a:solidFill>
                  <a:srgbClr val="080808"/>
                </a:solidFill>
              </a:rPr>
              <a:t>x=-87, </a:t>
            </a:r>
            <a:endParaRPr lang="en-US" altLang="zh-CN" sz="2400" b="1" dirty="0" smtClean="0">
              <a:solidFill>
                <a:srgbClr val="080808"/>
              </a:solidFill>
            </a:endParaRPr>
          </a:p>
          <a:p>
            <a:pPr algn="l"/>
            <a:r>
              <a:rPr lang="zh-CN" altLang="en-US" sz="2400" b="1" dirty="0" smtClean="0">
                <a:solidFill>
                  <a:srgbClr val="080808"/>
                </a:solidFill>
              </a:rPr>
              <a:t>即</a:t>
            </a:r>
            <a:r>
              <a:rPr lang="en-US" altLang="zh-CN" sz="2400" b="1" dirty="0">
                <a:solidFill>
                  <a:srgbClr val="080808"/>
                </a:solidFill>
              </a:rPr>
              <a:t>|x|=0101  0111B</a:t>
            </a:r>
          </a:p>
        </p:txBody>
      </p:sp>
      <p:sp>
        <p:nvSpPr>
          <p:cNvPr id="7" name="Rectangle 15"/>
          <p:cNvSpPr>
            <a:spLocks noChangeArrowheads="1"/>
          </p:cNvSpPr>
          <p:nvPr/>
        </p:nvSpPr>
        <p:spPr bwMode="auto">
          <a:xfrm>
            <a:off x="4742656" y="2571819"/>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080808"/>
                </a:solidFill>
                <a:ea typeface="楷体_GB2312" pitchFamily="49" charset="-122"/>
              </a:rPr>
              <a:t>原</a:t>
            </a:r>
          </a:p>
        </p:txBody>
      </p:sp>
      <p:sp>
        <p:nvSpPr>
          <p:cNvPr id="8" name="Rectangle 16"/>
          <p:cNvSpPr>
            <a:spLocks noChangeArrowheads="1"/>
          </p:cNvSpPr>
          <p:nvPr/>
        </p:nvSpPr>
        <p:spPr bwMode="auto">
          <a:xfrm>
            <a:off x="4523928" y="2414756"/>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dirty="0">
                <a:solidFill>
                  <a:srgbClr val="080808"/>
                </a:solidFill>
              </a:rPr>
              <a:t>[</a:t>
            </a:r>
            <a:r>
              <a:rPr lang="en-US" altLang="zh-CN" b="1" dirty="0" smtClean="0">
                <a:solidFill>
                  <a:srgbClr val="080808"/>
                </a:solidFill>
              </a:rPr>
              <a:t>x</a:t>
            </a:r>
            <a:r>
              <a:rPr lang="en-US" altLang="zh-CN" b="1" dirty="0">
                <a:solidFill>
                  <a:srgbClr val="080808"/>
                </a:solidFill>
              </a:rPr>
              <a:t>]</a:t>
            </a:r>
          </a:p>
        </p:txBody>
      </p:sp>
      <p:sp>
        <p:nvSpPr>
          <p:cNvPr id="9" name="Rectangle 17"/>
          <p:cNvSpPr>
            <a:spLocks noChangeArrowheads="1"/>
          </p:cNvSpPr>
          <p:nvPr/>
        </p:nvSpPr>
        <p:spPr bwMode="auto">
          <a:xfrm>
            <a:off x="5209728" y="2490956"/>
            <a:ext cx="411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b="1" dirty="0" smtClean="0">
                <a:solidFill>
                  <a:srgbClr val="080808"/>
                </a:solidFill>
              </a:rPr>
              <a:t>=</a:t>
            </a:r>
            <a:r>
              <a:rPr lang="en-US" altLang="zh-CN" b="1" dirty="0" smtClean="0">
                <a:solidFill>
                  <a:srgbClr val="FF3300"/>
                </a:solidFill>
              </a:rPr>
              <a:t>1  </a:t>
            </a:r>
            <a:r>
              <a:rPr lang="en-US" altLang="zh-CN" b="1" dirty="0">
                <a:solidFill>
                  <a:srgbClr val="FF3300"/>
                </a:solidFill>
              </a:rPr>
              <a:t>1  0  1  0  1  1  1</a:t>
            </a:r>
            <a:r>
              <a:rPr lang="en-US" altLang="zh-CN" b="1" dirty="0">
                <a:solidFill>
                  <a:srgbClr val="080808"/>
                </a:solidFill>
              </a:rPr>
              <a:t>  B</a:t>
            </a:r>
          </a:p>
        </p:txBody>
      </p:sp>
      <p:grpSp>
        <p:nvGrpSpPr>
          <p:cNvPr id="10" name="Group 40"/>
          <p:cNvGrpSpPr>
            <a:grpSpLocks/>
          </p:cNvGrpSpPr>
          <p:nvPr/>
        </p:nvGrpSpPr>
        <p:grpSpPr bwMode="auto">
          <a:xfrm>
            <a:off x="4447728" y="4167360"/>
            <a:ext cx="3300413" cy="485776"/>
            <a:chOff x="1584" y="2736"/>
            <a:chExt cx="2079" cy="306"/>
          </a:xfrm>
        </p:grpSpPr>
        <p:grpSp>
          <p:nvGrpSpPr>
            <p:cNvPr id="11" name="Group 25"/>
            <p:cNvGrpSpPr>
              <a:grpSpLocks/>
            </p:cNvGrpSpPr>
            <p:nvPr/>
          </p:nvGrpSpPr>
          <p:grpSpPr bwMode="auto">
            <a:xfrm>
              <a:off x="1584" y="2736"/>
              <a:ext cx="551" cy="306"/>
              <a:chOff x="2592" y="2640"/>
              <a:chExt cx="551" cy="306"/>
            </a:xfrm>
          </p:grpSpPr>
          <p:sp>
            <p:nvSpPr>
              <p:cNvPr id="13" name="Rectangle 26"/>
              <p:cNvSpPr>
                <a:spLocks noChangeArrowheads="1"/>
              </p:cNvSpPr>
              <p:nvPr/>
            </p:nvSpPr>
            <p:spPr bwMode="auto">
              <a:xfrm>
                <a:off x="2832" y="2655"/>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14" name="Rectangle 27"/>
              <p:cNvSpPr>
                <a:spLocks noChangeArrowheads="1"/>
              </p:cNvSpPr>
              <p:nvPr/>
            </p:nvSpPr>
            <p:spPr bwMode="auto">
              <a:xfrm>
                <a:off x="2592" y="2640"/>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grpSp>
        <p:sp>
          <p:nvSpPr>
            <p:cNvPr id="12" name="Rectangle 28"/>
            <p:cNvSpPr>
              <a:spLocks noChangeArrowheads="1"/>
            </p:cNvSpPr>
            <p:nvPr/>
          </p:nvSpPr>
          <p:spPr bwMode="auto">
            <a:xfrm>
              <a:off x="2064" y="2736"/>
              <a:ext cx="159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 1  0  1  0  1  0  0  1 B</a:t>
              </a:r>
            </a:p>
          </p:txBody>
        </p:sp>
      </p:grpSp>
      <p:grpSp>
        <p:nvGrpSpPr>
          <p:cNvPr id="15" name="Group 36"/>
          <p:cNvGrpSpPr>
            <a:grpSpLocks/>
          </p:cNvGrpSpPr>
          <p:nvPr/>
        </p:nvGrpSpPr>
        <p:grpSpPr bwMode="auto">
          <a:xfrm>
            <a:off x="685800" y="4689376"/>
            <a:ext cx="8153401" cy="1200150"/>
            <a:chOff x="432" y="3216"/>
            <a:chExt cx="5136" cy="756"/>
          </a:xfrm>
        </p:grpSpPr>
        <p:sp>
          <p:nvSpPr>
            <p:cNvPr id="16" name="Rectangle 32"/>
            <p:cNvSpPr>
              <a:spLocks noChangeArrowheads="1"/>
            </p:cNvSpPr>
            <p:nvPr/>
          </p:nvSpPr>
          <p:spPr bwMode="auto">
            <a:xfrm>
              <a:off x="432" y="3216"/>
              <a:ext cx="5136"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400" b="1">
                  <a:solidFill>
                    <a:srgbClr val="080808"/>
                  </a:solidFill>
                  <a:latin typeface="楷体_GB2312" pitchFamily="49" charset="-122"/>
                  <a:ea typeface="楷体_GB2312" pitchFamily="49" charset="-122"/>
                </a:rPr>
                <a:t>8</a:t>
              </a:r>
              <a:r>
                <a:rPr lang="zh-CN" altLang="en-US" sz="2400" b="1">
                  <a:solidFill>
                    <a:srgbClr val="080808"/>
                  </a:solidFill>
                  <a:latin typeface="楷体_GB2312" pitchFamily="49" charset="-122"/>
                  <a:ea typeface="楷体_GB2312" pitchFamily="49" charset="-122"/>
                </a:rPr>
                <a:t>位二进制补码所能表示的数的范围：</a:t>
              </a:r>
              <a:r>
                <a:rPr lang="en-US" altLang="zh-CN" sz="2400" b="1">
                  <a:solidFill>
                    <a:srgbClr val="080808"/>
                  </a:solidFill>
                  <a:latin typeface="楷体_GB2312" pitchFamily="49" charset="-122"/>
                  <a:ea typeface="楷体_GB2312" pitchFamily="49" charset="-122"/>
                </a:rPr>
                <a:t>-128      +127</a:t>
              </a:r>
            </a:p>
            <a:p>
              <a:pPr algn="l"/>
              <a:r>
                <a:rPr lang="en-US" altLang="zh-CN" sz="2400" b="1">
                  <a:solidFill>
                    <a:srgbClr val="080808"/>
                  </a:solidFill>
                  <a:latin typeface="楷体_GB2312" pitchFamily="49" charset="-122"/>
                  <a:ea typeface="楷体_GB2312" pitchFamily="49" charset="-122"/>
                </a:rPr>
                <a:t> </a:t>
              </a:r>
            </a:p>
            <a:p>
              <a:pPr algn="l"/>
              <a:r>
                <a:rPr lang="en-US" altLang="zh-CN" sz="2400" b="1">
                  <a:solidFill>
                    <a:srgbClr val="080808"/>
                  </a:solidFill>
                  <a:latin typeface="楷体_GB2312" pitchFamily="49" charset="-122"/>
                  <a:ea typeface="楷体_GB2312" pitchFamily="49" charset="-122"/>
                </a:rPr>
                <a:t>16</a:t>
              </a:r>
              <a:r>
                <a:rPr lang="zh-CN" altLang="en-US" sz="2400" b="1">
                  <a:solidFill>
                    <a:srgbClr val="080808"/>
                  </a:solidFill>
                  <a:latin typeface="楷体_GB2312" pitchFamily="49" charset="-122"/>
                  <a:ea typeface="楷体_GB2312" pitchFamily="49" charset="-122"/>
                </a:rPr>
                <a:t>位二进制补码所能表示的数的范围：</a:t>
              </a:r>
              <a:r>
                <a:rPr lang="en-US" altLang="zh-CN" sz="2400" b="1">
                  <a:solidFill>
                    <a:srgbClr val="080808"/>
                  </a:solidFill>
                  <a:latin typeface="楷体_GB2312" pitchFamily="49" charset="-122"/>
                  <a:ea typeface="楷体_GB2312" pitchFamily="49" charset="-122"/>
                </a:rPr>
                <a:t>-32768     +32767</a:t>
              </a:r>
              <a:r>
                <a:rPr lang="en-US" altLang="zh-CN" b="1">
                  <a:solidFill>
                    <a:srgbClr val="080808"/>
                  </a:solidFill>
                </a:rPr>
                <a:t> </a:t>
              </a:r>
            </a:p>
          </p:txBody>
        </p:sp>
        <p:sp>
          <p:nvSpPr>
            <p:cNvPr id="17" name="Freeform 33"/>
            <p:cNvSpPr>
              <a:spLocks/>
            </p:cNvSpPr>
            <p:nvPr/>
          </p:nvSpPr>
          <p:spPr bwMode="auto">
            <a:xfrm>
              <a:off x="4416" y="3792"/>
              <a:ext cx="336" cy="48"/>
            </a:xfrm>
            <a:custGeom>
              <a:avLst/>
              <a:gdLst>
                <a:gd name="T0" fmla="*/ 0 w 480"/>
                <a:gd name="T1" fmla="*/ 0 h 96"/>
                <a:gd name="T2" fmla="*/ 144 w 480"/>
                <a:gd name="T3" fmla="*/ 96 h 96"/>
                <a:gd name="T4" fmla="*/ 336 w 480"/>
                <a:gd name="T5" fmla="*/ 0 h 96"/>
                <a:gd name="T6" fmla="*/ 480 w 480"/>
                <a:gd name="T7" fmla="*/ 96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0"/>
                  </a:moveTo>
                  <a:cubicBezTo>
                    <a:pt x="44" y="48"/>
                    <a:pt x="88" y="96"/>
                    <a:pt x="144" y="96"/>
                  </a:cubicBezTo>
                  <a:cubicBezTo>
                    <a:pt x="200" y="96"/>
                    <a:pt x="280" y="0"/>
                    <a:pt x="336" y="0"/>
                  </a:cubicBezTo>
                  <a:cubicBezTo>
                    <a:pt x="392" y="0"/>
                    <a:pt x="436" y="48"/>
                    <a:pt x="480" y="96"/>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b="1"/>
            </a:p>
          </p:txBody>
        </p:sp>
        <p:sp>
          <p:nvSpPr>
            <p:cNvPr id="18" name="Freeform 34"/>
            <p:cNvSpPr>
              <a:spLocks/>
            </p:cNvSpPr>
            <p:nvPr/>
          </p:nvSpPr>
          <p:spPr bwMode="auto">
            <a:xfrm>
              <a:off x="4224" y="3360"/>
              <a:ext cx="336" cy="48"/>
            </a:xfrm>
            <a:custGeom>
              <a:avLst/>
              <a:gdLst>
                <a:gd name="T0" fmla="*/ 0 w 480"/>
                <a:gd name="T1" fmla="*/ 0 h 96"/>
                <a:gd name="T2" fmla="*/ 144 w 480"/>
                <a:gd name="T3" fmla="*/ 96 h 96"/>
                <a:gd name="T4" fmla="*/ 336 w 480"/>
                <a:gd name="T5" fmla="*/ 0 h 96"/>
                <a:gd name="T6" fmla="*/ 480 w 480"/>
                <a:gd name="T7" fmla="*/ 96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0"/>
                  </a:moveTo>
                  <a:cubicBezTo>
                    <a:pt x="44" y="48"/>
                    <a:pt x="88" y="96"/>
                    <a:pt x="144" y="96"/>
                  </a:cubicBezTo>
                  <a:cubicBezTo>
                    <a:pt x="200" y="96"/>
                    <a:pt x="280" y="0"/>
                    <a:pt x="336" y="0"/>
                  </a:cubicBezTo>
                  <a:cubicBezTo>
                    <a:pt x="392" y="0"/>
                    <a:pt x="436" y="48"/>
                    <a:pt x="480" y="96"/>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b="1"/>
            </a:p>
          </p:txBody>
        </p:sp>
      </p:grpSp>
      <p:sp>
        <p:nvSpPr>
          <p:cNvPr id="19" name="Rectangle 37"/>
          <p:cNvSpPr>
            <a:spLocks noChangeArrowheads="1"/>
          </p:cNvSpPr>
          <p:nvPr/>
        </p:nvSpPr>
        <p:spPr bwMode="auto">
          <a:xfrm>
            <a:off x="5133528" y="3176756"/>
            <a:ext cx="411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b="1" dirty="0">
                <a:solidFill>
                  <a:srgbClr val="FF3300"/>
                </a:solidFill>
              </a:rPr>
              <a:t>  </a:t>
            </a:r>
            <a:r>
              <a:rPr lang="en-US" altLang="zh-CN" b="1" dirty="0" smtClean="0">
                <a:solidFill>
                  <a:srgbClr val="FF3300"/>
                </a:solidFill>
              </a:rPr>
              <a:t>=1  </a:t>
            </a:r>
            <a:r>
              <a:rPr lang="en-US" altLang="zh-CN" b="1" dirty="0">
                <a:solidFill>
                  <a:srgbClr val="FF3300"/>
                </a:solidFill>
              </a:rPr>
              <a:t>0  1  0  1  0  0  0</a:t>
            </a:r>
            <a:r>
              <a:rPr lang="en-US" altLang="zh-CN" b="1" dirty="0">
                <a:solidFill>
                  <a:srgbClr val="080808"/>
                </a:solidFill>
              </a:rPr>
              <a:t>  B</a:t>
            </a:r>
          </a:p>
        </p:txBody>
      </p:sp>
      <p:sp>
        <p:nvSpPr>
          <p:cNvPr id="20" name="Text Box 38"/>
          <p:cNvSpPr txBox="1">
            <a:spLocks noChangeArrowheads="1"/>
          </p:cNvSpPr>
          <p:nvPr/>
        </p:nvSpPr>
        <p:spPr bwMode="auto">
          <a:xfrm>
            <a:off x="4981128" y="3557756"/>
            <a:ext cx="2982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en-US" altLang="zh-CN" dirty="0">
                <a:solidFill>
                  <a:srgbClr val="0000FF"/>
                </a:solidFill>
              </a:rPr>
              <a:t>+)                               1</a:t>
            </a:r>
          </a:p>
        </p:txBody>
      </p:sp>
      <p:sp>
        <p:nvSpPr>
          <p:cNvPr id="21" name="Line 39"/>
          <p:cNvSpPr>
            <a:spLocks noChangeShapeType="1"/>
          </p:cNvSpPr>
          <p:nvPr/>
        </p:nvSpPr>
        <p:spPr bwMode="auto">
          <a:xfrm>
            <a:off x="4600128" y="4014956"/>
            <a:ext cx="3810000" cy="0"/>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2" name="Rectangle 11"/>
          <p:cNvSpPr>
            <a:spLocks noChangeArrowheads="1"/>
          </p:cNvSpPr>
          <p:nvPr/>
        </p:nvSpPr>
        <p:spPr bwMode="auto">
          <a:xfrm>
            <a:off x="681688" y="1484784"/>
            <a:ext cx="27491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FF3300"/>
                </a:solidFill>
              </a:rPr>
              <a:t>如：</a:t>
            </a:r>
            <a:r>
              <a:rPr lang="en-US" altLang="zh-CN" sz="2400" b="1" dirty="0" smtClean="0">
                <a:solidFill>
                  <a:srgbClr val="080808"/>
                </a:solidFill>
              </a:rPr>
              <a:t>x=87</a:t>
            </a:r>
            <a:r>
              <a:rPr lang="en-US" altLang="zh-CN" sz="2400" b="1" dirty="0">
                <a:solidFill>
                  <a:srgbClr val="080808"/>
                </a:solidFill>
              </a:rPr>
              <a:t>, </a:t>
            </a:r>
            <a:endParaRPr lang="en-US" altLang="zh-CN" sz="2400" b="1" dirty="0" smtClean="0">
              <a:solidFill>
                <a:srgbClr val="080808"/>
              </a:solidFill>
            </a:endParaRPr>
          </a:p>
          <a:p>
            <a:pPr algn="l"/>
            <a:r>
              <a:rPr lang="zh-CN" altLang="en-US" sz="2400" b="1" dirty="0" smtClean="0">
                <a:solidFill>
                  <a:srgbClr val="080808"/>
                </a:solidFill>
              </a:rPr>
              <a:t>即</a:t>
            </a:r>
            <a:r>
              <a:rPr lang="en-US" altLang="zh-CN" sz="2400" b="1" dirty="0">
                <a:solidFill>
                  <a:srgbClr val="080808"/>
                </a:solidFill>
              </a:rPr>
              <a:t>|x|=0101  0111B</a:t>
            </a:r>
          </a:p>
        </p:txBody>
      </p:sp>
      <p:sp>
        <p:nvSpPr>
          <p:cNvPr id="26" name="Rectangle 15"/>
          <p:cNvSpPr>
            <a:spLocks noChangeArrowheads="1"/>
          </p:cNvSpPr>
          <p:nvPr/>
        </p:nvSpPr>
        <p:spPr bwMode="auto">
          <a:xfrm>
            <a:off x="764629" y="2620416"/>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080808"/>
                </a:solidFill>
                <a:ea typeface="楷体_GB2312" pitchFamily="49" charset="-122"/>
              </a:rPr>
              <a:t>原</a:t>
            </a:r>
          </a:p>
        </p:txBody>
      </p:sp>
      <p:sp>
        <p:nvSpPr>
          <p:cNvPr id="27" name="Rectangle 16"/>
          <p:cNvSpPr>
            <a:spLocks noChangeArrowheads="1"/>
          </p:cNvSpPr>
          <p:nvPr/>
        </p:nvSpPr>
        <p:spPr bwMode="auto">
          <a:xfrm>
            <a:off x="545901" y="2463353"/>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dirty="0">
                <a:solidFill>
                  <a:srgbClr val="080808"/>
                </a:solidFill>
              </a:rPr>
              <a:t>[</a:t>
            </a:r>
            <a:r>
              <a:rPr lang="en-US" altLang="zh-CN" b="1" dirty="0" smtClean="0">
                <a:solidFill>
                  <a:srgbClr val="080808"/>
                </a:solidFill>
              </a:rPr>
              <a:t>x</a:t>
            </a:r>
            <a:r>
              <a:rPr lang="en-US" altLang="zh-CN" b="1" dirty="0">
                <a:solidFill>
                  <a:srgbClr val="080808"/>
                </a:solidFill>
              </a:rPr>
              <a:t>]</a:t>
            </a:r>
          </a:p>
        </p:txBody>
      </p:sp>
      <p:sp>
        <p:nvSpPr>
          <p:cNvPr id="28" name="Rectangle 17"/>
          <p:cNvSpPr>
            <a:spLocks noChangeArrowheads="1"/>
          </p:cNvSpPr>
          <p:nvPr/>
        </p:nvSpPr>
        <p:spPr bwMode="auto">
          <a:xfrm>
            <a:off x="1231701" y="2539553"/>
            <a:ext cx="411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b="1" dirty="0" smtClean="0">
                <a:solidFill>
                  <a:srgbClr val="080808"/>
                </a:solidFill>
              </a:rPr>
              <a:t>=</a:t>
            </a:r>
            <a:r>
              <a:rPr lang="en-US" altLang="zh-CN" b="1" dirty="0">
                <a:solidFill>
                  <a:srgbClr val="FF3300"/>
                </a:solidFill>
              </a:rPr>
              <a:t>0</a:t>
            </a:r>
            <a:r>
              <a:rPr lang="en-US" altLang="zh-CN" b="1" dirty="0" smtClean="0">
                <a:solidFill>
                  <a:srgbClr val="FF3300"/>
                </a:solidFill>
              </a:rPr>
              <a:t>  </a:t>
            </a:r>
            <a:r>
              <a:rPr lang="en-US" altLang="zh-CN" b="1" dirty="0">
                <a:solidFill>
                  <a:srgbClr val="FF3300"/>
                </a:solidFill>
              </a:rPr>
              <a:t>1  0  1  0  1  1  1</a:t>
            </a:r>
            <a:r>
              <a:rPr lang="en-US" altLang="zh-CN" b="1" dirty="0">
                <a:solidFill>
                  <a:srgbClr val="080808"/>
                </a:solidFill>
              </a:rPr>
              <a:t>  B</a:t>
            </a:r>
          </a:p>
        </p:txBody>
      </p:sp>
      <p:grpSp>
        <p:nvGrpSpPr>
          <p:cNvPr id="29" name="Group 40"/>
          <p:cNvGrpSpPr>
            <a:grpSpLocks/>
          </p:cNvGrpSpPr>
          <p:nvPr/>
        </p:nvGrpSpPr>
        <p:grpSpPr bwMode="auto">
          <a:xfrm>
            <a:off x="467544" y="3131444"/>
            <a:ext cx="1081088" cy="485776"/>
            <a:chOff x="1584" y="2736"/>
            <a:chExt cx="681" cy="306"/>
          </a:xfrm>
        </p:grpSpPr>
        <p:grpSp>
          <p:nvGrpSpPr>
            <p:cNvPr id="30" name="Group 25"/>
            <p:cNvGrpSpPr>
              <a:grpSpLocks/>
            </p:cNvGrpSpPr>
            <p:nvPr/>
          </p:nvGrpSpPr>
          <p:grpSpPr bwMode="auto">
            <a:xfrm>
              <a:off x="1584" y="2736"/>
              <a:ext cx="551" cy="306"/>
              <a:chOff x="2592" y="2640"/>
              <a:chExt cx="551" cy="306"/>
            </a:xfrm>
          </p:grpSpPr>
          <p:sp>
            <p:nvSpPr>
              <p:cNvPr id="32" name="Rectangle 26"/>
              <p:cNvSpPr>
                <a:spLocks noChangeArrowheads="1"/>
              </p:cNvSpPr>
              <p:nvPr/>
            </p:nvSpPr>
            <p:spPr bwMode="auto">
              <a:xfrm>
                <a:off x="2832" y="2655"/>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33" name="Rectangle 27"/>
              <p:cNvSpPr>
                <a:spLocks noChangeArrowheads="1"/>
              </p:cNvSpPr>
              <p:nvPr/>
            </p:nvSpPr>
            <p:spPr bwMode="auto">
              <a:xfrm>
                <a:off x="2592" y="2640"/>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grpSp>
        <p:sp>
          <p:nvSpPr>
            <p:cNvPr id="31" name="Rectangle 28"/>
            <p:cNvSpPr>
              <a:spLocks noChangeArrowheads="1"/>
            </p:cNvSpPr>
            <p:nvPr/>
          </p:nvSpPr>
          <p:spPr bwMode="auto">
            <a:xfrm>
              <a:off x="2064" y="2736"/>
              <a:ext cx="2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dirty="0" smtClean="0">
                  <a:solidFill>
                    <a:srgbClr val="080808"/>
                  </a:solidFill>
                </a:rPr>
                <a:t>=</a:t>
              </a:r>
              <a:endParaRPr lang="en-US" altLang="zh-CN" b="1" dirty="0">
                <a:solidFill>
                  <a:srgbClr val="080808"/>
                </a:solidFill>
              </a:endParaRPr>
            </a:p>
          </p:txBody>
        </p:sp>
      </p:grpSp>
      <p:sp>
        <p:nvSpPr>
          <p:cNvPr id="34" name="Rectangle 15"/>
          <p:cNvSpPr>
            <a:spLocks noChangeArrowheads="1"/>
          </p:cNvSpPr>
          <p:nvPr/>
        </p:nvSpPr>
        <p:spPr bwMode="auto">
          <a:xfrm>
            <a:off x="1749975" y="3226023"/>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080808"/>
                </a:solidFill>
                <a:ea typeface="楷体_GB2312" pitchFamily="49" charset="-122"/>
              </a:rPr>
              <a:t>原</a:t>
            </a:r>
          </a:p>
        </p:txBody>
      </p:sp>
      <p:sp>
        <p:nvSpPr>
          <p:cNvPr id="35" name="Rectangle 16"/>
          <p:cNvSpPr>
            <a:spLocks noChangeArrowheads="1"/>
          </p:cNvSpPr>
          <p:nvPr/>
        </p:nvSpPr>
        <p:spPr bwMode="auto">
          <a:xfrm>
            <a:off x="1531247" y="3068960"/>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dirty="0">
                <a:solidFill>
                  <a:srgbClr val="080808"/>
                </a:solidFill>
              </a:rPr>
              <a:t>[</a:t>
            </a:r>
            <a:r>
              <a:rPr lang="en-US" altLang="zh-CN" b="1" dirty="0" smtClean="0">
                <a:solidFill>
                  <a:srgbClr val="080808"/>
                </a:solidFill>
              </a:rPr>
              <a:t>x</a:t>
            </a:r>
            <a:r>
              <a:rPr lang="en-US" altLang="zh-CN" b="1" dirty="0">
                <a:solidFill>
                  <a:srgbClr val="080808"/>
                </a:solidFill>
              </a:rPr>
              <a:t>]</a:t>
            </a:r>
          </a:p>
        </p:txBody>
      </p:sp>
      <p:sp>
        <p:nvSpPr>
          <p:cNvPr id="36" name="Rectangle 17"/>
          <p:cNvSpPr>
            <a:spLocks noChangeArrowheads="1"/>
          </p:cNvSpPr>
          <p:nvPr/>
        </p:nvSpPr>
        <p:spPr bwMode="auto">
          <a:xfrm>
            <a:off x="1249288" y="3635732"/>
            <a:ext cx="411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b="1" dirty="0" smtClean="0">
                <a:solidFill>
                  <a:srgbClr val="080808"/>
                </a:solidFill>
              </a:rPr>
              <a:t>=</a:t>
            </a:r>
            <a:r>
              <a:rPr lang="en-US" altLang="zh-CN" b="1" dirty="0">
                <a:solidFill>
                  <a:srgbClr val="FF3300"/>
                </a:solidFill>
              </a:rPr>
              <a:t>0</a:t>
            </a:r>
            <a:r>
              <a:rPr lang="en-US" altLang="zh-CN" b="1" dirty="0" smtClean="0">
                <a:solidFill>
                  <a:srgbClr val="FF3300"/>
                </a:solidFill>
              </a:rPr>
              <a:t>  </a:t>
            </a:r>
            <a:r>
              <a:rPr lang="en-US" altLang="zh-CN" b="1" dirty="0">
                <a:solidFill>
                  <a:srgbClr val="FF3300"/>
                </a:solidFill>
              </a:rPr>
              <a:t>1  0  1  0  1  1  1</a:t>
            </a:r>
            <a:r>
              <a:rPr lang="en-US" altLang="zh-CN" b="1" dirty="0">
                <a:solidFill>
                  <a:srgbClr val="080808"/>
                </a:solidFill>
              </a:rPr>
              <a:t>  B</a:t>
            </a:r>
          </a:p>
        </p:txBody>
      </p:sp>
      <p:sp>
        <p:nvSpPr>
          <p:cNvPr id="37" name="Rectangle 15"/>
          <p:cNvSpPr>
            <a:spLocks noChangeArrowheads="1"/>
          </p:cNvSpPr>
          <p:nvPr/>
        </p:nvSpPr>
        <p:spPr bwMode="auto">
          <a:xfrm>
            <a:off x="4798034" y="3111351"/>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smtClean="0">
                <a:solidFill>
                  <a:srgbClr val="080808"/>
                </a:solidFill>
                <a:ea typeface="楷体_GB2312" pitchFamily="49" charset="-122"/>
              </a:rPr>
              <a:t>反</a:t>
            </a:r>
            <a:endParaRPr lang="zh-CN" altLang="en-US" sz="2400" b="1" dirty="0">
              <a:solidFill>
                <a:srgbClr val="080808"/>
              </a:solidFill>
              <a:ea typeface="楷体_GB2312" pitchFamily="49" charset="-122"/>
            </a:endParaRPr>
          </a:p>
        </p:txBody>
      </p:sp>
      <p:sp>
        <p:nvSpPr>
          <p:cNvPr id="38" name="Rectangle 16"/>
          <p:cNvSpPr>
            <a:spLocks noChangeArrowheads="1"/>
          </p:cNvSpPr>
          <p:nvPr/>
        </p:nvSpPr>
        <p:spPr bwMode="auto">
          <a:xfrm>
            <a:off x="4579306" y="2954288"/>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dirty="0">
                <a:solidFill>
                  <a:srgbClr val="080808"/>
                </a:solidFill>
              </a:rPr>
              <a:t>[</a:t>
            </a:r>
            <a:r>
              <a:rPr lang="en-US" altLang="zh-CN" b="1" dirty="0" smtClean="0">
                <a:solidFill>
                  <a:srgbClr val="080808"/>
                </a:solidFill>
              </a:rPr>
              <a:t>x</a:t>
            </a:r>
            <a:r>
              <a:rPr lang="en-US" altLang="zh-CN" b="1" dirty="0">
                <a:solidFill>
                  <a:srgbClr val="080808"/>
                </a:solidFill>
              </a:rPr>
              <a:t>]</a:t>
            </a:r>
          </a:p>
        </p:txBody>
      </p:sp>
    </p:spTree>
    <p:extLst>
      <p:ext uri="{BB962C8B-B14F-4D97-AF65-F5344CB8AC3E}">
        <p14:creationId xmlns:p14="http://schemas.microsoft.com/office/powerpoint/2010/main" val="351347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4"/>
          <p:cNvSpPr>
            <a:spLocks noChangeArrowheads="1"/>
          </p:cNvSpPr>
          <p:nvPr/>
        </p:nvSpPr>
        <p:spPr bwMode="auto">
          <a:xfrm>
            <a:off x="762000" y="1538288"/>
            <a:ext cx="493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0000FF"/>
                </a:solidFill>
                <a:latin typeface="楷体_GB2312" pitchFamily="49" charset="-122"/>
                <a:ea typeface="楷体_GB2312" pitchFamily="49" charset="-122"/>
              </a:rPr>
              <a:t>（</a:t>
            </a:r>
            <a:r>
              <a:rPr lang="en-US" altLang="zh-CN" sz="2400" b="1" dirty="0">
                <a:solidFill>
                  <a:srgbClr val="0000FF"/>
                </a:solidFill>
                <a:latin typeface="楷体_GB2312" pitchFamily="49" charset="-122"/>
                <a:ea typeface="楷体_GB2312" pitchFamily="49" charset="-122"/>
              </a:rPr>
              <a:t>3</a:t>
            </a:r>
            <a:r>
              <a:rPr lang="zh-CN" altLang="en-US" sz="2400" b="1" dirty="0">
                <a:solidFill>
                  <a:srgbClr val="0000FF"/>
                </a:solidFill>
                <a:latin typeface="楷体_GB2312" pitchFamily="49" charset="-122"/>
                <a:ea typeface="楷体_GB2312" pitchFamily="49" charset="-122"/>
              </a:rPr>
              <a:t>）数的补码表示转换为原码表示</a:t>
            </a:r>
          </a:p>
        </p:txBody>
      </p:sp>
      <p:sp>
        <p:nvSpPr>
          <p:cNvPr id="33796" name="Rectangle 5"/>
          <p:cNvSpPr>
            <a:spLocks noChangeArrowheads="1"/>
          </p:cNvSpPr>
          <p:nvPr/>
        </p:nvSpPr>
        <p:spPr bwMode="auto">
          <a:xfrm>
            <a:off x="914400" y="2286000"/>
            <a:ext cx="7696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b="1" dirty="0">
                <a:solidFill>
                  <a:srgbClr val="080808"/>
                </a:solidFill>
              </a:rPr>
              <a:t>      </a:t>
            </a:r>
            <a:r>
              <a:rPr lang="zh-CN" altLang="en-US" sz="2400" b="1" dirty="0">
                <a:solidFill>
                  <a:srgbClr val="080808"/>
                </a:solidFill>
                <a:latin typeface="楷体_GB2312" pitchFamily="49" charset="-122"/>
                <a:ea typeface="楷体_GB2312" pitchFamily="49" charset="-122"/>
              </a:rPr>
              <a:t>一个用补码表示的负数，如将     再求一次补，即将      </a:t>
            </a:r>
            <a:r>
              <a:rPr lang="zh-CN" altLang="en-US" sz="2400" b="1" dirty="0">
                <a:solidFill>
                  <a:srgbClr val="0000FF"/>
                </a:solidFill>
                <a:latin typeface="楷体_GB2312" pitchFamily="49" charset="-122"/>
                <a:ea typeface="楷体_GB2312" pitchFamily="49" charset="-122"/>
              </a:rPr>
              <a:t>除符号位外取反加</a:t>
            </a:r>
            <a:r>
              <a:rPr lang="en-US" altLang="zh-CN" sz="2400" b="1" dirty="0">
                <a:solidFill>
                  <a:srgbClr val="0000FF"/>
                </a:solidFill>
                <a:latin typeface="楷体_GB2312" pitchFamily="49" charset="-122"/>
                <a:ea typeface="楷体_GB2312" pitchFamily="49" charset="-122"/>
              </a:rPr>
              <a:t>1</a:t>
            </a:r>
            <a:r>
              <a:rPr lang="zh-CN" altLang="en-US" sz="2400" b="1" dirty="0">
                <a:solidFill>
                  <a:srgbClr val="080808"/>
                </a:solidFill>
                <a:latin typeface="楷体_GB2312" pitchFamily="49" charset="-122"/>
                <a:ea typeface="楷体_GB2312" pitchFamily="49" charset="-122"/>
              </a:rPr>
              <a:t>，就可得到      ，用下式表示：</a:t>
            </a:r>
          </a:p>
        </p:txBody>
      </p:sp>
      <p:grpSp>
        <p:nvGrpSpPr>
          <p:cNvPr id="33797" name="Group 6"/>
          <p:cNvGrpSpPr>
            <a:grpSpLocks/>
          </p:cNvGrpSpPr>
          <p:nvPr/>
        </p:nvGrpSpPr>
        <p:grpSpPr bwMode="auto">
          <a:xfrm>
            <a:off x="6477000" y="2667000"/>
            <a:ext cx="871538" cy="481013"/>
            <a:chOff x="2592" y="2640"/>
            <a:chExt cx="549" cy="303"/>
          </a:xfrm>
        </p:grpSpPr>
        <p:sp>
          <p:nvSpPr>
            <p:cNvPr id="33834" name="Rectangle 7"/>
            <p:cNvSpPr>
              <a:spLocks noChangeArrowheads="1"/>
            </p:cNvSpPr>
            <p:nvPr/>
          </p:nvSpPr>
          <p:spPr bwMode="auto">
            <a:xfrm>
              <a:off x="2832" y="2655"/>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原</a:t>
              </a:r>
            </a:p>
          </p:txBody>
        </p:sp>
        <p:sp>
          <p:nvSpPr>
            <p:cNvPr id="33835" name="Rectangle 8"/>
            <p:cNvSpPr>
              <a:spLocks noChangeArrowheads="1"/>
            </p:cNvSpPr>
            <p:nvPr/>
          </p:nvSpPr>
          <p:spPr bwMode="auto">
            <a:xfrm>
              <a:off x="2592" y="2640"/>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grpSp>
      <p:grpSp>
        <p:nvGrpSpPr>
          <p:cNvPr id="33798" name="Group 9"/>
          <p:cNvGrpSpPr>
            <a:grpSpLocks/>
          </p:cNvGrpSpPr>
          <p:nvPr/>
        </p:nvGrpSpPr>
        <p:grpSpPr bwMode="auto">
          <a:xfrm>
            <a:off x="5486403" y="2286004"/>
            <a:ext cx="731838" cy="485776"/>
            <a:chOff x="2592" y="2640"/>
            <a:chExt cx="461" cy="306"/>
          </a:xfrm>
        </p:grpSpPr>
        <p:sp>
          <p:nvSpPr>
            <p:cNvPr id="33832" name="Rectangle 10"/>
            <p:cNvSpPr>
              <a:spLocks noChangeArrowheads="1"/>
            </p:cNvSpPr>
            <p:nvPr/>
          </p:nvSpPr>
          <p:spPr bwMode="auto">
            <a:xfrm>
              <a:off x="2742" y="2655"/>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080808"/>
                  </a:solidFill>
                  <a:ea typeface="楷体_GB2312" pitchFamily="49" charset="-122"/>
                </a:rPr>
                <a:t>补</a:t>
              </a:r>
            </a:p>
          </p:txBody>
        </p:sp>
        <p:sp>
          <p:nvSpPr>
            <p:cNvPr id="33833" name="Rectangle 11"/>
            <p:cNvSpPr>
              <a:spLocks noChangeArrowheads="1"/>
            </p:cNvSpPr>
            <p:nvPr/>
          </p:nvSpPr>
          <p:spPr bwMode="auto">
            <a:xfrm>
              <a:off x="2592" y="2640"/>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grpSp>
      <p:grpSp>
        <p:nvGrpSpPr>
          <p:cNvPr id="33799" name="Group 12"/>
          <p:cNvGrpSpPr>
            <a:grpSpLocks/>
          </p:cNvGrpSpPr>
          <p:nvPr/>
        </p:nvGrpSpPr>
        <p:grpSpPr bwMode="auto">
          <a:xfrm>
            <a:off x="1371600" y="2667000"/>
            <a:ext cx="871538" cy="481013"/>
            <a:chOff x="2592" y="2640"/>
            <a:chExt cx="549" cy="303"/>
          </a:xfrm>
        </p:grpSpPr>
        <p:sp>
          <p:nvSpPr>
            <p:cNvPr id="33830" name="Rectangle 13"/>
            <p:cNvSpPr>
              <a:spLocks noChangeArrowheads="1"/>
            </p:cNvSpPr>
            <p:nvPr/>
          </p:nvSpPr>
          <p:spPr bwMode="auto">
            <a:xfrm>
              <a:off x="2832" y="2655"/>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000FF"/>
                  </a:solidFill>
                  <a:ea typeface="楷体_GB2312" pitchFamily="49" charset="-122"/>
                </a:rPr>
                <a:t>补</a:t>
              </a:r>
            </a:p>
          </p:txBody>
        </p:sp>
        <p:sp>
          <p:nvSpPr>
            <p:cNvPr id="33831" name="Rectangle 14"/>
            <p:cNvSpPr>
              <a:spLocks noChangeArrowheads="1"/>
            </p:cNvSpPr>
            <p:nvPr/>
          </p:nvSpPr>
          <p:spPr bwMode="auto">
            <a:xfrm>
              <a:off x="2592" y="2640"/>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000FF"/>
                  </a:solidFill>
                </a:rPr>
                <a:t>[X]</a:t>
              </a:r>
            </a:p>
          </p:txBody>
        </p:sp>
      </p:grpSp>
      <p:grpSp>
        <p:nvGrpSpPr>
          <p:cNvPr id="33800" name="Group 15"/>
          <p:cNvGrpSpPr>
            <a:grpSpLocks/>
          </p:cNvGrpSpPr>
          <p:nvPr/>
        </p:nvGrpSpPr>
        <p:grpSpPr bwMode="auto">
          <a:xfrm>
            <a:off x="4495802" y="3289177"/>
            <a:ext cx="874713" cy="485776"/>
            <a:chOff x="2592" y="2640"/>
            <a:chExt cx="551" cy="306"/>
          </a:xfrm>
        </p:grpSpPr>
        <p:sp>
          <p:nvSpPr>
            <p:cNvPr id="33828" name="Rectangle 16"/>
            <p:cNvSpPr>
              <a:spLocks noChangeArrowheads="1"/>
            </p:cNvSpPr>
            <p:nvPr/>
          </p:nvSpPr>
          <p:spPr bwMode="auto">
            <a:xfrm>
              <a:off x="2832" y="2655"/>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原</a:t>
              </a:r>
            </a:p>
          </p:txBody>
        </p:sp>
        <p:sp>
          <p:nvSpPr>
            <p:cNvPr id="33829" name="Rectangle 17"/>
            <p:cNvSpPr>
              <a:spLocks noChangeArrowheads="1"/>
            </p:cNvSpPr>
            <p:nvPr/>
          </p:nvSpPr>
          <p:spPr bwMode="auto">
            <a:xfrm>
              <a:off x="2592" y="2640"/>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grpSp>
      <p:grpSp>
        <p:nvGrpSpPr>
          <p:cNvPr id="33801" name="Group 25"/>
          <p:cNvGrpSpPr>
            <a:grpSpLocks/>
          </p:cNvGrpSpPr>
          <p:nvPr/>
        </p:nvGrpSpPr>
        <p:grpSpPr bwMode="auto">
          <a:xfrm>
            <a:off x="2819401" y="3212976"/>
            <a:ext cx="1331913" cy="561976"/>
            <a:chOff x="1488" y="2112"/>
            <a:chExt cx="839" cy="354"/>
          </a:xfrm>
        </p:grpSpPr>
        <p:grpSp>
          <p:nvGrpSpPr>
            <p:cNvPr id="33822" name="Group 18"/>
            <p:cNvGrpSpPr>
              <a:grpSpLocks/>
            </p:cNvGrpSpPr>
            <p:nvPr/>
          </p:nvGrpSpPr>
          <p:grpSpPr bwMode="auto">
            <a:xfrm>
              <a:off x="1536" y="2112"/>
              <a:ext cx="551" cy="306"/>
              <a:chOff x="2592" y="2640"/>
              <a:chExt cx="551" cy="306"/>
            </a:xfrm>
          </p:grpSpPr>
          <p:sp>
            <p:nvSpPr>
              <p:cNvPr id="33826" name="Rectangle 19"/>
              <p:cNvSpPr>
                <a:spLocks noChangeArrowheads="1"/>
              </p:cNvSpPr>
              <p:nvPr/>
            </p:nvSpPr>
            <p:spPr bwMode="auto">
              <a:xfrm>
                <a:off x="2832" y="2655"/>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080808"/>
                    </a:solidFill>
                    <a:ea typeface="楷体_GB2312" pitchFamily="49" charset="-122"/>
                  </a:rPr>
                  <a:t>补</a:t>
                </a:r>
              </a:p>
            </p:txBody>
          </p:sp>
          <p:sp>
            <p:nvSpPr>
              <p:cNvPr id="33827" name="Rectangle 20"/>
              <p:cNvSpPr>
                <a:spLocks noChangeArrowheads="1"/>
              </p:cNvSpPr>
              <p:nvPr/>
            </p:nvSpPr>
            <p:spPr bwMode="auto">
              <a:xfrm>
                <a:off x="2592" y="2640"/>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grpSp>
        <p:sp>
          <p:nvSpPr>
            <p:cNvPr id="33823" name="AutoShape 21"/>
            <p:cNvSpPr>
              <a:spLocks/>
            </p:cNvSpPr>
            <p:nvPr/>
          </p:nvSpPr>
          <p:spPr bwMode="auto">
            <a:xfrm>
              <a:off x="2016" y="2160"/>
              <a:ext cx="48" cy="192"/>
            </a:xfrm>
            <a:prstGeom prst="rightBracket">
              <a:avLst>
                <a:gd name="adj" fmla="val 33333"/>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3824" name="AutoShape 22"/>
            <p:cNvSpPr>
              <a:spLocks/>
            </p:cNvSpPr>
            <p:nvPr/>
          </p:nvSpPr>
          <p:spPr bwMode="auto">
            <a:xfrm>
              <a:off x="1488" y="2160"/>
              <a:ext cx="48" cy="192"/>
            </a:xfrm>
            <a:prstGeom prst="leftBracket">
              <a:avLst>
                <a:gd name="adj" fmla="val 33333"/>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3825" name="Rectangle 23"/>
            <p:cNvSpPr>
              <a:spLocks noChangeArrowheads="1"/>
            </p:cNvSpPr>
            <p:nvPr/>
          </p:nvSpPr>
          <p:spPr bwMode="auto">
            <a:xfrm>
              <a:off x="2016" y="2175"/>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grpSp>
      <p:sp>
        <p:nvSpPr>
          <p:cNvPr id="33802" name="Rectangle 24"/>
          <p:cNvSpPr>
            <a:spLocks noChangeArrowheads="1"/>
          </p:cNvSpPr>
          <p:nvPr/>
        </p:nvSpPr>
        <p:spPr bwMode="auto">
          <a:xfrm>
            <a:off x="4114800" y="3289173"/>
            <a:ext cx="3921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b="1" dirty="0">
                <a:solidFill>
                  <a:srgbClr val="080808"/>
                </a:solidFill>
              </a:rPr>
              <a:t>=</a:t>
            </a:r>
          </a:p>
        </p:txBody>
      </p:sp>
      <p:grpSp>
        <p:nvGrpSpPr>
          <p:cNvPr id="8" name="Group 63"/>
          <p:cNvGrpSpPr>
            <a:grpSpLocks/>
          </p:cNvGrpSpPr>
          <p:nvPr/>
        </p:nvGrpSpPr>
        <p:grpSpPr bwMode="auto">
          <a:xfrm>
            <a:off x="1447800" y="5054604"/>
            <a:ext cx="4151313" cy="1017588"/>
            <a:chOff x="912" y="3169"/>
            <a:chExt cx="2615" cy="641"/>
          </a:xfrm>
        </p:grpSpPr>
        <p:grpSp>
          <p:nvGrpSpPr>
            <p:cNvPr id="33804" name="Group 26"/>
            <p:cNvGrpSpPr>
              <a:grpSpLocks/>
            </p:cNvGrpSpPr>
            <p:nvPr/>
          </p:nvGrpSpPr>
          <p:grpSpPr bwMode="auto">
            <a:xfrm>
              <a:off x="912" y="3456"/>
              <a:ext cx="839" cy="354"/>
              <a:chOff x="1488" y="2112"/>
              <a:chExt cx="839" cy="354"/>
            </a:xfrm>
          </p:grpSpPr>
          <p:grpSp>
            <p:nvGrpSpPr>
              <p:cNvPr id="33816" name="Group 27"/>
              <p:cNvGrpSpPr>
                <a:grpSpLocks/>
              </p:cNvGrpSpPr>
              <p:nvPr/>
            </p:nvGrpSpPr>
            <p:grpSpPr bwMode="auto">
              <a:xfrm>
                <a:off x="1536" y="2112"/>
                <a:ext cx="551" cy="306"/>
                <a:chOff x="2592" y="2640"/>
                <a:chExt cx="551" cy="306"/>
              </a:xfrm>
            </p:grpSpPr>
            <p:sp>
              <p:nvSpPr>
                <p:cNvPr id="33820" name="Rectangle 28"/>
                <p:cNvSpPr>
                  <a:spLocks noChangeArrowheads="1"/>
                </p:cNvSpPr>
                <p:nvPr/>
              </p:nvSpPr>
              <p:spPr bwMode="auto">
                <a:xfrm>
                  <a:off x="2832" y="2655"/>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33821" name="Rectangle 29"/>
                <p:cNvSpPr>
                  <a:spLocks noChangeArrowheads="1"/>
                </p:cNvSpPr>
                <p:nvPr/>
              </p:nvSpPr>
              <p:spPr bwMode="auto">
                <a:xfrm>
                  <a:off x="2592" y="2640"/>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grpSp>
          <p:sp>
            <p:nvSpPr>
              <p:cNvPr id="33817" name="AutoShape 30"/>
              <p:cNvSpPr>
                <a:spLocks/>
              </p:cNvSpPr>
              <p:nvPr/>
            </p:nvSpPr>
            <p:spPr bwMode="auto">
              <a:xfrm>
                <a:off x="2016" y="2160"/>
                <a:ext cx="48" cy="192"/>
              </a:xfrm>
              <a:prstGeom prst="rightBracket">
                <a:avLst>
                  <a:gd name="adj" fmla="val 33333"/>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3818" name="AutoShape 31"/>
              <p:cNvSpPr>
                <a:spLocks/>
              </p:cNvSpPr>
              <p:nvPr/>
            </p:nvSpPr>
            <p:spPr bwMode="auto">
              <a:xfrm>
                <a:off x="1488" y="2160"/>
                <a:ext cx="48" cy="192"/>
              </a:xfrm>
              <a:prstGeom prst="leftBracket">
                <a:avLst>
                  <a:gd name="adj" fmla="val 33333"/>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3819" name="Rectangle 32"/>
              <p:cNvSpPr>
                <a:spLocks noChangeArrowheads="1"/>
              </p:cNvSpPr>
              <p:nvPr/>
            </p:nvSpPr>
            <p:spPr bwMode="auto">
              <a:xfrm>
                <a:off x="2016" y="2175"/>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grpSp>
        <p:grpSp>
          <p:nvGrpSpPr>
            <p:cNvPr id="33805" name="Group 33"/>
            <p:cNvGrpSpPr>
              <a:grpSpLocks/>
            </p:cNvGrpSpPr>
            <p:nvPr/>
          </p:nvGrpSpPr>
          <p:grpSpPr bwMode="auto">
            <a:xfrm>
              <a:off x="1056" y="3169"/>
              <a:ext cx="551" cy="306"/>
              <a:chOff x="2592" y="2833"/>
              <a:chExt cx="551" cy="306"/>
            </a:xfrm>
          </p:grpSpPr>
          <p:sp>
            <p:nvSpPr>
              <p:cNvPr id="33814" name="Rectangle 34"/>
              <p:cNvSpPr>
                <a:spLocks noChangeArrowheads="1"/>
              </p:cNvSpPr>
              <p:nvPr/>
            </p:nvSpPr>
            <p:spPr bwMode="auto">
              <a:xfrm>
                <a:off x="2832" y="2848"/>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080808"/>
                    </a:solidFill>
                    <a:ea typeface="楷体_GB2312" pitchFamily="49" charset="-122"/>
                  </a:rPr>
                  <a:t>补</a:t>
                </a:r>
              </a:p>
            </p:txBody>
          </p:sp>
          <p:sp>
            <p:nvSpPr>
              <p:cNvPr id="33815" name="Rectangle 35"/>
              <p:cNvSpPr>
                <a:spLocks noChangeArrowheads="1"/>
              </p:cNvSpPr>
              <p:nvPr/>
            </p:nvSpPr>
            <p:spPr bwMode="auto">
              <a:xfrm>
                <a:off x="2592" y="2833"/>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grpSp>
        <p:sp>
          <p:nvSpPr>
            <p:cNvPr id="33807" name="Rectangle 37"/>
            <p:cNvSpPr>
              <a:spLocks noChangeArrowheads="1"/>
            </p:cNvSpPr>
            <p:nvPr/>
          </p:nvSpPr>
          <p:spPr bwMode="auto">
            <a:xfrm>
              <a:off x="1440" y="3169"/>
              <a:ext cx="10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dirty="0">
                  <a:solidFill>
                    <a:srgbClr val="080808"/>
                  </a:solidFill>
                </a:rPr>
                <a:t>  = 10101001B</a:t>
              </a:r>
            </a:p>
          </p:txBody>
        </p:sp>
        <p:sp>
          <p:nvSpPr>
            <p:cNvPr id="33808" name="Rectangle 38"/>
            <p:cNvSpPr>
              <a:spLocks noChangeArrowheads="1"/>
            </p:cNvSpPr>
            <p:nvPr/>
          </p:nvSpPr>
          <p:spPr bwMode="auto">
            <a:xfrm>
              <a:off x="1680" y="3504"/>
              <a:ext cx="2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a:t>
              </a:r>
            </a:p>
          </p:txBody>
        </p:sp>
        <p:sp>
          <p:nvSpPr>
            <p:cNvPr id="33809" name="Rectangle 39"/>
            <p:cNvSpPr>
              <a:spLocks noChangeArrowheads="1"/>
            </p:cNvSpPr>
            <p:nvPr/>
          </p:nvSpPr>
          <p:spPr bwMode="auto">
            <a:xfrm>
              <a:off x="1872" y="3504"/>
              <a:ext cx="8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11010111B</a:t>
              </a:r>
            </a:p>
          </p:txBody>
        </p:sp>
        <p:sp>
          <p:nvSpPr>
            <p:cNvPr id="33810" name="Rectangle 40"/>
            <p:cNvSpPr>
              <a:spLocks noChangeArrowheads="1"/>
            </p:cNvSpPr>
            <p:nvPr/>
          </p:nvSpPr>
          <p:spPr bwMode="auto">
            <a:xfrm>
              <a:off x="2832" y="3504"/>
              <a:ext cx="2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a:t>
              </a:r>
            </a:p>
          </p:txBody>
        </p:sp>
        <p:grpSp>
          <p:nvGrpSpPr>
            <p:cNvPr id="33811" name="Group 41"/>
            <p:cNvGrpSpPr>
              <a:grpSpLocks/>
            </p:cNvGrpSpPr>
            <p:nvPr/>
          </p:nvGrpSpPr>
          <p:grpSpPr bwMode="auto">
            <a:xfrm>
              <a:off x="2976" y="3504"/>
              <a:ext cx="551" cy="306"/>
              <a:chOff x="2592" y="2640"/>
              <a:chExt cx="551" cy="306"/>
            </a:xfrm>
          </p:grpSpPr>
          <p:sp>
            <p:nvSpPr>
              <p:cNvPr id="33812" name="Rectangle 42"/>
              <p:cNvSpPr>
                <a:spLocks noChangeArrowheads="1"/>
              </p:cNvSpPr>
              <p:nvPr/>
            </p:nvSpPr>
            <p:spPr bwMode="auto">
              <a:xfrm>
                <a:off x="2832" y="2655"/>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080808"/>
                    </a:solidFill>
                    <a:ea typeface="楷体_GB2312" pitchFamily="49" charset="-122"/>
                  </a:rPr>
                  <a:t>原</a:t>
                </a:r>
              </a:p>
            </p:txBody>
          </p:sp>
          <p:sp>
            <p:nvSpPr>
              <p:cNvPr id="33813" name="Rectangle 43"/>
              <p:cNvSpPr>
                <a:spLocks noChangeArrowheads="1"/>
              </p:cNvSpPr>
              <p:nvPr/>
            </p:nvSpPr>
            <p:spPr bwMode="auto">
              <a:xfrm>
                <a:off x="2592" y="2640"/>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grpSp>
      </p:grpSp>
      <p:sp>
        <p:nvSpPr>
          <p:cNvPr id="44" name="标题 1"/>
          <p:cNvSpPr>
            <a:spLocks noGrp="1"/>
          </p:cNvSpPr>
          <p:nvPr>
            <p:ph type="title"/>
          </p:nvPr>
        </p:nvSpPr>
        <p:spPr>
          <a:xfrm>
            <a:off x="685800" y="731838"/>
            <a:ext cx="8153400" cy="563562"/>
          </a:xfrm>
        </p:spPr>
        <p:txBody>
          <a:bodyPr/>
          <a:lstStyle/>
          <a:p>
            <a:r>
              <a:rPr lang="en-US" altLang="zh-CN" dirty="0"/>
              <a:t>3. </a:t>
            </a:r>
            <a:r>
              <a:rPr lang="en-US" altLang="zh-CN" dirty="0" smtClean="0"/>
              <a:t>2  </a:t>
            </a:r>
            <a:r>
              <a:rPr lang="zh-CN" altLang="en-US" dirty="0" smtClean="0"/>
              <a:t>有</a:t>
            </a:r>
            <a:r>
              <a:rPr lang="zh-CN" altLang="en-US" dirty="0"/>
              <a:t>符号数</a:t>
            </a:r>
            <a:r>
              <a:rPr lang="zh-CN" altLang="en-US" dirty="0" smtClean="0"/>
              <a:t>的运算</a:t>
            </a:r>
            <a:endParaRPr lang="zh-CN" altLang="en-US" dirty="0"/>
          </a:p>
        </p:txBody>
      </p:sp>
      <p:sp>
        <p:nvSpPr>
          <p:cNvPr id="2" name="TextBox 1"/>
          <p:cNvSpPr txBox="1"/>
          <p:nvPr/>
        </p:nvSpPr>
        <p:spPr>
          <a:xfrm>
            <a:off x="1447800" y="4365104"/>
            <a:ext cx="1331913" cy="461665"/>
          </a:xfrm>
          <a:prstGeom prst="rect">
            <a:avLst/>
          </a:prstGeom>
          <a:noFill/>
        </p:spPr>
        <p:txBody>
          <a:bodyPr wrap="square" rtlCol="0">
            <a:spAutoFit/>
          </a:bodyPr>
          <a:lstStyle/>
          <a:p>
            <a:r>
              <a:rPr lang="zh-CN" altLang="en-US" sz="2400" b="1" dirty="0" smtClean="0"/>
              <a:t>如： </a:t>
            </a:r>
            <a:endParaRPr lang="zh-CN" altLang="en-US" sz="2400" b="1" dirty="0"/>
          </a:p>
        </p:txBody>
      </p:sp>
      <p:sp>
        <p:nvSpPr>
          <p:cNvPr id="63" name="Rectangle 42"/>
          <p:cNvSpPr>
            <a:spLocks noChangeArrowheads="1"/>
          </p:cNvSpPr>
          <p:nvPr/>
        </p:nvSpPr>
        <p:spPr bwMode="auto">
          <a:xfrm>
            <a:off x="2504728" y="4479205"/>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080808"/>
                </a:solidFill>
                <a:ea typeface="楷体_GB2312" pitchFamily="49" charset="-122"/>
              </a:rPr>
              <a:t>原</a:t>
            </a:r>
          </a:p>
        </p:txBody>
      </p:sp>
      <p:sp>
        <p:nvSpPr>
          <p:cNvPr id="64" name="Rectangle 43"/>
          <p:cNvSpPr>
            <a:spLocks noChangeArrowheads="1"/>
          </p:cNvSpPr>
          <p:nvPr/>
        </p:nvSpPr>
        <p:spPr bwMode="auto">
          <a:xfrm>
            <a:off x="2123728" y="4455392"/>
            <a:ext cx="49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sp>
        <p:nvSpPr>
          <p:cNvPr id="65" name="Rectangle 24"/>
          <p:cNvSpPr>
            <a:spLocks noChangeArrowheads="1"/>
          </p:cNvSpPr>
          <p:nvPr/>
        </p:nvSpPr>
        <p:spPr bwMode="auto">
          <a:xfrm>
            <a:off x="2971800" y="4455392"/>
            <a:ext cx="3400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altLang="zh-CN" b="1" dirty="0" smtClean="0">
                <a:solidFill>
                  <a:srgbClr val="080808"/>
                </a:solidFill>
              </a:rPr>
              <a:t>=  11010111B</a:t>
            </a:r>
            <a:endParaRPr lang="en-US" altLang="zh-CN" b="1" dirty="0">
              <a:solidFill>
                <a:srgbClr val="080808"/>
              </a:solidFill>
            </a:endParaRPr>
          </a:p>
        </p:txBody>
      </p:sp>
      <p:sp>
        <p:nvSpPr>
          <p:cNvPr id="66" name="日期占位符 3"/>
          <p:cNvSpPr>
            <a:spLocks noGrp="1"/>
          </p:cNvSpPr>
          <p:nvPr>
            <p:ph type="dt" sz="half" idx="12"/>
          </p:nvPr>
        </p:nvSpPr>
        <p:spPr>
          <a:xfrm>
            <a:off x="457200" y="6521450"/>
            <a:ext cx="2674640" cy="320675"/>
          </a:xfrm>
        </p:spPr>
        <p:txBody>
          <a:bodyPr/>
          <a:lstStyle/>
          <a:p>
            <a:r>
              <a:rPr lang="en-US" altLang="zh-CN" smtClean="0"/>
              <a:t>xtwang@mail.xidian.edu.cn</a:t>
            </a:r>
            <a:endParaRPr lang="en-US" altLang="zh-CN" dirty="0"/>
          </a:p>
        </p:txBody>
      </p:sp>
      <p:sp>
        <p:nvSpPr>
          <p:cNvPr id="3" name="矩形 2"/>
          <p:cNvSpPr/>
          <p:nvPr/>
        </p:nvSpPr>
        <p:spPr>
          <a:xfrm>
            <a:off x="2551113" y="3140968"/>
            <a:ext cx="2819402" cy="896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4375222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solidFill>
                  <a:srgbClr val="FF0000"/>
                </a:solidFill>
              </a:rPr>
              <a:t>计算机中所有的数字都是补码表示</a:t>
            </a:r>
            <a:endParaRPr lang="zh-CN" altLang="en-US" dirty="0">
              <a:solidFill>
                <a:srgbClr val="FF0000"/>
              </a:solidFill>
            </a:endParaRP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Rectangle 3"/>
          <p:cNvSpPr txBox="1">
            <a:spLocks noChangeArrowheads="1"/>
          </p:cNvSpPr>
          <p:nvPr/>
        </p:nvSpPr>
        <p:spPr bwMode="auto">
          <a:xfrm>
            <a:off x="467544" y="2060848"/>
            <a:ext cx="8534400" cy="463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dirty="0" smtClean="0">
                <a:solidFill>
                  <a:schemeClr val="tx1"/>
                </a:solidFill>
              </a:rPr>
              <a:t>某内存单元的内容是</a:t>
            </a:r>
            <a:r>
              <a:rPr lang="en-US" altLang="zh-CN" dirty="0" smtClean="0">
                <a:solidFill>
                  <a:schemeClr val="tx1"/>
                </a:solidFill>
              </a:rPr>
              <a:t>D2H</a:t>
            </a:r>
            <a:r>
              <a:rPr lang="zh-CN" altLang="en-US" dirty="0" smtClean="0">
                <a:solidFill>
                  <a:schemeClr val="tx1"/>
                </a:solidFill>
              </a:rPr>
              <a:t>，为</a:t>
            </a:r>
            <a:r>
              <a:rPr lang="en-US" altLang="zh-CN" dirty="0" smtClean="0">
                <a:solidFill>
                  <a:schemeClr val="tx1"/>
                </a:solidFill>
              </a:rPr>
              <a:t>8</a:t>
            </a:r>
            <a:r>
              <a:rPr lang="zh-CN" altLang="en-US" dirty="0" smtClean="0">
                <a:solidFill>
                  <a:schemeClr val="tx1"/>
                </a:solidFill>
              </a:rPr>
              <a:t>位二进制数，其所表示的十进制数是多少？</a:t>
            </a:r>
          </a:p>
          <a:p>
            <a:pPr>
              <a:buFontTx/>
              <a:buNone/>
            </a:pPr>
            <a:r>
              <a:rPr lang="zh-CN" altLang="en-US" dirty="0" smtClean="0">
                <a:solidFill>
                  <a:schemeClr val="tx1"/>
                </a:solidFill>
              </a:rPr>
              <a:t>        </a:t>
            </a:r>
            <a:r>
              <a:rPr lang="en-US" altLang="zh-CN" dirty="0" smtClean="0">
                <a:solidFill>
                  <a:schemeClr val="tx1"/>
                </a:solidFill>
              </a:rPr>
              <a:t>[X]</a:t>
            </a:r>
            <a:r>
              <a:rPr lang="zh-CN" altLang="en-US" baseline="-25000" dirty="0" smtClean="0">
                <a:solidFill>
                  <a:schemeClr val="tx1"/>
                </a:solidFill>
              </a:rPr>
              <a:t>补 </a:t>
            </a:r>
            <a:r>
              <a:rPr lang="en-US" altLang="zh-CN" dirty="0" smtClean="0">
                <a:solidFill>
                  <a:schemeClr val="tx1"/>
                </a:solidFill>
              </a:rPr>
              <a:t>= D2H=</a:t>
            </a:r>
            <a:r>
              <a:rPr lang="en-US" altLang="zh-CN" u="sng" dirty="0" smtClean="0">
                <a:solidFill>
                  <a:schemeClr val="tx1"/>
                </a:solidFill>
              </a:rPr>
              <a:t>1</a:t>
            </a:r>
            <a:r>
              <a:rPr lang="en-US" altLang="zh-CN" dirty="0" smtClean="0">
                <a:solidFill>
                  <a:schemeClr val="tx1"/>
                </a:solidFill>
              </a:rPr>
              <a:t> 1010010B </a:t>
            </a:r>
          </a:p>
          <a:p>
            <a:pPr>
              <a:lnSpc>
                <a:spcPct val="140000"/>
              </a:lnSpc>
              <a:buFontTx/>
              <a:buNone/>
            </a:pPr>
            <a:r>
              <a:rPr lang="en-US" altLang="zh-CN" dirty="0" smtClean="0">
                <a:solidFill>
                  <a:schemeClr val="tx1"/>
                </a:solidFill>
              </a:rPr>
              <a:t>          X = [[X]</a:t>
            </a:r>
            <a:r>
              <a:rPr lang="zh-CN" altLang="en-US" baseline="-25000" dirty="0" smtClean="0">
                <a:solidFill>
                  <a:schemeClr val="tx1"/>
                </a:solidFill>
              </a:rPr>
              <a:t>补</a:t>
            </a:r>
            <a:r>
              <a:rPr lang="en-US" altLang="zh-CN" dirty="0" smtClean="0">
                <a:solidFill>
                  <a:schemeClr val="tx1"/>
                </a:solidFill>
              </a:rPr>
              <a:t>]</a:t>
            </a:r>
            <a:r>
              <a:rPr lang="zh-CN" altLang="en-US" baseline="-25000" dirty="0" smtClean="0">
                <a:solidFill>
                  <a:schemeClr val="tx1"/>
                </a:solidFill>
              </a:rPr>
              <a:t>补 </a:t>
            </a:r>
            <a:r>
              <a:rPr lang="en-US" altLang="zh-CN" dirty="0" smtClean="0">
                <a:solidFill>
                  <a:schemeClr val="tx1"/>
                </a:solidFill>
              </a:rPr>
              <a:t>= [11010010]</a:t>
            </a:r>
            <a:r>
              <a:rPr lang="zh-CN" altLang="en-US" baseline="-25000" dirty="0" smtClean="0">
                <a:solidFill>
                  <a:schemeClr val="tx1"/>
                </a:solidFill>
              </a:rPr>
              <a:t>补</a:t>
            </a:r>
            <a:endParaRPr lang="zh-CN" altLang="en-US" dirty="0" smtClean="0">
              <a:solidFill>
                <a:schemeClr val="tx1"/>
              </a:solidFill>
            </a:endParaRPr>
          </a:p>
          <a:p>
            <a:pPr>
              <a:buFontTx/>
              <a:buNone/>
            </a:pPr>
            <a:r>
              <a:rPr lang="zh-CN" altLang="en-US" dirty="0" smtClean="0">
                <a:solidFill>
                  <a:schemeClr val="tx1"/>
                </a:solidFill>
              </a:rPr>
              <a:t>              </a:t>
            </a:r>
            <a:r>
              <a:rPr lang="en-US" altLang="zh-CN" dirty="0" smtClean="0">
                <a:solidFill>
                  <a:schemeClr val="tx1"/>
                </a:solidFill>
              </a:rPr>
              <a:t>= </a:t>
            </a:r>
            <a:r>
              <a:rPr lang="en-GB" altLang="en-US" dirty="0" smtClean="0">
                <a:solidFill>
                  <a:schemeClr val="tx1"/>
                </a:solidFill>
                <a:ea typeface="楷体_GB2312" pitchFamily="49" charset="-122"/>
              </a:rPr>
              <a:t>-</a:t>
            </a:r>
            <a:r>
              <a:rPr lang="en-GB" altLang="zh-CN" dirty="0" smtClean="0">
                <a:solidFill>
                  <a:schemeClr val="tx1"/>
                </a:solidFill>
                <a:ea typeface="楷体_GB2312" pitchFamily="49" charset="-122"/>
              </a:rPr>
              <a:t> </a:t>
            </a:r>
            <a:r>
              <a:rPr lang="en-GB" altLang="en-US" dirty="0" smtClean="0">
                <a:solidFill>
                  <a:schemeClr val="tx1"/>
                </a:solidFill>
                <a:ea typeface="楷体_GB2312" pitchFamily="49" charset="-122"/>
              </a:rPr>
              <a:t>0101110</a:t>
            </a:r>
            <a:r>
              <a:rPr lang="en-US" altLang="zh-CN" dirty="0" smtClean="0">
                <a:solidFill>
                  <a:schemeClr val="tx1"/>
                </a:solidFill>
              </a:rPr>
              <a:t>B= </a:t>
            </a:r>
            <a:r>
              <a:rPr lang="en-GB" altLang="en-US" dirty="0" smtClean="0">
                <a:solidFill>
                  <a:schemeClr val="tx1"/>
                </a:solidFill>
                <a:ea typeface="楷体_GB2312" pitchFamily="49" charset="-122"/>
              </a:rPr>
              <a:t>-</a:t>
            </a:r>
            <a:r>
              <a:rPr lang="en-GB" altLang="zh-CN" dirty="0" smtClean="0">
                <a:solidFill>
                  <a:schemeClr val="tx1"/>
                </a:solidFill>
                <a:ea typeface="楷体_GB2312" pitchFamily="49" charset="-122"/>
              </a:rPr>
              <a:t> 2EH</a:t>
            </a:r>
          </a:p>
          <a:p>
            <a:pPr>
              <a:buFontTx/>
              <a:buNone/>
            </a:pPr>
            <a:r>
              <a:rPr lang="en-US" altLang="zh-CN" dirty="0" smtClean="0">
                <a:solidFill>
                  <a:schemeClr val="tx1"/>
                </a:solidFill>
              </a:rPr>
              <a:t>          </a:t>
            </a:r>
            <a:r>
              <a:rPr lang="zh-CN" altLang="en-US" dirty="0" smtClean="0">
                <a:solidFill>
                  <a:schemeClr val="tx1"/>
                </a:solidFill>
              </a:rPr>
              <a:t>所以：</a:t>
            </a:r>
            <a:r>
              <a:rPr lang="en-US" altLang="zh-CN" dirty="0" smtClean="0">
                <a:solidFill>
                  <a:schemeClr val="tx1"/>
                </a:solidFill>
              </a:rPr>
              <a:t>X</a:t>
            </a:r>
            <a:r>
              <a:rPr lang="en-GB" altLang="en-US" dirty="0" smtClean="0">
                <a:solidFill>
                  <a:schemeClr val="tx1"/>
                </a:solidFill>
                <a:ea typeface="楷体_GB2312" pitchFamily="49" charset="-122"/>
              </a:rPr>
              <a:t> =</a:t>
            </a:r>
            <a:r>
              <a:rPr lang="en-GB" altLang="zh-CN" dirty="0" smtClean="0">
                <a:solidFill>
                  <a:schemeClr val="tx1"/>
                </a:solidFill>
                <a:ea typeface="楷体_GB2312" pitchFamily="49" charset="-122"/>
              </a:rPr>
              <a:t> </a:t>
            </a:r>
            <a:r>
              <a:rPr lang="en-GB" altLang="en-US" dirty="0" smtClean="0">
                <a:solidFill>
                  <a:schemeClr val="tx1"/>
                </a:solidFill>
                <a:ea typeface="楷体_GB2312" pitchFamily="49" charset="-122"/>
              </a:rPr>
              <a:t>-</a:t>
            </a:r>
            <a:r>
              <a:rPr lang="en-GB" altLang="zh-CN" dirty="0" smtClean="0">
                <a:solidFill>
                  <a:schemeClr val="tx1"/>
                </a:solidFill>
                <a:ea typeface="楷体_GB2312" pitchFamily="49" charset="-122"/>
              </a:rPr>
              <a:t> </a:t>
            </a:r>
            <a:r>
              <a:rPr lang="en-US" altLang="zh-CN" dirty="0" smtClean="0">
                <a:solidFill>
                  <a:schemeClr val="tx1"/>
                </a:solidFill>
              </a:rPr>
              <a:t>46</a:t>
            </a:r>
            <a:endParaRPr lang="en-US" altLang="zh-CN" dirty="0">
              <a:solidFill>
                <a:schemeClr val="tx1"/>
              </a:solidFill>
            </a:endParaRPr>
          </a:p>
        </p:txBody>
      </p:sp>
      <p:sp>
        <p:nvSpPr>
          <p:cNvPr id="6" name="五角星 5"/>
          <p:cNvSpPr/>
          <p:nvPr/>
        </p:nvSpPr>
        <p:spPr>
          <a:xfrm>
            <a:off x="6300192" y="908720"/>
            <a:ext cx="1728192" cy="1008112"/>
          </a:xfrm>
          <a:prstGeom prst="star5">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75909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203848" y="2296611"/>
            <a:ext cx="3096344" cy="4012709"/>
          </a:xfrm>
          <a:prstGeom prst="rect">
            <a:avLst/>
          </a:prstGeom>
          <a:solidFill>
            <a:srgbClr val="E0FEFD"/>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9512" y="2306488"/>
            <a:ext cx="3096344" cy="4012709"/>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3. </a:t>
            </a:r>
            <a:r>
              <a:rPr lang="en-US" altLang="zh-CN" dirty="0" smtClean="0"/>
              <a:t>2  </a:t>
            </a:r>
            <a:r>
              <a:rPr lang="zh-CN" altLang="en-US" dirty="0" smtClean="0"/>
              <a:t>有</a:t>
            </a:r>
            <a:r>
              <a:rPr lang="zh-CN" altLang="en-US" dirty="0"/>
              <a:t>符号数</a:t>
            </a:r>
            <a:r>
              <a:rPr lang="zh-CN" altLang="en-US" dirty="0" smtClean="0"/>
              <a:t>的运算</a:t>
            </a:r>
            <a:endParaRPr lang="zh-CN" altLang="en-US" dirty="0"/>
          </a:p>
        </p:txBody>
      </p:sp>
      <p:sp>
        <p:nvSpPr>
          <p:cNvPr id="3" name="内容占位符 2"/>
          <p:cNvSpPr>
            <a:spLocks noGrp="1"/>
          </p:cNvSpPr>
          <p:nvPr>
            <p:ph idx="1"/>
          </p:nvPr>
        </p:nvSpPr>
        <p:spPr>
          <a:xfrm>
            <a:off x="457200" y="1371600"/>
            <a:ext cx="8229600" cy="689248"/>
          </a:xfrm>
        </p:spPr>
        <p:txBody>
          <a:bodyPr/>
          <a:lstStyle/>
          <a:p>
            <a:r>
              <a:rPr lang="zh-CN" altLang="en-US" dirty="0" smtClean="0"/>
              <a:t>补码与原码的对应关系</a:t>
            </a:r>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矩形 4"/>
          <p:cNvSpPr/>
          <p:nvPr/>
        </p:nvSpPr>
        <p:spPr>
          <a:xfrm>
            <a:off x="1032271" y="1844824"/>
            <a:ext cx="803425" cy="461665"/>
          </a:xfrm>
          <a:prstGeom prst="rect">
            <a:avLst/>
          </a:prstGeom>
        </p:spPr>
        <p:txBody>
          <a:bodyPr wrap="none">
            <a:spAutoFit/>
          </a:bodyPr>
          <a:lstStyle/>
          <a:p>
            <a:r>
              <a:rPr lang="zh-CN" altLang="en-US" sz="2400" b="1" dirty="0"/>
              <a:t>原码</a:t>
            </a:r>
          </a:p>
        </p:txBody>
      </p:sp>
      <p:sp>
        <p:nvSpPr>
          <p:cNvPr id="6" name="TextBox 5"/>
          <p:cNvSpPr txBox="1"/>
          <p:nvPr/>
        </p:nvSpPr>
        <p:spPr>
          <a:xfrm>
            <a:off x="179512" y="2348880"/>
            <a:ext cx="3240360" cy="3970318"/>
          </a:xfrm>
          <a:prstGeom prst="rect">
            <a:avLst/>
          </a:prstGeom>
          <a:noFill/>
        </p:spPr>
        <p:txBody>
          <a:bodyPr wrap="square" rtlCol="0">
            <a:spAutoFit/>
          </a:bodyPr>
          <a:lstStyle/>
          <a:p>
            <a:pPr marL="342900" indent="-342900">
              <a:buAutoNum type="arabicPlain" startAt="127"/>
            </a:pPr>
            <a:r>
              <a:rPr lang="en-US" altLang="zh-CN" b="1" dirty="0" smtClean="0"/>
              <a:t>                 0  1111111B</a:t>
            </a:r>
          </a:p>
          <a:p>
            <a:r>
              <a:rPr lang="en-US" altLang="zh-CN" b="1" dirty="0" smtClean="0"/>
              <a:t>126                 0  1111110B</a:t>
            </a:r>
          </a:p>
          <a:p>
            <a:endParaRPr lang="en-US" altLang="zh-CN" b="1" dirty="0" smtClean="0"/>
          </a:p>
          <a:p>
            <a:endParaRPr lang="en-US" altLang="zh-CN" b="1" dirty="0"/>
          </a:p>
          <a:p>
            <a:r>
              <a:rPr lang="en-US" altLang="zh-CN" b="1" dirty="0" smtClean="0"/>
              <a:t>2                     0  0000010B</a:t>
            </a:r>
          </a:p>
          <a:p>
            <a:r>
              <a:rPr lang="en-US" altLang="zh-CN" b="1" dirty="0" smtClean="0"/>
              <a:t>1                     0  0000001B</a:t>
            </a:r>
          </a:p>
          <a:p>
            <a:r>
              <a:rPr lang="en-US" altLang="zh-CN" b="1" dirty="0" smtClean="0"/>
              <a:t>0                     0  0000000B</a:t>
            </a:r>
          </a:p>
          <a:p>
            <a:r>
              <a:rPr lang="en-US" altLang="zh-CN" b="1" dirty="0" smtClean="0"/>
              <a:t>-0                    1  0000000B</a:t>
            </a:r>
          </a:p>
          <a:p>
            <a:r>
              <a:rPr lang="en-US" altLang="zh-CN" b="1" dirty="0" smtClean="0"/>
              <a:t>-1                    1  0000001B</a:t>
            </a:r>
          </a:p>
          <a:p>
            <a:r>
              <a:rPr lang="en-US" altLang="zh-CN" b="1" dirty="0" smtClean="0"/>
              <a:t>-2                    1  0000010B</a:t>
            </a:r>
          </a:p>
          <a:p>
            <a:endParaRPr lang="en-US" altLang="zh-CN" b="1" dirty="0"/>
          </a:p>
          <a:p>
            <a:endParaRPr lang="en-US" altLang="zh-CN" b="1" dirty="0" smtClean="0"/>
          </a:p>
          <a:p>
            <a:r>
              <a:rPr lang="en-US" altLang="zh-CN" b="1" dirty="0" smtClean="0"/>
              <a:t>-126                1  1111110B</a:t>
            </a:r>
          </a:p>
          <a:p>
            <a:r>
              <a:rPr lang="en-US" altLang="zh-CN" b="1" dirty="0" smtClean="0"/>
              <a:t>-127                1  1111111B</a:t>
            </a:r>
            <a:endParaRPr lang="zh-CN" altLang="en-US" b="1" dirty="0"/>
          </a:p>
        </p:txBody>
      </p:sp>
      <p:graphicFrame>
        <p:nvGraphicFramePr>
          <p:cNvPr id="7" name="对象 6"/>
          <p:cNvGraphicFramePr>
            <a:graphicFrameLocks noChangeAspect="1"/>
          </p:cNvGraphicFramePr>
          <p:nvPr>
            <p:extLst>
              <p:ext uri="{D42A27DB-BD31-4B8C-83A1-F6EECF244321}">
                <p14:modId xmlns:p14="http://schemas.microsoft.com/office/powerpoint/2010/main" val="1944987526"/>
              </p:ext>
            </p:extLst>
          </p:nvPr>
        </p:nvGraphicFramePr>
        <p:xfrm>
          <a:off x="395536" y="2924944"/>
          <a:ext cx="176420" cy="504056"/>
        </p:xfrm>
        <a:graphic>
          <a:graphicData uri="http://schemas.openxmlformats.org/presentationml/2006/ole">
            <mc:AlternateContent xmlns:mc="http://schemas.openxmlformats.org/markup-compatibility/2006">
              <mc:Choice xmlns:v="urn:schemas-microsoft-com:vml" Requires="v">
                <p:oleObj spid="_x0000_s125042" name="Equation" r:id="rId3" imgW="88560" imgH="253800" progId="Equation.DSMT4">
                  <p:embed/>
                </p:oleObj>
              </mc:Choice>
              <mc:Fallback>
                <p:oleObj name="Equation" r:id="rId3" imgW="88560" imgH="253800" progId="Equation.DSMT4">
                  <p:embed/>
                  <p:pic>
                    <p:nvPicPr>
                      <p:cNvPr id="0" name=""/>
                      <p:cNvPicPr/>
                      <p:nvPr/>
                    </p:nvPicPr>
                    <p:blipFill>
                      <a:blip r:embed="rId4"/>
                      <a:stretch>
                        <a:fillRect/>
                      </a:stretch>
                    </p:blipFill>
                    <p:spPr>
                      <a:xfrm>
                        <a:off x="395536" y="2924944"/>
                        <a:ext cx="176420" cy="504056"/>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850327830"/>
              </p:ext>
            </p:extLst>
          </p:nvPr>
        </p:nvGraphicFramePr>
        <p:xfrm>
          <a:off x="2339752" y="2924944"/>
          <a:ext cx="176212" cy="504825"/>
        </p:xfrm>
        <a:graphic>
          <a:graphicData uri="http://schemas.openxmlformats.org/presentationml/2006/ole">
            <mc:AlternateContent xmlns:mc="http://schemas.openxmlformats.org/markup-compatibility/2006">
              <mc:Choice xmlns:v="urn:schemas-microsoft-com:vml" Requires="v">
                <p:oleObj spid="_x0000_s125043" name="Equation" r:id="rId5" imgW="88560" imgH="253800" progId="Equation.DSMT4">
                  <p:embed/>
                </p:oleObj>
              </mc:Choice>
              <mc:Fallback>
                <p:oleObj name="Equation" r:id="rId5" imgW="88560" imgH="2538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2924944"/>
                        <a:ext cx="17621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649236879"/>
              </p:ext>
            </p:extLst>
          </p:nvPr>
        </p:nvGraphicFramePr>
        <p:xfrm>
          <a:off x="323528" y="5157192"/>
          <a:ext cx="176212" cy="504825"/>
        </p:xfrm>
        <a:graphic>
          <a:graphicData uri="http://schemas.openxmlformats.org/presentationml/2006/ole">
            <mc:AlternateContent xmlns:mc="http://schemas.openxmlformats.org/markup-compatibility/2006">
              <mc:Choice xmlns:v="urn:schemas-microsoft-com:vml" Requires="v">
                <p:oleObj spid="_x0000_s125044" name="Equation" r:id="rId7" imgW="88560" imgH="253800" progId="Equation.DSMT4">
                  <p:embed/>
                </p:oleObj>
              </mc:Choice>
              <mc:Fallback>
                <p:oleObj name="Equation" r:id="rId7" imgW="88560" imgH="2538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8" y="5157192"/>
                        <a:ext cx="17621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570236519"/>
              </p:ext>
            </p:extLst>
          </p:nvPr>
        </p:nvGraphicFramePr>
        <p:xfrm>
          <a:off x="2339752" y="5157192"/>
          <a:ext cx="176212" cy="504825"/>
        </p:xfrm>
        <a:graphic>
          <a:graphicData uri="http://schemas.openxmlformats.org/presentationml/2006/ole">
            <mc:AlternateContent xmlns:mc="http://schemas.openxmlformats.org/markup-compatibility/2006">
              <mc:Choice xmlns:v="urn:schemas-microsoft-com:vml" Requires="v">
                <p:oleObj spid="_x0000_s125045" name="Equation" r:id="rId8" imgW="88560" imgH="253800" progId="Equation.DSMT4">
                  <p:embed/>
                </p:oleObj>
              </mc:Choice>
              <mc:Fallback>
                <p:oleObj name="Equation" r:id="rId8" imgW="88560" imgH="2538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5157192"/>
                        <a:ext cx="17621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矩形 11"/>
          <p:cNvSpPr/>
          <p:nvPr/>
        </p:nvSpPr>
        <p:spPr>
          <a:xfrm>
            <a:off x="4499992" y="1844823"/>
            <a:ext cx="803425" cy="461665"/>
          </a:xfrm>
          <a:prstGeom prst="rect">
            <a:avLst/>
          </a:prstGeom>
        </p:spPr>
        <p:txBody>
          <a:bodyPr wrap="none">
            <a:spAutoFit/>
          </a:bodyPr>
          <a:lstStyle/>
          <a:p>
            <a:r>
              <a:rPr lang="zh-CN" altLang="en-US" sz="2400" b="1" dirty="0" smtClean="0"/>
              <a:t>补码</a:t>
            </a:r>
            <a:endParaRPr lang="zh-CN" altLang="en-US" sz="2400" b="1" dirty="0"/>
          </a:p>
        </p:txBody>
      </p:sp>
      <p:sp>
        <p:nvSpPr>
          <p:cNvPr id="13" name="TextBox 12"/>
          <p:cNvSpPr txBox="1"/>
          <p:nvPr/>
        </p:nvSpPr>
        <p:spPr>
          <a:xfrm>
            <a:off x="3281524" y="2420888"/>
            <a:ext cx="3240360" cy="3970318"/>
          </a:xfrm>
          <a:prstGeom prst="rect">
            <a:avLst/>
          </a:prstGeom>
          <a:noFill/>
        </p:spPr>
        <p:txBody>
          <a:bodyPr wrap="square" rtlCol="0">
            <a:spAutoFit/>
          </a:bodyPr>
          <a:lstStyle/>
          <a:p>
            <a:pPr marL="342900" indent="-342900">
              <a:buAutoNum type="arabicPlain" startAt="127"/>
            </a:pPr>
            <a:r>
              <a:rPr lang="en-US" altLang="zh-CN" b="1" dirty="0" smtClean="0"/>
              <a:t>                 0  1111111B</a:t>
            </a:r>
          </a:p>
          <a:p>
            <a:r>
              <a:rPr lang="en-US" altLang="zh-CN" b="1" dirty="0" smtClean="0"/>
              <a:t>126                 0  1111110B</a:t>
            </a:r>
          </a:p>
          <a:p>
            <a:endParaRPr lang="en-US" altLang="zh-CN" b="1" dirty="0" smtClean="0"/>
          </a:p>
          <a:p>
            <a:endParaRPr lang="en-US" altLang="zh-CN" b="1" dirty="0"/>
          </a:p>
          <a:p>
            <a:r>
              <a:rPr lang="en-US" altLang="zh-CN" b="1" dirty="0" smtClean="0"/>
              <a:t>2                     0  0000010B</a:t>
            </a:r>
          </a:p>
          <a:p>
            <a:r>
              <a:rPr lang="en-US" altLang="zh-CN" b="1" dirty="0" smtClean="0"/>
              <a:t>1                     0  0000001B</a:t>
            </a:r>
          </a:p>
          <a:p>
            <a:r>
              <a:rPr lang="en-US" altLang="zh-CN" b="1" dirty="0" smtClean="0"/>
              <a:t>0                     0  0000000B</a:t>
            </a:r>
          </a:p>
          <a:p>
            <a:r>
              <a:rPr lang="en-US" altLang="zh-CN" b="1" dirty="0" smtClean="0"/>
              <a:t>-1                    1  1111111  B</a:t>
            </a:r>
          </a:p>
          <a:p>
            <a:r>
              <a:rPr lang="en-US" altLang="zh-CN" b="1" dirty="0" smtClean="0"/>
              <a:t>-2                    1  1111110  B</a:t>
            </a:r>
          </a:p>
          <a:p>
            <a:endParaRPr lang="en-US" altLang="zh-CN" b="1" dirty="0"/>
          </a:p>
          <a:p>
            <a:endParaRPr lang="en-US" altLang="zh-CN" b="1" dirty="0" smtClean="0"/>
          </a:p>
          <a:p>
            <a:r>
              <a:rPr lang="en-US" altLang="zh-CN" b="1" dirty="0" smtClean="0"/>
              <a:t>-126                1  0000010B</a:t>
            </a:r>
          </a:p>
          <a:p>
            <a:r>
              <a:rPr lang="en-US" altLang="zh-CN" b="1" dirty="0" smtClean="0"/>
              <a:t>-127                1  0000001B</a:t>
            </a:r>
          </a:p>
          <a:p>
            <a:r>
              <a:rPr lang="en-US" altLang="zh-CN" b="1" dirty="0" smtClean="0"/>
              <a:t>-128                1  0000000B</a:t>
            </a:r>
            <a:endParaRPr lang="zh-CN" altLang="en-US" b="1" dirty="0"/>
          </a:p>
        </p:txBody>
      </p:sp>
      <p:sp>
        <p:nvSpPr>
          <p:cNvPr id="15" name="矩形 14"/>
          <p:cNvSpPr/>
          <p:nvPr/>
        </p:nvSpPr>
        <p:spPr>
          <a:xfrm>
            <a:off x="6560684" y="1700808"/>
            <a:ext cx="2376264" cy="72008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F0000"/>
                </a:solidFill>
              </a:rPr>
              <a:t>将减法转换为加法</a:t>
            </a:r>
            <a:endParaRPr lang="zh-CN" altLang="en-US" sz="2000" b="1" dirty="0">
              <a:solidFill>
                <a:srgbClr val="FF0000"/>
              </a:solidFill>
            </a:endParaRPr>
          </a:p>
        </p:txBody>
      </p:sp>
      <p:sp>
        <p:nvSpPr>
          <p:cNvPr id="16" name="TextBox 15"/>
          <p:cNvSpPr txBox="1"/>
          <p:nvPr/>
        </p:nvSpPr>
        <p:spPr>
          <a:xfrm>
            <a:off x="7236296" y="3275692"/>
            <a:ext cx="1656184" cy="369332"/>
          </a:xfrm>
          <a:prstGeom prst="rect">
            <a:avLst/>
          </a:prstGeom>
          <a:noFill/>
        </p:spPr>
        <p:txBody>
          <a:bodyPr wrap="square" rtlCol="0">
            <a:spAutoFit/>
          </a:bodyPr>
          <a:lstStyle/>
          <a:p>
            <a:r>
              <a:rPr lang="en-US" altLang="zh-CN" dirty="0" smtClean="0"/>
              <a:t>A  -  B</a:t>
            </a:r>
            <a:endParaRPr lang="zh-CN" altLang="en-US" dirty="0"/>
          </a:p>
        </p:txBody>
      </p:sp>
      <p:sp>
        <p:nvSpPr>
          <p:cNvPr id="17" name="下箭头 16"/>
          <p:cNvSpPr/>
          <p:nvPr/>
        </p:nvSpPr>
        <p:spPr>
          <a:xfrm>
            <a:off x="7524328" y="3717032"/>
            <a:ext cx="288032" cy="2787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7092280" y="3923764"/>
            <a:ext cx="1656184" cy="369332"/>
          </a:xfrm>
          <a:prstGeom prst="rect">
            <a:avLst/>
          </a:prstGeom>
          <a:noFill/>
        </p:spPr>
        <p:txBody>
          <a:bodyPr wrap="square" rtlCol="0">
            <a:spAutoFit/>
          </a:bodyPr>
          <a:lstStyle/>
          <a:p>
            <a:r>
              <a:rPr lang="en-US" altLang="zh-CN" dirty="0" smtClean="0"/>
              <a:t>A  +  </a:t>
            </a:r>
            <a:r>
              <a:rPr lang="zh-CN" altLang="en-US" dirty="0" smtClean="0"/>
              <a:t>（</a:t>
            </a:r>
            <a:r>
              <a:rPr lang="en-US" altLang="zh-CN" dirty="0" smtClean="0"/>
              <a:t>-B</a:t>
            </a:r>
            <a:r>
              <a:rPr lang="zh-CN" altLang="en-US" dirty="0" smtClean="0"/>
              <a:t>）</a:t>
            </a:r>
            <a:endParaRPr lang="zh-CN" altLang="en-US" dirty="0"/>
          </a:p>
        </p:txBody>
      </p:sp>
      <p:sp>
        <p:nvSpPr>
          <p:cNvPr id="19" name="TextBox 18"/>
          <p:cNvSpPr txBox="1"/>
          <p:nvPr/>
        </p:nvSpPr>
        <p:spPr>
          <a:xfrm>
            <a:off x="6909352" y="4293096"/>
            <a:ext cx="1800200" cy="369332"/>
          </a:xfrm>
          <a:prstGeom prst="rect">
            <a:avLst/>
          </a:prstGeom>
          <a:noFill/>
        </p:spPr>
        <p:txBody>
          <a:bodyPr wrap="square" rtlCol="0">
            <a:spAutoFit/>
          </a:bodyPr>
          <a:lstStyle/>
          <a:p>
            <a:r>
              <a:rPr lang="zh-CN" altLang="en-US" dirty="0" smtClean="0"/>
              <a:t>例如： </a:t>
            </a:r>
            <a:r>
              <a:rPr lang="en-US" altLang="zh-CN" dirty="0" smtClean="0"/>
              <a:t>2-1</a:t>
            </a:r>
            <a:endParaRPr lang="zh-CN" altLang="en-US" dirty="0"/>
          </a:p>
        </p:txBody>
      </p:sp>
      <p:sp>
        <p:nvSpPr>
          <p:cNvPr id="20" name="TextBox 19"/>
          <p:cNvSpPr txBox="1"/>
          <p:nvPr/>
        </p:nvSpPr>
        <p:spPr>
          <a:xfrm>
            <a:off x="6560684" y="2629361"/>
            <a:ext cx="2475812" cy="646331"/>
          </a:xfrm>
          <a:prstGeom prst="rect">
            <a:avLst/>
          </a:prstGeom>
          <a:noFill/>
        </p:spPr>
        <p:txBody>
          <a:bodyPr wrap="square" rtlCol="0">
            <a:spAutoFit/>
          </a:bodyPr>
          <a:lstStyle/>
          <a:p>
            <a:r>
              <a:rPr lang="zh-CN" altLang="en-US" b="1" dirty="0" smtClean="0"/>
              <a:t>补码中，符号标识作为数值参与运算</a:t>
            </a:r>
            <a:endParaRPr lang="zh-CN" altLang="en-US" b="1" dirty="0"/>
          </a:p>
        </p:txBody>
      </p:sp>
      <p:sp>
        <p:nvSpPr>
          <p:cNvPr id="21" name="TextBox 20"/>
          <p:cNvSpPr txBox="1"/>
          <p:nvPr/>
        </p:nvSpPr>
        <p:spPr>
          <a:xfrm>
            <a:off x="6909352" y="4654796"/>
            <a:ext cx="1656184" cy="369332"/>
          </a:xfrm>
          <a:prstGeom prst="rect">
            <a:avLst/>
          </a:prstGeom>
          <a:noFill/>
        </p:spPr>
        <p:txBody>
          <a:bodyPr wrap="square" rtlCol="0">
            <a:spAutoFit/>
          </a:bodyPr>
          <a:lstStyle/>
          <a:p>
            <a:r>
              <a:rPr lang="en-US" altLang="zh-CN" dirty="0" smtClean="0"/>
              <a:t>2 +  </a:t>
            </a:r>
            <a:r>
              <a:rPr lang="zh-CN" altLang="en-US" dirty="0" smtClean="0"/>
              <a:t>（</a:t>
            </a:r>
            <a:r>
              <a:rPr lang="en-US" altLang="zh-CN" dirty="0" smtClean="0"/>
              <a:t>-1</a:t>
            </a:r>
            <a:r>
              <a:rPr lang="zh-CN" altLang="en-US" dirty="0" smtClean="0"/>
              <a:t>）</a:t>
            </a:r>
            <a:endParaRPr lang="zh-CN" altLang="en-US" dirty="0"/>
          </a:p>
        </p:txBody>
      </p:sp>
      <p:sp>
        <p:nvSpPr>
          <p:cNvPr id="22" name="矩形 21"/>
          <p:cNvSpPr/>
          <p:nvPr/>
        </p:nvSpPr>
        <p:spPr>
          <a:xfrm>
            <a:off x="6979694" y="5024128"/>
            <a:ext cx="1377300" cy="369332"/>
          </a:xfrm>
          <a:prstGeom prst="rect">
            <a:avLst/>
          </a:prstGeom>
        </p:spPr>
        <p:txBody>
          <a:bodyPr wrap="none">
            <a:spAutoFit/>
          </a:bodyPr>
          <a:lstStyle/>
          <a:p>
            <a:r>
              <a:rPr lang="en-US" altLang="zh-CN" b="1" dirty="0" smtClean="0"/>
              <a:t>00000010B</a:t>
            </a:r>
            <a:endParaRPr lang="zh-CN" altLang="en-US" dirty="0"/>
          </a:p>
        </p:txBody>
      </p:sp>
      <p:sp>
        <p:nvSpPr>
          <p:cNvPr id="23" name="矩形 22"/>
          <p:cNvSpPr/>
          <p:nvPr/>
        </p:nvSpPr>
        <p:spPr>
          <a:xfrm>
            <a:off x="7033749" y="5301208"/>
            <a:ext cx="1416222" cy="369332"/>
          </a:xfrm>
          <a:prstGeom prst="rect">
            <a:avLst/>
          </a:prstGeom>
        </p:spPr>
        <p:txBody>
          <a:bodyPr wrap="none">
            <a:spAutoFit/>
          </a:bodyPr>
          <a:lstStyle/>
          <a:p>
            <a:r>
              <a:rPr lang="en-US" altLang="zh-CN" b="1" dirty="0" smtClean="0"/>
              <a:t>11111111  </a:t>
            </a:r>
            <a:r>
              <a:rPr lang="en-US" altLang="zh-CN" b="1" dirty="0"/>
              <a:t>B</a:t>
            </a:r>
          </a:p>
        </p:txBody>
      </p:sp>
      <p:cxnSp>
        <p:nvCxnSpPr>
          <p:cNvPr id="25" name="直接连接符 24"/>
          <p:cNvCxnSpPr/>
          <p:nvPr/>
        </p:nvCxnSpPr>
        <p:spPr>
          <a:xfrm>
            <a:off x="6732240" y="5670540"/>
            <a:ext cx="18332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7083132" y="5661248"/>
            <a:ext cx="1377300" cy="369332"/>
          </a:xfrm>
          <a:prstGeom prst="rect">
            <a:avLst/>
          </a:prstGeom>
        </p:spPr>
        <p:txBody>
          <a:bodyPr wrap="none">
            <a:spAutoFit/>
          </a:bodyPr>
          <a:lstStyle/>
          <a:p>
            <a:r>
              <a:rPr lang="en-US" altLang="zh-CN" b="1" dirty="0" smtClean="0"/>
              <a:t>00000001B</a:t>
            </a:r>
            <a:endParaRPr lang="zh-CN" altLang="en-US" dirty="0"/>
          </a:p>
        </p:txBody>
      </p:sp>
      <p:sp>
        <p:nvSpPr>
          <p:cNvPr id="28" name="TextBox 27"/>
          <p:cNvSpPr txBox="1"/>
          <p:nvPr/>
        </p:nvSpPr>
        <p:spPr>
          <a:xfrm>
            <a:off x="6909352" y="5661248"/>
            <a:ext cx="182928" cy="369332"/>
          </a:xfrm>
          <a:prstGeom prst="rect">
            <a:avLst/>
          </a:prstGeom>
          <a:noFill/>
        </p:spPr>
        <p:txBody>
          <a:bodyPr wrap="square" rtlCol="0">
            <a:spAutoFit/>
          </a:bodyPr>
          <a:lstStyle/>
          <a:p>
            <a:r>
              <a:rPr lang="en-US" altLang="zh-CN" b="1" dirty="0" smtClean="0">
                <a:solidFill>
                  <a:srgbClr val="FF0000"/>
                </a:solidFill>
              </a:rPr>
              <a:t>1</a:t>
            </a:r>
            <a:endParaRPr lang="zh-CN" altLang="en-US" b="1" dirty="0">
              <a:solidFill>
                <a:srgbClr val="FF0000"/>
              </a:solidFill>
            </a:endParaRPr>
          </a:p>
        </p:txBody>
      </p:sp>
      <p:sp>
        <p:nvSpPr>
          <p:cNvPr id="29" name="矩形 28"/>
          <p:cNvSpPr/>
          <p:nvPr/>
        </p:nvSpPr>
        <p:spPr>
          <a:xfrm>
            <a:off x="6772962" y="5301208"/>
            <a:ext cx="319318" cy="369332"/>
          </a:xfrm>
          <a:prstGeom prst="rect">
            <a:avLst/>
          </a:prstGeom>
        </p:spPr>
        <p:txBody>
          <a:bodyPr wrap="none">
            <a:spAutoFit/>
          </a:bodyPr>
          <a:lstStyle/>
          <a:p>
            <a:r>
              <a:rPr lang="en-US" altLang="zh-CN" dirty="0">
                <a:solidFill>
                  <a:srgbClr val="0000FF"/>
                </a:solidFill>
              </a:rPr>
              <a:t>+</a:t>
            </a:r>
            <a:endParaRPr lang="zh-CN" altLang="en-US" dirty="0"/>
          </a:p>
        </p:txBody>
      </p:sp>
    </p:spTree>
    <p:extLst>
      <p:ext uri="{BB962C8B-B14F-4D97-AF65-F5344CB8AC3E}">
        <p14:creationId xmlns:p14="http://schemas.microsoft.com/office/powerpoint/2010/main" val="339817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7" end="7"/>
                                            </p:txEl>
                                          </p:spTgt>
                                        </p:tgtEl>
                                        <p:attrNameLst>
                                          <p:attrName>style.color</p:attrName>
                                        </p:attrNameLst>
                                      </p:cBhvr>
                                      <p:to>
                                        <a:schemeClr val="accent2"/>
                                      </p:to>
                                    </p:animClr>
                                    <p:animClr clrSpc="rgb" dir="cw">
                                      <p:cBhvr>
                                        <p:cTn id="7" dur="500" fill="hold"/>
                                        <p:tgtEl>
                                          <p:spTgt spid="6">
                                            <p:txEl>
                                              <p:pRg st="7" end="7"/>
                                            </p:txEl>
                                          </p:spTgt>
                                        </p:tgtEl>
                                        <p:attrNameLst>
                                          <p:attrName>fillcolor</p:attrName>
                                        </p:attrNameLst>
                                      </p:cBhvr>
                                      <p:to>
                                        <a:schemeClr val="accent2"/>
                                      </p:to>
                                    </p:animClr>
                                    <p:set>
                                      <p:cBhvr>
                                        <p:cTn id="8" dur="500" fill="hold"/>
                                        <p:tgtEl>
                                          <p:spTgt spid="6">
                                            <p:txEl>
                                              <p:pRg st="7" end="7"/>
                                            </p:txEl>
                                          </p:spTgt>
                                        </p:tgtEl>
                                        <p:attrNameLst>
                                          <p:attrName>fill.type</p:attrName>
                                        </p:attrNameLst>
                                      </p:cBhvr>
                                      <p:to>
                                        <p:strVal val="solid"/>
                                      </p:to>
                                    </p:set>
                                    <p:set>
                                      <p:cBhvr>
                                        <p:cTn id="9" dur="500" fill="hold"/>
                                        <p:tgtEl>
                                          <p:spTgt spid="6">
                                            <p:txEl>
                                              <p:pRg st="7" end="7"/>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13">
                                            <p:txEl>
                                              <p:pRg st="13" end="13"/>
                                            </p:txEl>
                                          </p:spTgt>
                                        </p:tgtEl>
                                        <p:attrNameLst>
                                          <p:attrName>style.color</p:attrName>
                                        </p:attrNameLst>
                                      </p:cBhvr>
                                      <p:to>
                                        <a:schemeClr val="accent2"/>
                                      </p:to>
                                    </p:animClr>
                                    <p:animClr clrSpc="rgb" dir="cw">
                                      <p:cBhvr>
                                        <p:cTn id="14" dur="500" fill="hold"/>
                                        <p:tgtEl>
                                          <p:spTgt spid="13">
                                            <p:txEl>
                                              <p:pRg st="13" end="13"/>
                                            </p:txEl>
                                          </p:spTgt>
                                        </p:tgtEl>
                                        <p:attrNameLst>
                                          <p:attrName>fillcolor</p:attrName>
                                        </p:attrNameLst>
                                      </p:cBhvr>
                                      <p:to>
                                        <a:schemeClr val="accent2"/>
                                      </p:to>
                                    </p:animClr>
                                    <p:set>
                                      <p:cBhvr>
                                        <p:cTn id="15" dur="500" fill="hold"/>
                                        <p:tgtEl>
                                          <p:spTgt spid="13">
                                            <p:txEl>
                                              <p:pRg st="13" end="13"/>
                                            </p:txEl>
                                          </p:spTgt>
                                        </p:tgtEl>
                                        <p:attrNameLst>
                                          <p:attrName>fill.type</p:attrName>
                                        </p:attrNameLst>
                                      </p:cBhvr>
                                      <p:to>
                                        <p:strVal val="solid"/>
                                      </p:to>
                                    </p:set>
                                    <p:set>
                                      <p:cBhvr>
                                        <p:cTn id="16" dur="500" fill="hold"/>
                                        <p:tgtEl>
                                          <p:spTgt spid="13">
                                            <p:txEl>
                                              <p:pRg st="13" end="13"/>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18" grpId="0"/>
      <p:bldP spid="19" grpId="0"/>
      <p:bldP spid="20" grpId="0"/>
      <p:bldP spid="21" grpId="0"/>
      <p:bldP spid="22" grpId="0"/>
      <p:bldP spid="23" grpId="0"/>
      <p:bldP spid="27"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55968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3. 2  </a:t>
            </a:r>
            <a:r>
              <a:rPr lang="zh-CN" altLang="en-US" dirty="0"/>
              <a:t>有符号数的运算</a:t>
            </a: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Rectangle 2"/>
          <p:cNvSpPr txBox="1">
            <a:spLocks noChangeArrowheads="1"/>
          </p:cNvSpPr>
          <p:nvPr/>
        </p:nvSpPr>
        <p:spPr bwMode="white">
          <a:xfrm>
            <a:off x="457200" y="1421904"/>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pPr>
              <a:buFontTx/>
              <a:buChar char="•"/>
            </a:pPr>
            <a:r>
              <a:rPr lang="zh-CN" altLang="en-US" sz="3600" dirty="0" smtClean="0">
                <a:solidFill>
                  <a:schemeClr val="tx1"/>
                </a:solidFill>
              </a:rPr>
              <a:t>特殊数</a:t>
            </a:r>
            <a:r>
              <a:rPr lang="en-US" altLang="zh-CN" sz="3600" dirty="0" smtClean="0">
                <a:solidFill>
                  <a:schemeClr val="tx1"/>
                </a:solidFill>
              </a:rPr>
              <a:t>10000000B</a:t>
            </a:r>
            <a:endParaRPr lang="en-US" altLang="zh-CN" sz="3600" u="sng" dirty="0">
              <a:solidFill>
                <a:schemeClr val="tx1"/>
              </a:solidFill>
            </a:endParaRPr>
          </a:p>
        </p:txBody>
      </p:sp>
      <p:sp>
        <p:nvSpPr>
          <p:cNvPr id="6" name="Rectangle 3"/>
          <p:cNvSpPr txBox="1">
            <a:spLocks noChangeArrowheads="1"/>
          </p:cNvSpPr>
          <p:nvPr/>
        </p:nvSpPr>
        <p:spPr bwMode="auto">
          <a:xfrm>
            <a:off x="457200" y="3295525"/>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mtClean="0">
                <a:solidFill>
                  <a:schemeClr val="tx1"/>
                </a:solidFill>
              </a:rPr>
              <a:t>该数在原码中定义为： </a:t>
            </a:r>
            <a:r>
              <a:rPr lang="en-US" altLang="zh-CN" smtClean="0">
                <a:solidFill>
                  <a:schemeClr val="tx1"/>
                </a:solidFill>
              </a:rPr>
              <a:t>-0</a:t>
            </a:r>
          </a:p>
          <a:p>
            <a:r>
              <a:rPr lang="zh-CN" altLang="en-US" smtClean="0">
                <a:solidFill>
                  <a:schemeClr val="tx1"/>
                </a:solidFill>
              </a:rPr>
              <a:t>在反码中定义为： </a:t>
            </a:r>
            <a:r>
              <a:rPr lang="en-US" altLang="zh-CN" smtClean="0">
                <a:solidFill>
                  <a:schemeClr val="tx1"/>
                </a:solidFill>
              </a:rPr>
              <a:t>-127</a:t>
            </a:r>
          </a:p>
          <a:p>
            <a:r>
              <a:rPr lang="zh-CN" altLang="en-US" smtClean="0">
                <a:solidFill>
                  <a:schemeClr val="tx1"/>
                </a:solidFill>
              </a:rPr>
              <a:t>在补码中定义为： </a:t>
            </a:r>
            <a:r>
              <a:rPr lang="en-US" altLang="zh-CN" smtClean="0">
                <a:solidFill>
                  <a:schemeClr val="tx1"/>
                </a:solidFill>
              </a:rPr>
              <a:t>-128</a:t>
            </a:r>
          </a:p>
          <a:p>
            <a:r>
              <a:rPr lang="zh-CN" altLang="en-US" smtClean="0">
                <a:solidFill>
                  <a:schemeClr val="tx1"/>
                </a:solidFill>
              </a:rPr>
              <a:t>对无符号数：</a:t>
            </a:r>
            <a:r>
              <a:rPr lang="en-US" altLang="zh-CN" smtClean="0">
                <a:solidFill>
                  <a:schemeClr val="tx1"/>
                </a:solidFill>
              </a:rPr>
              <a:t>(10000000)</a:t>
            </a:r>
            <a:r>
              <a:rPr lang="zh-CN" altLang="en-US" baseline="-25000" smtClean="0">
                <a:solidFill>
                  <a:schemeClr val="tx1"/>
                </a:solidFill>
              </a:rPr>
              <a:t>２ </a:t>
            </a:r>
            <a:r>
              <a:rPr lang="en-US" altLang="zh-CN" smtClean="0">
                <a:solidFill>
                  <a:schemeClr val="tx1"/>
                </a:solidFill>
              </a:rPr>
              <a:t>= 128</a:t>
            </a:r>
          </a:p>
          <a:p>
            <a:endParaRPr lang="en-US" altLang="zh-CN" dirty="0">
              <a:solidFill>
                <a:schemeClr val="tx1"/>
              </a:solidFill>
            </a:endParaRPr>
          </a:p>
        </p:txBody>
      </p:sp>
    </p:spTree>
    <p:extLst>
      <p:ext uri="{BB962C8B-B14F-4D97-AF65-F5344CB8AC3E}">
        <p14:creationId xmlns:p14="http://schemas.microsoft.com/office/powerpoint/2010/main" val="2705381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127648" y="2922773"/>
            <a:ext cx="4107904" cy="83311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4819" name="Rectangle 43"/>
          <p:cNvSpPr>
            <a:spLocks noChangeArrowheads="1"/>
          </p:cNvSpPr>
          <p:nvPr/>
        </p:nvSpPr>
        <p:spPr bwMode="auto">
          <a:xfrm>
            <a:off x="685800" y="1538288"/>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000FF"/>
                </a:solidFill>
                <a:latin typeface="楷体_GB2312" pitchFamily="49" charset="-122"/>
                <a:ea typeface="楷体_GB2312" pitchFamily="49" charset="-122"/>
              </a:rPr>
              <a:t>（</a:t>
            </a:r>
            <a:r>
              <a:rPr lang="en-US" altLang="zh-CN" sz="2400" b="1">
                <a:solidFill>
                  <a:srgbClr val="0000FF"/>
                </a:solidFill>
                <a:latin typeface="楷体_GB2312" pitchFamily="49" charset="-122"/>
                <a:ea typeface="楷体_GB2312" pitchFamily="49" charset="-122"/>
              </a:rPr>
              <a:t>4</a:t>
            </a:r>
            <a:r>
              <a:rPr lang="zh-CN" altLang="en-US" sz="2400" b="1">
                <a:solidFill>
                  <a:srgbClr val="0000FF"/>
                </a:solidFill>
                <a:latin typeface="楷体_GB2312" pitchFamily="49" charset="-122"/>
                <a:ea typeface="楷体_GB2312" pitchFamily="49" charset="-122"/>
              </a:rPr>
              <a:t>）补码的运算规则</a:t>
            </a:r>
          </a:p>
        </p:txBody>
      </p:sp>
      <p:grpSp>
        <p:nvGrpSpPr>
          <p:cNvPr id="34820" name="Group 45"/>
          <p:cNvGrpSpPr>
            <a:grpSpLocks/>
          </p:cNvGrpSpPr>
          <p:nvPr/>
        </p:nvGrpSpPr>
        <p:grpSpPr bwMode="auto">
          <a:xfrm>
            <a:off x="990600" y="2157413"/>
            <a:ext cx="2403475" cy="457200"/>
            <a:chOff x="1056" y="3375"/>
            <a:chExt cx="1514" cy="288"/>
          </a:xfrm>
        </p:grpSpPr>
        <p:pic>
          <p:nvPicPr>
            <p:cNvPr id="34847" name="Picture 46" descr="BD21298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 y="345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8" name="Rectangle 47"/>
            <p:cNvSpPr>
              <a:spLocks noChangeArrowheads="1"/>
            </p:cNvSpPr>
            <p:nvPr/>
          </p:nvSpPr>
          <p:spPr bwMode="auto">
            <a:xfrm>
              <a:off x="1296" y="3375"/>
              <a:ext cx="12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000FF"/>
                  </a:solidFill>
                  <a:ea typeface="楷体_GB2312" pitchFamily="49" charset="-122"/>
                </a:rPr>
                <a:t>第一个公式：</a:t>
              </a:r>
            </a:p>
          </p:txBody>
        </p:sp>
      </p:grpSp>
      <p:sp>
        <p:nvSpPr>
          <p:cNvPr id="34821" name="Rectangle 48"/>
          <p:cNvSpPr>
            <a:spLocks noChangeArrowheads="1"/>
          </p:cNvSpPr>
          <p:nvPr/>
        </p:nvSpPr>
        <p:spPr bwMode="auto">
          <a:xfrm>
            <a:off x="3200400" y="2133600"/>
            <a:ext cx="557075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latin typeface="楷体_GB2312" pitchFamily="49" charset="-122"/>
                <a:ea typeface="楷体_GB2312" pitchFamily="49" charset="-122"/>
              </a:rPr>
              <a:t>两个</a:t>
            </a:r>
            <a:r>
              <a:rPr lang="en-US" altLang="zh-CN" sz="2400" b="1">
                <a:solidFill>
                  <a:srgbClr val="080808"/>
                </a:solidFill>
                <a:latin typeface="楷体_GB2312" pitchFamily="49" charset="-122"/>
                <a:ea typeface="楷体_GB2312" pitchFamily="49" charset="-122"/>
              </a:rPr>
              <a:t>n</a:t>
            </a:r>
            <a:r>
              <a:rPr lang="zh-CN" altLang="en-US" sz="2400" b="1">
                <a:solidFill>
                  <a:srgbClr val="080808"/>
                </a:solidFill>
                <a:latin typeface="楷体_GB2312" pitchFamily="49" charset="-122"/>
                <a:ea typeface="楷体_GB2312" pitchFamily="49" charset="-122"/>
              </a:rPr>
              <a:t>位二进制数之和的补码等于这两数</a:t>
            </a:r>
          </a:p>
          <a:p>
            <a:pPr algn="l"/>
            <a:r>
              <a:rPr lang="zh-CN" altLang="en-US" sz="2400" b="1">
                <a:solidFill>
                  <a:srgbClr val="080808"/>
                </a:solidFill>
                <a:latin typeface="楷体_GB2312" pitchFamily="49" charset="-122"/>
                <a:ea typeface="楷体_GB2312" pitchFamily="49" charset="-122"/>
              </a:rPr>
              <a:t>补码之和，即：</a:t>
            </a:r>
          </a:p>
        </p:txBody>
      </p:sp>
      <p:grpSp>
        <p:nvGrpSpPr>
          <p:cNvPr id="34822" name="Group 49"/>
          <p:cNvGrpSpPr>
            <a:grpSpLocks/>
          </p:cNvGrpSpPr>
          <p:nvPr/>
        </p:nvGrpSpPr>
        <p:grpSpPr bwMode="auto">
          <a:xfrm>
            <a:off x="3352800" y="3048002"/>
            <a:ext cx="3541713" cy="485776"/>
            <a:chOff x="864" y="1152"/>
            <a:chExt cx="2231" cy="306"/>
          </a:xfrm>
        </p:grpSpPr>
        <p:grpSp>
          <p:nvGrpSpPr>
            <p:cNvPr id="34838" name="Group 50"/>
            <p:cNvGrpSpPr>
              <a:grpSpLocks/>
            </p:cNvGrpSpPr>
            <p:nvPr/>
          </p:nvGrpSpPr>
          <p:grpSpPr bwMode="auto">
            <a:xfrm>
              <a:off x="2544" y="1152"/>
              <a:ext cx="551" cy="306"/>
              <a:chOff x="2592" y="2640"/>
              <a:chExt cx="551" cy="306"/>
            </a:xfrm>
          </p:grpSpPr>
          <p:sp>
            <p:nvSpPr>
              <p:cNvPr id="34845" name="Rectangle 51"/>
              <p:cNvSpPr>
                <a:spLocks noChangeArrowheads="1"/>
              </p:cNvSpPr>
              <p:nvPr/>
            </p:nvSpPr>
            <p:spPr bwMode="auto">
              <a:xfrm>
                <a:off x="2832" y="2655"/>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34846" name="Rectangle 52"/>
              <p:cNvSpPr>
                <a:spLocks noChangeArrowheads="1"/>
              </p:cNvSpPr>
              <p:nvPr/>
            </p:nvSpPr>
            <p:spPr bwMode="auto">
              <a:xfrm>
                <a:off x="2592" y="2640"/>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[Y]</a:t>
                </a:r>
              </a:p>
            </p:txBody>
          </p:sp>
        </p:grpSp>
        <p:grpSp>
          <p:nvGrpSpPr>
            <p:cNvPr id="34839" name="Group 53"/>
            <p:cNvGrpSpPr>
              <a:grpSpLocks/>
            </p:cNvGrpSpPr>
            <p:nvPr/>
          </p:nvGrpSpPr>
          <p:grpSpPr bwMode="auto">
            <a:xfrm>
              <a:off x="1776" y="1152"/>
              <a:ext cx="551" cy="306"/>
              <a:chOff x="2592" y="2640"/>
              <a:chExt cx="551" cy="306"/>
            </a:xfrm>
          </p:grpSpPr>
          <p:sp>
            <p:nvSpPr>
              <p:cNvPr id="34843" name="Rectangle 54"/>
              <p:cNvSpPr>
                <a:spLocks noChangeArrowheads="1"/>
              </p:cNvSpPr>
              <p:nvPr/>
            </p:nvSpPr>
            <p:spPr bwMode="auto">
              <a:xfrm>
                <a:off x="2832" y="2655"/>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34844" name="Rectangle 55"/>
              <p:cNvSpPr>
                <a:spLocks noChangeArrowheads="1"/>
              </p:cNvSpPr>
              <p:nvPr/>
            </p:nvSpPr>
            <p:spPr bwMode="auto">
              <a:xfrm>
                <a:off x="2592" y="2640"/>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grpSp>
        <p:sp>
          <p:nvSpPr>
            <p:cNvPr id="34840" name="Rectangle 56"/>
            <p:cNvSpPr>
              <a:spLocks noChangeArrowheads="1"/>
            </p:cNvSpPr>
            <p:nvPr/>
          </p:nvSpPr>
          <p:spPr bwMode="auto">
            <a:xfrm>
              <a:off x="1344" y="1167"/>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34841" name="Rectangle 57"/>
            <p:cNvSpPr>
              <a:spLocks noChangeArrowheads="1"/>
            </p:cNvSpPr>
            <p:nvPr/>
          </p:nvSpPr>
          <p:spPr bwMode="auto">
            <a:xfrm>
              <a:off x="864" y="1152"/>
              <a:ext cx="57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b="1">
                  <a:solidFill>
                    <a:srgbClr val="080808"/>
                  </a:solidFill>
                </a:rPr>
                <a:t>[X+Y]</a:t>
              </a:r>
            </a:p>
          </p:txBody>
        </p:sp>
        <p:sp>
          <p:nvSpPr>
            <p:cNvPr id="34842" name="Rectangle 58"/>
            <p:cNvSpPr>
              <a:spLocks noChangeArrowheads="1"/>
            </p:cNvSpPr>
            <p:nvPr/>
          </p:nvSpPr>
          <p:spPr bwMode="auto">
            <a:xfrm>
              <a:off x="1536" y="1152"/>
              <a:ext cx="85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              +</a:t>
              </a:r>
            </a:p>
          </p:txBody>
        </p:sp>
      </p:grpSp>
      <p:grpSp>
        <p:nvGrpSpPr>
          <p:cNvPr id="6" name="Group 79"/>
          <p:cNvGrpSpPr>
            <a:grpSpLocks/>
          </p:cNvGrpSpPr>
          <p:nvPr/>
        </p:nvGrpSpPr>
        <p:grpSpPr bwMode="auto">
          <a:xfrm>
            <a:off x="762000" y="4191000"/>
            <a:ext cx="8077200" cy="1600200"/>
            <a:chOff x="528" y="3120"/>
            <a:chExt cx="5088" cy="1008"/>
          </a:xfrm>
        </p:grpSpPr>
        <p:sp>
          <p:nvSpPr>
            <p:cNvPr id="34824" name="Rectangle 60"/>
            <p:cNvSpPr>
              <a:spLocks noChangeArrowheads="1"/>
            </p:cNvSpPr>
            <p:nvPr/>
          </p:nvSpPr>
          <p:spPr bwMode="auto">
            <a:xfrm flipH="1">
              <a:off x="528" y="3120"/>
              <a:ext cx="21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a:solidFill>
                    <a:srgbClr val="FF3300"/>
                  </a:solidFill>
                  <a:ea typeface="楷体_GB2312" pitchFamily="49" charset="-122"/>
                </a:rPr>
                <a:t>例</a:t>
              </a:r>
              <a:r>
                <a:rPr lang="zh-CN" altLang="en-US" sz="2400" b="1">
                  <a:solidFill>
                    <a:srgbClr val="080808"/>
                  </a:solidFill>
                  <a:ea typeface="楷体_GB2312" pitchFamily="49" charset="-122"/>
                </a:rPr>
                <a:t>： （</a:t>
              </a:r>
              <a:r>
                <a:rPr lang="en-US" altLang="zh-CN" sz="2400" b="1">
                  <a:solidFill>
                    <a:srgbClr val="080808"/>
                  </a:solidFill>
                  <a:ea typeface="楷体_GB2312" pitchFamily="49" charset="-122"/>
                </a:rPr>
                <a:t>+33</a:t>
              </a:r>
              <a:r>
                <a:rPr lang="zh-CN" altLang="en-US" sz="2400" b="1">
                  <a:solidFill>
                    <a:srgbClr val="080808"/>
                  </a:solidFill>
                  <a:ea typeface="楷体_GB2312" pitchFamily="49" charset="-122"/>
                </a:rPr>
                <a:t>）</a:t>
              </a:r>
              <a:r>
                <a:rPr lang="en-US" altLang="zh-CN" sz="2400" b="1">
                  <a:solidFill>
                    <a:srgbClr val="080808"/>
                  </a:solidFill>
                  <a:ea typeface="楷体_GB2312" pitchFamily="49" charset="-122"/>
                </a:rPr>
                <a:t>+</a:t>
              </a:r>
              <a:r>
                <a:rPr lang="zh-CN" altLang="en-US" sz="2400" b="1">
                  <a:solidFill>
                    <a:srgbClr val="080808"/>
                  </a:solidFill>
                  <a:ea typeface="楷体_GB2312" pitchFamily="49" charset="-122"/>
                </a:rPr>
                <a:t>（</a:t>
              </a:r>
              <a:r>
                <a:rPr lang="en-US" altLang="zh-CN" sz="2400" b="1">
                  <a:solidFill>
                    <a:srgbClr val="080808"/>
                  </a:solidFill>
                  <a:ea typeface="楷体_GB2312" pitchFamily="49" charset="-122"/>
                </a:rPr>
                <a:t>-15</a:t>
              </a:r>
              <a:r>
                <a:rPr lang="zh-CN" altLang="en-US" sz="2400" b="1">
                  <a:solidFill>
                    <a:srgbClr val="080808"/>
                  </a:solidFill>
                  <a:ea typeface="楷体_GB2312" pitchFamily="49" charset="-122"/>
                </a:rPr>
                <a:t>）</a:t>
              </a:r>
            </a:p>
          </p:txBody>
        </p:sp>
        <p:sp>
          <p:nvSpPr>
            <p:cNvPr id="34825" name="Rectangle 62"/>
            <p:cNvSpPr>
              <a:spLocks noChangeArrowheads="1"/>
            </p:cNvSpPr>
            <p:nvPr/>
          </p:nvSpPr>
          <p:spPr bwMode="auto">
            <a:xfrm>
              <a:off x="2784" y="3120"/>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0 0 1 0 0 0 0 1 B</a:t>
              </a:r>
            </a:p>
          </p:txBody>
        </p:sp>
        <p:sp>
          <p:nvSpPr>
            <p:cNvPr id="34826" name="Rectangle 63"/>
            <p:cNvSpPr>
              <a:spLocks noChangeArrowheads="1"/>
            </p:cNvSpPr>
            <p:nvPr/>
          </p:nvSpPr>
          <p:spPr bwMode="auto">
            <a:xfrm>
              <a:off x="2592" y="3456"/>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+ 1 1 1 1 0 0 0 1 B</a:t>
              </a:r>
            </a:p>
          </p:txBody>
        </p:sp>
        <p:sp>
          <p:nvSpPr>
            <p:cNvPr id="34827" name="Line 64"/>
            <p:cNvSpPr>
              <a:spLocks noChangeShapeType="1"/>
            </p:cNvSpPr>
            <p:nvPr/>
          </p:nvSpPr>
          <p:spPr bwMode="auto">
            <a:xfrm>
              <a:off x="2448" y="3744"/>
              <a:ext cx="22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4828" name="Rectangle 65"/>
            <p:cNvSpPr>
              <a:spLocks noChangeArrowheads="1"/>
            </p:cNvSpPr>
            <p:nvPr/>
          </p:nvSpPr>
          <p:spPr bwMode="auto">
            <a:xfrm>
              <a:off x="2736" y="3504"/>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FF3300"/>
                  </a:solidFill>
                  <a:latin typeface="楷体_GB2312" pitchFamily="49" charset="-122"/>
                  <a:ea typeface="楷体_GB2312" pitchFamily="49" charset="-122"/>
                </a:rPr>
                <a:t>   </a:t>
              </a:r>
            </a:p>
          </p:txBody>
        </p:sp>
        <p:sp>
          <p:nvSpPr>
            <p:cNvPr id="34829" name="Rectangle 66"/>
            <p:cNvSpPr>
              <a:spLocks noChangeArrowheads="1"/>
            </p:cNvSpPr>
            <p:nvPr/>
          </p:nvSpPr>
          <p:spPr bwMode="auto">
            <a:xfrm>
              <a:off x="2496" y="3792"/>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[1]</a:t>
              </a:r>
              <a:r>
                <a:rPr lang="en-US" altLang="zh-CN" sz="2400" b="1">
                  <a:solidFill>
                    <a:srgbClr val="FF3300"/>
                  </a:solidFill>
                  <a:latin typeface="楷体_GB2312" pitchFamily="49" charset="-122"/>
                  <a:ea typeface="楷体_GB2312" pitchFamily="49" charset="-122"/>
                </a:rPr>
                <a:t>0 0 0 1 0 0 1 0</a:t>
              </a:r>
              <a:r>
                <a:rPr lang="en-US" altLang="zh-CN" sz="2400" b="1">
                  <a:solidFill>
                    <a:srgbClr val="080808"/>
                  </a:solidFill>
                  <a:latin typeface="楷体_GB2312" pitchFamily="49" charset="-122"/>
                  <a:ea typeface="楷体_GB2312" pitchFamily="49" charset="-122"/>
                </a:rPr>
                <a:t> B</a:t>
              </a:r>
            </a:p>
          </p:txBody>
        </p:sp>
        <p:sp>
          <p:nvSpPr>
            <p:cNvPr id="34830" name="Rectangle 67"/>
            <p:cNvSpPr>
              <a:spLocks noChangeArrowheads="1"/>
            </p:cNvSpPr>
            <p:nvPr/>
          </p:nvSpPr>
          <p:spPr bwMode="auto">
            <a:xfrm>
              <a:off x="4560" y="3120"/>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a:solidFill>
                    <a:srgbClr val="080808"/>
                  </a:solidFill>
                  <a:ea typeface="楷体_GB2312" pitchFamily="49" charset="-122"/>
                </a:rPr>
                <a:t>[+33]</a:t>
              </a:r>
            </a:p>
          </p:txBody>
        </p:sp>
        <p:sp>
          <p:nvSpPr>
            <p:cNvPr id="34831" name="Rectangle 68"/>
            <p:cNvSpPr>
              <a:spLocks noChangeArrowheads="1"/>
            </p:cNvSpPr>
            <p:nvPr/>
          </p:nvSpPr>
          <p:spPr bwMode="auto">
            <a:xfrm>
              <a:off x="4608" y="3456"/>
              <a:ext cx="52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a:solidFill>
                    <a:srgbClr val="080808"/>
                  </a:solidFill>
                  <a:ea typeface="楷体_GB2312" pitchFamily="49" charset="-122"/>
                </a:rPr>
                <a:t>[-15]</a:t>
              </a:r>
            </a:p>
          </p:txBody>
        </p:sp>
        <p:sp>
          <p:nvSpPr>
            <p:cNvPr id="34832" name="Rectangle 69"/>
            <p:cNvSpPr>
              <a:spLocks noChangeArrowheads="1"/>
            </p:cNvSpPr>
            <p:nvPr/>
          </p:nvSpPr>
          <p:spPr bwMode="auto">
            <a:xfrm>
              <a:off x="4608" y="3744"/>
              <a:ext cx="5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a:solidFill>
                    <a:srgbClr val="080808"/>
                  </a:solidFill>
                  <a:ea typeface="楷体_GB2312" pitchFamily="49" charset="-122"/>
                </a:rPr>
                <a:t>[+18]</a:t>
              </a:r>
            </a:p>
          </p:txBody>
        </p:sp>
        <p:sp>
          <p:nvSpPr>
            <p:cNvPr id="34833" name="Rectangle 71"/>
            <p:cNvSpPr>
              <a:spLocks noChangeArrowheads="1"/>
            </p:cNvSpPr>
            <p:nvPr/>
          </p:nvSpPr>
          <p:spPr bwMode="auto">
            <a:xfrm>
              <a:off x="5088" y="32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80808"/>
                  </a:solidFill>
                  <a:ea typeface="楷体_GB2312" pitchFamily="49" charset="-122"/>
                </a:rPr>
                <a:t>补</a:t>
              </a:r>
            </a:p>
          </p:txBody>
        </p:sp>
        <p:sp>
          <p:nvSpPr>
            <p:cNvPr id="34834" name="Rectangle 72"/>
            <p:cNvSpPr>
              <a:spLocks noChangeArrowheads="1"/>
            </p:cNvSpPr>
            <p:nvPr/>
          </p:nvSpPr>
          <p:spPr bwMode="auto">
            <a:xfrm>
              <a:off x="5088" y="3552"/>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80808"/>
                  </a:solidFill>
                  <a:ea typeface="楷体_GB2312" pitchFamily="49" charset="-122"/>
                </a:rPr>
                <a:t>补</a:t>
              </a:r>
            </a:p>
          </p:txBody>
        </p:sp>
        <p:sp>
          <p:nvSpPr>
            <p:cNvPr id="34835" name="Rectangle 73"/>
            <p:cNvSpPr>
              <a:spLocks noChangeArrowheads="1"/>
            </p:cNvSpPr>
            <p:nvPr/>
          </p:nvSpPr>
          <p:spPr bwMode="auto">
            <a:xfrm>
              <a:off x="5136" y="3840"/>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80808"/>
                  </a:solidFill>
                  <a:ea typeface="楷体_GB2312" pitchFamily="49" charset="-122"/>
                </a:rPr>
                <a:t>补</a:t>
              </a:r>
            </a:p>
          </p:txBody>
        </p:sp>
        <p:sp>
          <p:nvSpPr>
            <p:cNvPr id="34836" name="Line 76"/>
            <p:cNvSpPr>
              <a:spLocks noChangeShapeType="1"/>
            </p:cNvSpPr>
            <p:nvPr/>
          </p:nvSpPr>
          <p:spPr bwMode="auto">
            <a:xfrm>
              <a:off x="2064" y="3936"/>
              <a:ext cx="528" cy="0"/>
            </a:xfrm>
            <a:prstGeom prst="line">
              <a:avLst/>
            </a:prstGeom>
            <a:noFill/>
            <a:ln w="317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4837" name="Rectangle 78"/>
            <p:cNvSpPr>
              <a:spLocks noChangeArrowheads="1"/>
            </p:cNvSpPr>
            <p:nvPr/>
          </p:nvSpPr>
          <p:spPr bwMode="auto">
            <a:xfrm>
              <a:off x="912" y="3792"/>
              <a:ext cx="10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80808"/>
                  </a:solidFill>
                  <a:ea typeface="楷体_GB2312" pitchFamily="49" charset="-122"/>
                </a:rPr>
                <a:t>进位，丢掉</a:t>
              </a:r>
            </a:p>
          </p:txBody>
        </p:sp>
      </p:grpSp>
      <p:sp>
        <p:nvSpPr>
          <p:cNvPr id="33" name="标题 1"/>
          <p:cNvSpPr>
            <a:spLocks noGrp="1"/>
          </p:cNvSpPr>
          <p:nvPr>
            <p:ph type="title"/>
          </p:nvPr>
        </p:nvSpPr>
        <p:spPr>
          <a:xfrm>
            <a:off x="685800" y="731838"/>
            <a:ext cx="8153400" cy="563562"/>
          </a:xfrm>
        </p:spPr>
        <p:txBody>
          <a:bodyPr/>
          <a:lstStyle/>
          <a:p>
            <a:r>
              <a:rPr lang="en-US" altLang="zh-CN" dirty="0"/>
              <a:t>3. </a:t>
            </a:r>
            <a:r>
              <a:rPr lang="en-US" altLang="zh-CN" dirty="0" smtClean="0"/>
              <a:t>2  </a:t>
            </a:r>
            <a:r>
              <a:rPr lang="zh-CN" altLang="en-US" dirty="0" smtClean="0"/>
              <a:t>有</a:t>
            </a:r>
            <a:r>
              <a:rPr lang="zh-CN" altLang="en-US" dirty="0"/>
              <a:t>符号数</a:t>
            </a:r>
            <a:r>
              <a:rPr lang="zh-CN" altLang="en-US" dirty="0" smtClean="0"/>
              <a:t>的运算</a:t>
            </a:r>
            <a:endParaRPr lang="zh-CN" altLang="en-US" dirty="0"/>
          </a:p>
        </p:txBody>
      </p:sp>
      <p:sp>
        <p:nvSpPr>
          <p:cNvPr id="35" name="日期占位符 3"/>
          <p:cNvSpPr>
            <a:spLocks noGrp="1"/>
          </p:cNvSpPr>
          <p:nvPr>
            <p:ph type="dt" sz="half" idx="12"/>
          </p:nvPr>
        </p:nvSpPr>
        <p:spPr>
          <a:xfrm>
            <a:off x="457200" y="6521450"/>
            <a:ext cx="2674640" cy="320675"/>
          </a:xfrm>
        </p:spPr>
        <p:txBody>
          <a:bodyPr/>
          <a:lstStyle/>
          <a:p>
            <a:r>
              <a:rPr lang="en-US" altLang="zh-CN" smtClean="0"/>
              <a:t>xtwang@mail.xidian.edu.cn</a:t>
            </a:r>
            <a:endParaRPr lang="en-US" altLang="zh-CN" dirty="0"/>
          </a:p>
        </p:txBody>
      </p:sp>
    </p:spTree>
    <p:extLst>
      <p:ext uri="{BB962C8B-B14F-4D97-AF65-F5344CB8AC3E}">
        <p14:creationId xmlns:p14="http://schemas.microsoft.com/office/powerpoint/2010/main" val="9231825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48000" y="2564904"/>
            <a:ext cx="4116288" cy="79208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843" name="Group 14"/>
          <p:cNvGrpSpPr>
            <a:grpSpLocks/>
          </p:cNvGrpSpPr>
          <p:nvPr/>
        </p:nvGrpSpPr>
        <p:grpSpPr bwMode="auto">
          <a:xfrm>
            <a:off x="3200400" y="2743200"/>
            <a:ext cx="3474933" cy="480911"/>
            <a:chOff x="864" y="1152"/>
            <a:chExt cx="2238" cy="313"/>
          </a:xfrm>
        </p:grpSpPr>
        <p:grpSp>
          <p:nvGrpSpPr>
            <p:cNvPr id="35863" name="Group 4"/>
            <p:cNvGrpSpPr>
              <a:grpSpLocks/>
            </p:cNvGrpSpPr>
            <p:nvPr/>
          </p:nvGrpSpPr>
          <p:grpSpPr bwMode="auto">
            <a:xfrm>
              <a:off x="2544" y="1152"/>
              <a:ext cx="558" cy="313"/>
              <a:chOff x="2592" y="2640"/>
              <a:chExt cx="558" cy="313"/>
            </a:xfrm>
          </p:grpSpPr>
          <p:sp>
            <p:nvSpPr>
              <p:cNvPr id="35870" name="Rectangle 5"/>
              <p:cNvSpPr>
                <a:spLocks noChangeArrowheads="1"/>
              </p:cNvSpPr>
              <p:nvPr/>
            </p:nvSpPr>
            <p:spPr bwMode="auto">
              <a:xfrm>
                <a:off x="2832" y="2653"/>
                <a:ext cx="31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35871" name="Rectangle 6"/>
              <p:cNvSpPr>
                <a:spLocks noChangeArrowheads="1"/>
              </p:cNvSpPr>
              <p:nvPr/>
            </p:nvSpPr>
            <p:spPr bwMode="auto">
              <a:xfrm>
                <a:off x="2592" y="2640"/>
                <a:ext cx="31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[Y]</a:t>
                </a:r>
              </a:p>
            </p:txBody>
          </p:sp>
        </p:grpSp>
        <p:grpSp>
          <p:nvGrpSpPr>
            <p:cNvPr id="35864" name="Group 7"/>
            <p:cNvGrpSpPr>
              <a:grpSpLocks/>
            </p:cNvGrpSpPr>
            <p:nvPr/>
          </p:nvGrpSpPr>
          <p:grpSpPr bwMode="auto">
            <a:xfrm>
              <a:off x="1776" y="1152"/>
              <a:ext cx="558" cy="313"/>
              <a:chOff x="2592" y="2640"/>
              <a:chExt cx="558" cy="313"/>
            </a:xfrm>
          </p:grpSpPr>
          <p:sp>
            <p:nvSpPr>
              <p:cNvPr id="35868" name="Rectangle 8"/>
              <p:cNvSpPr>
                <a:spLocks noChangeArrowheads="1"/>
              </p:cNvSpPr>
              <p:nvPr/>
            </p:nvSpPr>
            <p:spPr bwMode="auto">
              <a:xfrm>
                <a:off x="2832" y="2653"/>
                <a:ext cx="31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35869" name="Rectangle 9"/>
              <p:cNvSpPr>
                <a:spLocks noChangeArrowheads="1"/>
              </p:cNvSpPr>
              <p:nvPr/>
            </p:nvSpPr>
            <p:spPr bwMode="auto">
              <a:xfrm>
                <a:off x="2592" y="2640"/>
                <a:ext cx="31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grpSp>
        <p:sp>
          <p:nvSpPr>
            <p:cNvPr id="35865" name="Rectangle 11"/>
            <p:cNvSpPr>
              <a:spLocks noChangeArrowheads="1"/>
            </p:cNvSpPr>
            <p:nvPr/>
          </p:nvSpPr>
          <p:spPr bwMode="auto">
            <a:xfrm>
              <a:off x="1345" y="1165"/>
              <a:ext cx="31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35866" name="Rectangle 12"/>
            <p:cNvSpPr>
              <a:spLocks noChangeArrowheads="1"/>
            </p:cNvSpPr>
            <p:nvPr/>
          </p:nvSpPr>
          <p:spPr bwMode="auto">
            <a:xfrm>
              <a:off x="864" y="1152"/>
              <a:ext cx="57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b="1">
                  <a:solidFill>
                    <a:srgbClr val="080808"/>
                  </a:solidFill>
                </a:rPr>
                <a:t>[X-Y]</a:t>
              </a:r>
            </a:p>
          </p:txBody>
        </p:sp>
        <p:sp>
          <p:nvSpPr>
            <p:cNvPr id="35867" name="Rectangle 13"/>
            <p:cNvSpPr>
              <a:spLocks noChangeArrowheads="1"/>
            </p:cNvSpPr>
            <p:nvPr/>
          </p:nvSpPr>
          <p:spPr bwMode="auto">
            <a:xfrm>
              <a:off x="1536" y="1152"/>
              <a:ext cx="111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altLang="zh-CN" b="1" dirty="0">
                  <a:solidFill>
                    <a:srgbClr val="080808"/>
                  </a:solidFill>
                </a:rPr>
                <a:t>=              </a:t>
              </a:r>
              <a:r>
                <a:rPr lang="en-US" altLang="zh-CN" b="1" dirty="0" smtClean="0">
                  <a:solidFill>
                    <a:srgbClr val="080808"/>
                  </a:solidFill>
                </a:rPr>
                <a:t>   -</a:t>
              </a:r>
              <a:endParaRPr lang="en-US" altLang="zh-CN" b="1" dirty="0">
                <a:solidFill>
                  <a:srgbClr val="080808"/>
                </a:solidFill>
              </a:endParaRPr>
            </a:p>
          </p:txBody>
        </p:sp>
      </p:grpSp>
      <p:grpSp>
        <p:nvGrpSpPr>
          <p:cNvPr id="35844" name="Group 16"/>
          <p:cNvGrpSpPr>
            <a:grpSpLocks/>
          </p:cNvGrpSpPr>
          <p:nvPr/>
        </p:nvGrpSpPr>
        <p:grpSpPr bwMode="auto">
          <a:xfrm>
            <a:off x="838200" y="1524000"/>
            <a:ext cx="2403475" cy="457200"/>
            <a:chOff x="1056" y="3375"/>
            <a:chExt cx="1514" cy="288"/>
          </a:xfrm>
        </p:grpSpPr>
        <p:pic>
          <p:nvPicPr>
            <p:cNvPr id="35861" name="Picture 17" descr="BD21298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 y="345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2" name="Rectangle 18"/>
            <p:cNvSpPr>
              <a:spLocks noChangeArrowheads="1"/>
            </p:cNvSpPr>
            <p:nvPr/>
          </p:nvSpPr>
          <p:spPr bwMode="auto">
            <a:xfrm>
              <a:off x="1296" y="3375"/>
              <a:ext cx="12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000FF"/>
                  </a:solidFill>
                  <a:ea typeface="楷体_GB2312" pitchFamily="49" charset="-122"/>
                </a:rPr>
                <a:t>第二个公式：</a:t>
              </a:r>
            </a:p>
          </p:txBody>
        </p:sp>
      </p:grpSp>
      <p:sp>
        <p:nvSpPr>
          <p:cNvPr id="35845" name="Rectangle 19"/>
          <p:cNvSpPr>
            <a:spLocks noChangeArrowheads="1"/>
          </p:cNvSpPr>
          <p:nvPr/>
        </p:nvSpPr>
        <p:spPr bwMode="auto">
          <a:xfrm>
            <a:off x="2971800" y="1600200"/>
            <a:ext cx="5867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spcBef>
                <a:spcPct val="50000"/>
              </a:spcBef>
            </a:pPr>
            <a:r>
              <a:rPr lang="zh-CN" altLang="en-US" sz="2400" b="1">
                <a:solidFill>
                  <a:srgbClr val="080808"/>
                </a:solidFill>
                <a:latin typeface="楷体_GB2312" pitchFamily="49" charset="-122"/>
                <a:ea typeface="楷体_GB2312" pitchFamily="49" charset="-122"/>
              </a:rPr>
              <a:t>两个</a:t>
            </a:r>
            <a:r>
              <a:rPr lang="en-US" altLang="zh-CN" sz="2400" b="1">
                <a:solidFill>
                  <a:srgbClr val="080808"/>
                </a:solidFill>
                <a:latin typeface="楷体_GB2312" pitchFamily="49" charset="-122"/>
                <a:ea typeface="楷体_GB2312" pitchFamily="49" charset="-122"/>
              </a:rPr>
              <a:t>n</a:t>
            </a:r>
            <a:r>
              <a:rPr lang="zh-CN" altLang="en-US" sz="2400" b="1">
                <a:solidFill>
                  <a:srgbClr val="080808"/>
                </a:solidFill>
                <a:latin typeface="楷体_GB2312" pitchFamily="49" charset="-122"/>
                <a:ea typeface="楷体_GB2312" pitchFamily="49" charset="-122"/>
              </a:rPr>
              <a:t>位二进制数之差的补码等于这两数</a:t>
            </a:r>
          </a:p>
          <a:p>
            <a:pPr algn="l">
              <a:spcBef>
                <a:spcPct val="50000"/>
              </a:spcBef>
            </a:pPr>
            <a:r>
              <a:rPr lang="zh-CN" altLang="en-US" sz="2400" b="1">
                <a:solidFill>
                  <a:srgbClr val="080808"/>
                </a:solidFill>
                <a:latin typeface="楷体_GB2312" pitchFamily="49" charset="-122"/>
                <a:ea typeface="楷体_GB2312" pitchFamily="49" charset="-122"/>
              </a:rPr>
              <a:t>补码之差，即：</a:t>
            </a:r>
          </a:p>
        </p:txBody>
      </p:sp>
      <p:grpSp>
        <p:nvGrpSpPr>
          <p:cNvPr id="6" name="Group 74"/>
          <p:cNvGrpSpPr>
            <a:grpSpLocks/>
          </p:cNvGrpSpPr>
          <p:nvPr/>
        </p:nvGrpSpPr>
        <p:grpSpPr bwMode="auto">
          <a:xfrm>
            <a:off x="609600" y="3886200"/>
            <a:ext cx="8077200" cy="1600200"/>
            <a:chOff x="432" y="2928"/>
            <a:chExt cx="5088" cy="1008"/>
          </a:xfrm>
        </p:grpSpPr>
        <p:sp>
          <p:nvSpPr>
            <p:cNvPr id="35847" name="Rectangle 60"/>
            <p:cNvSpPr>
              <a:spLocks noChangeArrowheads="1"/>
            </p:cNvSpPr>
            <p:nvPr/>
          </p:nvSpPr>
          <p:spPr bwMode="auto">
            <a:xfrm flipH="1">
              <a:off x="432" y="2928"/>
              <a:ext cx="21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a:solidFill>
                    <a:srgbClr val="FF3300"/>
                  </a:solidFill>
                  <a:ea typeface="楷体_GB2312" pitchFamily="49" charset="-122"/>
                </a:rPr>
                <a:t>例</a:t>
              </a:r>
              <a:r>
                <a:rPr lang="zh-CN" altLang="en-US" sz="2400" b="1">
                  <a:solidFill>
                    <a:srgbClr val="080808"/>
                  </a:solidFill>
                  <a:ea typeface="楷体_GB2312" pitchFamily="49" charset="-122"/>
                </a:rPr>
                <a:t>： （</a:t>
              </a:r>
              <a:r>
                <a:rPr lang="en-US" altLang="zh-CN" sz="2400" b="1">
                  <a:solidFill>
                    <a:srgbClr val="080808"/>
                  </a:solidFill>
                  <a:ea typeface="楷体_GB2312" pitchFamily="49" charset="-122"/>
                </a:rPr>
                <a:t>+33</a:t>
              </a:r>
              <a:r>
                <a:rPr lang="zh-CN" altLang="en-US" sz="2400" b="1">
                  <a:solidFill>
                    <a:srgbClr val="080808"/>
                  </a:solidFill>
                  <a:ea typeface="楷体_GB2312" pitchFamily="49" charset="-122"/>
                </a:rPr>
                <a:t>）</a:t>
              </a:r>
              <a:r>
                <a:rPr lang="en-US" altLang="zh-CN" sz="2400" b="1">
                  <a:solidFill>
                    <a:srgbClr val="080808"/>
                  </a:solidFill>
                  <a:ea typeface="楷体_GB2312" pitchFamily="49" charset="-122"/>
                </a:rPr>
                <a:t>-</a:t>
              </a:r>
              <a:r>
                <a:rPr lang="zh-CN" altLang="en-US" sz="2400" b="1">
                  <a:solidFill>
                    <a:srgbClr val="080808"/>
                  </a:solidFill>
                  <a:ea typeface="楷体_GB2312" pitchFamily="49" charset="-122"/>
                </a:rPr>
                <a:t>（</a:t>
              </a:r>
              <a:r>
                <a:rPr lang="en-US" altLang="zh-CN" sz="2400" b="1">
                  <a:solidFill>
                    <a:srgbClr val="080808"/>
                  </a:solidFill>
                  <a:ea typeface="楷体_GB2312" pitchFamily="49" charset="-122"/>
                </a:rPr>
                <a:t>-15</a:t>
              </a:r>
              <a:r>
                <a:rPr lang="zh-CN" altLang="en-US" sz="2400" b="1">
                  <a:solidFill>
                    <a:srgbClr val="080808"/>
                  </a:solidFill>
                  <a:ea typeface="楷体_GB2312" pitchFamily="49" charset="-122"/>
                </a:rPr>
                <a:t>）</a:t>
              </a:r>
            </a:p>
          </p:txBody>
        </p:sp>
        <p:sp>
          <p:nvSpPr>
            <p:cNvPr id="35848" name="Rectangle 61"/>
            <p:cNvSpPr>
              <a:spLocks noChangeArrowheads="1"/>
            </p:cNvSpPr>
            <p:nvPr/>
          </p:nvSpPr>
          <p:spPr bwMode="auto">
            <a:xfrm>
              <a:off x="2688" y="2928"/>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0 0 1 0 0 0 0 1 B</a:t>
              </a:r>
            </a:p>
          </p:txBody>
        </p:sp>
        <p:sp>
          <p:nvSpPr>
            <p:cNvPr id="35849" name="Rectangle 62"/>
            <p:cNvSpPr>
              <a:spLocks noChangeArrowheads="1"/>
            </p:cNvSpPr>
            <p:nvPr/>
          </p:nvSpPr>
          <p:spPr bwMode="auto">
            <a:xfrm>
              <a:off x="2496" y="3264"/>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- 1 1 1 1 0 0 0 1 B</a:t>
              </a:r>
            </a:p>
          </p:txBody>
        </p:sp>
        <p:sp>
          <p:nvSpPr>
            <p:cNvPr id="35850" name="Line 63"/>
            <p:cNvSpPr>
              <a:spLocks noChangeShapeType="1"/>
            </p:cNvSpPr>
            <p:nvPr/>
          </p:nvSpPr>
          <p:spPr bwMode="auto">
            <a:xfrm>
              <a:off x="2352" y="3552"/>
              <a:ext cx="22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5851" name="Rectangle 64"/>
            <p:cNvSpPr>
              <a:spLocks noChangeArrowheads="1"/>
            </p:cNvSpPr>
            <p:nvPr/>
          </p:nvSpPr>
          <p:spPr bwMode="auto">
            <a:xfrm>
              <a:off x="2640" y="3312"/>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FF3300"/>
                  </a:solidFill>
                  <a:latin typeface="楷体_GB2312" pitchFamily="49" charset="-122"/>
                  <a:ea typeface="楷体_GB2312" pitchFamily="49" charset="-122"/>
                </a:rPr>
                <a:t>   </a:t>
              </a:r>
            </a:p>
          </p:txBody>
        </p:sp>
        <p:sp>
          <p:nvSpPr>
            <p:cNvPr id="35852" name="Rectangle 65"/>
            <p:cNvSpPr>
              <a:spLocks noChangeArrowheads="1"/>
            </p:cNvSpPr>
            <p:nvPr/>
          </p:nvSpPr>
          <p:spPr bwMode="auto">
            <a:xfrm>
              <a:off x="2400" y="3600"/>
              <a:ext cx="28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[1]</a:t>
              </a:r>
              <a:r>
                <a:rPr lang="en-US" altLang="zh-CN" sz="2400" b="1">
                  <a:solidFill>
                    <a:srgbClr val="FF3300"/>
                  </a:solidFill>
                  <a:latin typeface="楷体_GB2312" pitchFamily="49" charset="-122"/>
                  <a:ea typeface="楷体_GB2312" pitchFamily="49" charset="-122"/>
                </a:rPr>
                <a:t>0 0 1 1 0 0 0 0</a:t>
              </a:r>
              <a:r>
                <a:rPr lang="en-US" altLang="zh-CN" sz="2400" b="1">
                  <a:solidFill>
                    <a:srgbClr val="080808"/>
                  </a:solidFill>
                  <a:latin typeface="楷体_GB2312" pitchFamily="49" charset="-122"/>
                  <a:ea typeface="楷体_GB2312" pitchFamily="49" charset="-122"/>
                </a:rPr>
                <a:t> B</a:t>
              </a:r>
            </a:p>
          </p:txBody>
        </p:sp>
        <p:sp>
          <p:nvSpPr>
            <p:cNvPr id="35853" name="Rectangle 66"/>
            <p:cNvSpPr>
              <a:spLocks noChangeArrowheads="1"/>
            </p:cNvSpPr>
            <p:nvPr/>
          </p:nvSpPr>
          <p:spPr bwMode="auto">
            <a:xfrm>
              <a:off x="4464" y="2928"/>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a:solidFill>
                    <a:srgbClr val="080808"/>
                  </a:solidFill>
                  <a:ea typeface="楷体_GB2312" pitchFamily="49" charset="-122"/>
                </a:rPr>
                <a:t>[+33]</a:t>
              </a:r>
            </a:p>
          </p:txBody>
        </p:sp>
        <p:sp>
          <p:nvSpPr>
            <p:cNvPr id="35854" name="Rectangle 67"/>
            <p:cNvSpPr>
              <a:spLocks noChangeArrowheads="1"/>
            </p:cNvSpPr>
            <p:nvPr/>
          </p:nvSpPr>
          <p:spPr bwMode="auto">
            <a:xfrm>
              <a:off x="4512" y="3264"/>
              <a:ext cx="52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a:solidFill>
                    <a:srgbClr val="080808"/>
                  </a:solidFill>
                  <a:ea typeface="楷体_GB2312" pitchFamily="49" charset="-122"/>
                </a:rPr>
                <a:t>[-15]</a:t>
              </a:r>
            </a:p>
          </p:txBody>
        </p:sp>
        <p:sp>
          <p:nvSpPr>
            <p:cNvPr id="35855" name="Rectangle 68"/>
            <p:cNvSpPr>
              <a:spLocks noChangeArrowheads="1"/>
            </p:cNvSpPr>
            <p:nvPr/>
          </p:nvSpPr>
          <p:spPr bwMode="auto">
            <a:xfrm>
              <a:off x="4512" y="3552"/>
              <a:ext cx="5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a:solidFill>
                    <a:srgbClr val="080808"/>
                  </a:solidFill>
                  <a:ea typeface="楷体_GB2312" pitchFamily="49" charset="-122"/>
                </a:rPr>
                <a:t>[+48]</a:t>
              </a:r>
            </a:p>
          </p:txBody>
        </p:sp>
        <p:sp>
          <p:nvSpPr>
            <p:cNvPr id="35856" name="Rectangle 69"/>
            <p:cNvSpPr>
              <a:spLocks noChangeArrowheads="1"/>
            </p:cNvSpPr>
            <p:nvPr/>
          </p:nvSpPr>
          <p:spPr bwMode="auto">
            <a:xfrm>
              <a:off x="4992" y="302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80808"/>
                  </a:solidFill>
                  <a:ea typeface="楷体_GB2312" pitchFamily="49" charset="-122"/>
                </a:rPr>
                <a:t>补</a:t>
              </a:r>
            </a:p>
          </p:txBody>
        </p:sp>
        <p:sp>
          <p:nvSpPr>
            <p:cNvPr id="35857" name="Rectangle 70"/>
            <p:cNvSpPr>
              <a:spLocks noChangeArrowheads="1"/>
            </p:cNvSpPr>
            <p:nvPr/>
          </p:nvSpPr>
          <p:spPr bwMode="auto">
            <a:xfrm>
              <a:off x="4992" y="3360"/>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80808"/>
                  </a:solidFill>
                  <a:ea typeface="楷体_GB2312" pitchFamily="49" charset="-122"/>
                </a:rPr>
                <a:t>补</a:t>
              </a:r>
            </a:p>
          </p:txBody>
        </p:sp>
        <p:sp>
          <p:nvSpPr>
            <p:cNvPr id="35858" name="Rectangle 71"/>
            <p:cNvSpPr>
              <a:spLocks noChangeArrowheads="1"/>
            </p:cNvSpPr>
            <p:nvPr/>
          </p:nvSpPr>
          <p:spPr bwMode="auto">
            <a:xfrm>
              <a:off x="5040" y="364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80808"/>
                  </a:solidFill>
                  <a:ea typeface="楷体_GB2312" pitchFamily="49" charset="-122"/>
                </a:rPr>
                <a:t>补</a:t>
              </a:r>
            </a:p>
          </p:txBody>
        </p:sp>
        <p:sp>
          <p:nvSpPr>
            <p:cNvPr id="35859" name="Line 72"/>
            <p:cNvSpPr>
              <a:spLocks noChangeShapeType="1"/>
            </p:cNvSpPr>
            <p:nvPr/>
          </p:nvSpPr>
          <p:spPr bwMode="auto">
            <a:xfrm>
              <a:off x="1968" y="3744"/>
              <a:ext cx="528" cy="0"/>
            </a:xfrm>
            <a:prstGeom prst="line">
              <a:avLst/>
            </a:prstGeom>
            <a:noFill/>
            <a:ln w="317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5860" name="Rectangle 73"/>
            <p:cNvSpPr>
              <a:spLocks noChangeArrowheads="1"/>
            </p:cNvSpPr>
            <p:nvPr/>
          </p:nvSpPr>
          <p:spPr bwMode="auto">
            <a:xfrm>
              <a:off x="816" y="3600"/>
              <a:ext cx="10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80808"/>
                  </a:solidFill>
                  <a:ea typeface="楷体_GB2312" pitchFamily="49" charset="-122"/>
                </a:rPr>
                <a:t>借位，丢掉</a:t>
              </a:r>
            </a:p>
          </p:txBody>
        </p:sp>
      </p:grpSp>
      <p:sp>
        <p:nvSpPr>
          <p:cNvPr id="32" name="标题 1"/>
          <p:cNvSpPr>
            <a:spLocks noGrp="1"/>
          </p:cNvSpPr>
          <p:nvPr>
            <p:ph type="title"/>
          </p:nvPr>
        </p:nvSpPr>
        <p:spPr>
          <a:xfrm>
            <a:off x="685800" y="731838"/>
            <a:ext cx="8153400" cy="563562"/>
          </a:xfrm>
        </p:spPr>
        <p:txBody>
          <a:bodyPr/>
          <a:lstStyle/>
          <a:p>
            <a:r>
              <a:rPr lang="en-US" altLang="zh-CN" dirty="0"/>
              <a:t>3. </a:t>
            </a:r>
            <a:r>
              <a:rPr lang="en-US" altLang="zh-CN" dirty="0" smtClean="0"/>
              <a:t>2  </a:t>
            </a:r>
            <a:r>
              <a:rPr lang="zh-CN" altLang="en-US" dirty="0" smtClean="0"/>
              <a:t>有</a:t>
            </a:r>
            <a:r>
              <a:rPr lang="zh-CN" altLang="en-US" dirty="0"/>
              <a:t>符号数</a:t>
            </a:r>
            <a:r>
              <a:rPr lang="zh-CN" altLang="en-US" dirty="0" smtClean="0"/>
              <a:t>的运算</a:t>
            </a:r>
            <a:endParaRPr lang="zh-CN" altLang="en-US" dirty="0"/>
          </a:p>
        </p:txBody>
      </p:sp>
      <p:sp>
        <p:nvSpPr>
          <p:cNvPr id="33" name="日期占位符 3"/>
          <p:cNvSpPr>
            <a:spLocks noGrp="1"/>
          </p:cNvSpPr>
          <p:nvPr>
            <p:ph type="dt" sz="half" idx="12"/>
          </p:nvPr>
        </p:nvSpPr>
        <p:spPr>
          <a:xfrm>
            <a:off x="457200" y="6521450"/>
            <a:ext cx="2674640" cy="320675"/>
          </a:xfrm>
        </p:spPr>
        <p:txBody>
          <a:bodyPr/>
          <a:lstStyle/>
          <a:p>
            <a:r>
              <a:rPr lang="en-US" altLang="zh-CN" smtClean="0"/>
              <a:t>xtwang@mail.xidian.edu.cn</a:t>
            </a:r>
            <a:endParaRPr lang="en-US" altLang="zh-CN" dirty="0"/>
          </a:p>
        </p:txBody>
      </p:sp>
    </p:spTree>
    <p:extLst>
      <p:ext uri="{BB962C8B-B14F-4D97-AF65-F5344CB8AC3E}">
        <p14:creationId xmlns:p14="http://schemas.microsoft.com/office/powerpoint/2010/main" val="81690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588066" y="2446375"/>
            <a:ext cx="5108133" cy="79208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316" name="Group 20"/>
          <p:cNvGrpSpPr>
            <a:grpSpLocks/>
          </p:cNvGrpSpPr>
          <p:nvPr/>
        </p:nvGrpSpPr>
        <p:grpSpPr bwMode="auto">
          <a:xfrm>
            <a:off x="850900" y="1676400"/>
            <a:ext cx="2403475" cy="457200"/>
            <a:chOff x="1056" y="3375"/>
            <a:chExt cx="1514" cy="288"/>
          </a:xfrm>
        </p:grpSpPr>
        <p:pic>
          <p:nvPicPr>
            <p:cNvPr id="13353" name="Picture 21" descr="BD2129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 y="345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54" name="Rectangle 22"/>
            <p:cNvSpPr>
              <a:spLocks noChangeArrowheads="1"/>
            </p:cNvSpPr>
            <p:nvPr/>
          </p:nvSpPr>
          <p:spPr bwMode="auto">
            <a:xfrm>
              <a:off x="1296" y="3375"/>
              <a:ext cx="12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000FF"/>
                  </a:solidFill>
                  <a:ea typeface="楷体_GB2312" pitchFamily="49" charset="-122"/>
                </a:rPr>
                <a:t>第三个公式：</a:t>
              </a:r>
            </a:p>
          </p:txBody>
        </p:sp>
      </p:grpSp>
      <p:sp>
        <p:nvSpPr>
          <p:cNvPr id="13317" name="Rectangle 33"/>
          <p:cNvSpPr>
            <a:spLocks noChangeArrowheads="1"/>
          </p:cNvSpPr>
          <p:nvPr/>
        </p:nvSpPr>
        <p:spPr bwMode="auto">
          <a:xfrm>
            <a:off x="3048000" y="1676400"/>
            <a:ext cx="63119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a:solidFill>
                  <a:srgbClr val="080808"/>
                </a:solidFill>
                <a:ea typeface="楷体_GB2312" pitchFamily="49" charset="-122"/>
              </a:rPr>
              <a:t>补码减法运算时，也可以利用加法基本</a:t>
            </a:r>
          </a:p>
          <a:p>
            <a:pPr algn="l"/>
            <a:r>
              <a:rPr lang="zh-CN" altLang="en-US" sz="2400" b="1">
                <a:solidFill>
                  <a:srgbClr val="080808"/>
                </a:solidFill>
                <a:ea typeface="楷体_GB2312" pitchFamily="49" charset="-122"/>
              </a:rPr>
              <a:t>公式，即：</a:t>
            </a:r>
          </a:p>
        </p:txBody>
      </p:sp>
      <p:grpSp>
        <p:nvGrpSpPr>
          <p:cNvPr id="13318" name="Group 51"/>
          <p:cNvGrpSpPr>
            <a:grpSpLocks/>
          </p:cNvGrpSpPr>
          <p:nvPr/>
        </p:nvGrpSpPr>
        <p:grpSpPr bwMode="auto">
          <a:xfrm>
            <a:off x="2743200" y="2587625"/>
            <a:ext cx="4953000" cy="492125"/>
            <a:chOff x="1799" y="1375"/>
            <a:chExt cx="3120" cy="310"/>
          </a:xfrm>
        </p:grpSpPr>
        <p:grpSp>
          <p:nvGrpSpPr>
            <p:cNvPr id="13341" name="Group 23"/>
            <p:cNvGrpSpPr>
              <a:grpSpLocks/>
            </p:cNvGrpSpPr>
            <p:nvPr/>
          </p:nvGrpSpPr>
          <p:grpSpPr bwMode="auto">
            <a:xfrm>
              <a:off x="3431" y="1377"/>
              <a:ext cx="595" cy="308"/>
              <a:chOff x="2592" y="2640"/>
              <a:chExt cx="498" cy="281"/>
            </a:xfrm>
          </p:grpSpPr>
          <p:sp>
            <p:nvSpPr>
              <p:cNvPr id="13351" name="Rectangle 24"/>
              <p:cNvSpPr>
                <a:spLocks noChangeArrowheads="1"/>
              </p:cNvSpPr>
              <p:nvPr/>
            </p:nvSpPr>
            <p:spPr bwMode="auto">
              <a:xfrm>
                <a:off x="2832" y="2658"/>
                <a:ext cx="25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13352" name="Rectangle 25"/>
              <p:cNvSpPr>
                <a:spLocks noChangeArrowheads="1"/>
              </p:cNvSpPr>
              <p:nvPr/>
            </p:nvSpPr>
            <p:spPr bwMode="auto">
              <a:xfrm>
                <a:off x="2592" y="2640"/>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[-Y]</a:t>
                </a:r>
              </a:p>
            </p:txBody>
          </p:sp>
        </p:grpSp>
        <p:grpSp>
          <p:nvGrpSpPr>
            <p:cNvPr id="13342" name="Group 26"/>
            <p:cNvGrpSpPr>
              <a:grpSpLocks/>
            </p:cNvGrpSpPr>
            <p:nvPr/>
          </p:nvGrpSpPr>
          <p:grpSpPr bwMode="auto">
            <a:xfrm>
              <a:off x="2691" y="1378"/>
              <a:ext cx="546" cy="303"/>
              <a:chOff x="2592" y="2640"/>
              <a:chExt cx="558" cy="313"/>
            </a:xfrm>
          </p:grpSpPr>
          <p:sp>
            <p:nvSpPr>
              <p:cNvPr id="13349" name="Rectangle 27"/>
              <p:cNvSpPr>
                <a:spLocks noChangeArrowheads="1"/>
              </p:cNvSpPr>
              <p:nvPr/>
            </p:nvSpPr>
            <p:spPr bwMode="auto">
              <a:xfrm>
                <a:off x="2832" y="2653"/>
                <a:ext cx="31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13350" name="Rectangle 28"/>
              <p:cNvSpPr>
                <a:spLocks noChangeArrowheads="1"/>
              </p:cNvSpPr>
              <p:nvPr/>
            </p:nvSpPr>
            <p:spPr bwMode="auto">
              <a:xfrm>
                <a:off x="2592" y="2640"/>
                <a:ext cx="31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grpSp>
        <p:grpSp>
          <p:nvGrpSpPr>
            <p:cNvPr id="13343" name="Group 29"/>
            <p:cNvGrpSpPr>
              <a:grpSpLocks/>
            </p:cNvGrpSpPr>
            <p:nvPr/>
          </p:nvGrpSpPr>
          <p:grpSpPr bwMode="auto">
            <a:xfrm>
              <a:off x="1799" y="1377"/>
              <a:ext cx="782" cy="304"/>
              <a:chOff x="1695" y="3312"/>
              <a:chExt cx="782" cy="304"/>
            </a:xfrm>
          </p:grpSpPr>
          <p:sp>
            <p:nvSpPr>
              <p:cNvPr id="13347" name="Rectangle 30"/>
              <p:cNvSpPr>
                <a:spLocks noChangeArrowheads="1"/>
              </p:cNvSpPr>
              <p:nvPr/>
            </p:nvSpPr>
            <p:spPr bwMode="auto">
              <a:xfrm>
                <a:off x="2166" y="3325"/>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13348" name="Rectangle 31"/>
              <p:cNvSpPr>
                <a:spLocks noChangeArrowheads="1"/>
              </p:cNvSpPr>
              <p:nvPr/>
            </p:nvSpPr>
            <p:spPr bwMode="auto">
              <a:xfrm>
                <a:off x="1695" y="3312"/>
                <a:ext cx="55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b="1">
                    <a:solidFill>
                      <a:srgbClr val="080808"/>
                    </a:solidFill>
                  </a:rPr>
                  <a:t>[X-Y]</a:t>
                </a:r>
              </a:p>
            </p:txBody>
          </p:sp>
        </p:grpSp>
        <p:sp>
          <p:nvSpPr>
            <p:cNvPr id="13344" name="Rectangle 32"/>
            <p:cNvSpPr>
              <a:spLocks noChangeArrowheads="1"/>
            </p:cNvSpPr>
            <p:nvPr/>
          </p:nvSpPr>
          <p:spPr bwMode="auto">
            <a:xfrm>
              <a:off x="2456" y="1377"/>
              <a:ext cx="85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              +</a:t>
              </a:r>
            </a:p>
          </p:txBody>
        </p:sp>
        <p:grpSp>
          <p:nvGrpSpPr>
            <p:cNvPr id="13345" name="Group 34"/>
            <p:cNvGrpSpPr>
              <a:grpSpLocks/>
            </p:cNvGrpSpPr>
            <p:nvPr/>
          </p:nvGrpSpPr>
          <p:grpSpPr bwMode="auto">
            <a:xfrm>
              <a:off x="4151" y="1375"/>
              <a:ext cx="768" cy="232"/>
              <a:chOff x="4704" y="1920"/>
              <a:chExt cx="745" cy="290"/>
            </a:xfrm>
          </p:grpSpPr>
          <p:sp>
            <p:nvSpPr>
              <p:cNvPr id="13346" name="Rectangle 35"/>
              <p:cNvSpPr>
                <a:spLocks noChangeArrowheads="1"/>
              </p:cNvSpPr>
              <p:nvPr/>
            </p:nvSpPr>
            <p:spPr bwMode="auto">
              <a:xfrm>
                <a:off x="4704" y="1920"/>
                <a:ext cx="745"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b="1">
                    <a:solidFill>
                      <a:srgbClr val="080808"/>
                    </a:solidFill>
                  </a:rPr>
                  <a:t>(mod    )</a:t>
                </a:r>
              </a:p>
            </p:txBody>
          </p:sp>
          <p:graphicFrame>
            <p:nvGraphicFramePr>
              <p:cNvPr id="13314" name="Object 36"/>
              <p:cNvGraphicFramePr>
                <a:graphicFrameLocks noChangeAspect="1"/>
              </p:cNvGraphicFramePr>
              <p:nvPr/>
            </p:nvGraphicFramePr>
            <p:xfrm>
              <a:off x="5136" y="1920"/>
              <a:ext cx="223" cy="240"/>
            </p:xfrm>
            <a:graphic>
              <a:graphicData uri="http://schemas.openxmlformats.org/presentationml/2006/ole">
                <mc:AlternateContent xmlns:mc="http://schemas.openxmlformats.org/markup-compatibility/2006">
                  <mc:Choice xmlns:v="urn:schemas-microsoft-com:vml" Requires="v">
                    <p:oleObj spid="_x0000_s112674" name="Equation" r:id="rId4" imgW="177480" imgH="190440" progId="Equation.3">
                      <p:embed/>
                    </p:oleObj>
                  </mc:Choice>
                  <mc:Fallback>
                    <p:oleObj name="Equation" r:id="rId4" imgW="177480" imgH="1904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6" y="1920"/>
                            <a:ext cx="22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3319" name="Rectangle 37"/>
          <p:cNvSpPr>
            <a:spLocks noChangeArrowheads="1"/>
          </p:cNvSpPr>
          <p:nvPr/>
        </p:nvSpPr>
        <p:spPr bwMode="auto">
          <a:xfrm>
            <a:off x="1195388" y="3476625"/>
            <a:ext cx="3005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latin typeface="楷体_GB2312" pitchFamily="49" charset="-122"/>
                <a:ea typeface="楷体_GB2312" pitchFamily="49" charset="-122"/>
              </a:rPr>
              <a:t>因为：</a:t>
            </a:r>
            <a:r>
              <a:rPr lang="en-US" altLang="zh-CN" sz="2400" b="1">
                <a:solidFill>
                  <a:srgbClr val="080808"/>
                </a:solidFill>
                <a:latin typeface="楷体_GB2312" pitchFamily="49" charset="-122"/>
                <a:ea typeface="楷体_GB2312" pitchFamily="49" charset="-122"/>
              </a:rPr>
              <a:t>X-Y </a:t>
            </a:r>
            <a:r>
              <a:rPr lang="en-US" altLang="zh-CN" b="1">
                <a:solidFill>
                  <a:srgbClr val="080808"/>
                </a:solidFill>
              </a:rPr>
              <a:t>=</a:t>
            </a:r>
            <a:r>
              <a:rPr lang="en-US" altLang="zh-CN" sz="2400" b="1">
                <a:solidFill>
                  <a:srgbClr val="080808"/>
                </a:solidFill>
                <a:latin typeface="楷体_GB2312" pitchFamily="49" charset="-122"/>
                <a:ea typeface="楷体_GB2312" pitchFamily="49" charset="-122"/>
              </a:rPr>
              <a:t> X+(-Y)</a:t>
            </a:r>
          </a:p>
        </p:txBody>
      </p:sp>
      <p:sp>
        <p:nvSpPr>
          <p:cNvPr id="13320" name="Rectangle 38"/>
          <p:cNvSpPr>
            <a:spLocks noChangeArrowheads="1"/>
          </p:cNvSpPr>
          <p:nvPr/>
        </p:nvSpPr>
        <p:spPr bwMode="auto">
          <a:xfrm>
            <a:off x="4724400" y="4419600"/>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13321" name="Rectangle 39"/>
          <p:cNvSpPr>
            <a:spLocks noChangeArrowheads="1"/>
          </p:cNvSpPr>
          <p:nvPr/>
        </p:nvSpPr>
        <p:spPr bwMode="auto">
          <a:xfrm>
            <a:off x="3429000" y="4448175"/>
            <a:ext cx="13227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r>
              <a:rPr lang="zh-CN" altLang="en-US" b="1">
                <a:solidFill>
                  <a:srgbClr val="080808"/>
                </a:solidFill>
              </a:rPr>
              <a:t>（</a:t>
            </a:r>
            <a:r>
              <a:rPr lang="en-US" altLang="zh-CN" b="1">
                <a:solidFill>
                  <a:srgbClr val="080808"/>
                </a:solidFill>
              </a:rPr>
              <a:t>-Y</a:t>
            </a:r>
            <a:r>
              <a:rPr lang="zh-CN" altLang="en-US" b="1">
                <a:solidFill>
                  <a:srgbClr val="080808"/>
                </a:solidFill>
              </a:rPr>
              <a:t>）</a:t>
            </a:r>
            <a:r>
              <a:rPr lang="en-US" altLang="zh-CN" b="1">
                <a:solidFill>
                  <a:srgbClr val="080808"/>
                </a:solidFill>
              </a:rPr>
              <a:t>]</a:t>
            </a:r>
          </a:p>
        </p:txBody>
      </p:sp>
      <p:sp>
        <p:nvSpPr>
          <p:cNvPr id="13322" name="Rectangle 40"/>
          <p:cNvSpPr>
            <a:spLocks noChangeArrowheads="1"/>
          </p:cNvSpPr>
          <p:nvPr/>
        </p:nvSpPr>
        <p:spPr bwMode="auto">
          <a:xfrm>
            <a:off x="2590800" y="4419600"/>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13323" name="Rectangle 41"/>
          <p:cNvSpPr>
            <a:spLocks noChangeArrowheads="1"/>
          </p:cNvSpPr>
          <p:nvPr/>
        </p:nvSpPr>
        <p:spPr bwMode="auto">
          <a:xfrm>
            <a:off x="2005013" y="4448175"/>
            <a:ext cx="887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b="1">
                <a:solidFill>
                  <a:srgbClr val="080808"/>
                </a:solidFill>
              </a:rPr>
              <a:t>[X-Y]</a:t>
            </a:r>
          </a:p>
        </p:txBody>
      </p:sp>
      <p:sp>
        <p:nvSpPr>
          <p:cNvPr id="13324" name="Rectangle 42"/>
          <p:cNvSpPr>
            <a:spLocks noChangeArrowheads="1"/>
          </p:cNvSpPr>
          <p:nvPr/>
        </p:nvSpPr>
        <p:spPr bwMode="auto">
          <a:xfrm>
            <a:off x="3048000" y="4448175"/>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a:t>
            </a:r>
          </a:p>
        </p:txBody>
      </p:sp>
      <p:sp>
        <p:nvSpPr>
          <p:cNvPr id="13325" name="Rectangle 43"/>
          <p:cNvSpPr>
            <a:spLocks noChangeArrowheads="1"/>
          </p:cNvSpPr>
          <p:nvPr/>
        </p:nvSpPr>
        <p:spPr bwMode="auto">
          <a:xfrm>
            <a:off x="5105400" y="4448175"/>
            <a:ext cx="12875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             +</a:t>
            </a:r>
          </a:p>
        </p:txBody>
      </p:sp>
      <p:grpSp>
        <p:nvGrpSpPr>
          <p:cNvPr id="13326" name="Group 44"/>
          <p:cNvGrpSpPr>
            <a:grpSpLocks/>
          </p:cNvGrpSpPr>
          <p:nvPr/>
        </p:nvGrpSpPr>
        <p:grpSpPr bwMode="auto">
          <a:xfrm>
            <a:off x="6629400" y="4395788"/>
            <a:ext cx="946150" cy="488950"/>
            <a:chOff x="2592" y="2640"/>
            <a:chExt cx="499" cy="281"/>
          </a:xfrm>
        </p:grpSpPr>
        <p:sp>
          <p:nvSpPr>
            <p:cNvPr id="13339" name="Rectangle 45"/>
            <p:cNvSpPr>
              <a:spLocks noChangeArrowheads="1"/>
            </p:cNvSpPr>
            <p:nvPr/>
          </p:nvSpPr>
          <p:spPr bwMode="auto">
            <a:xfrm>
              <a:off x="2832" y="2658"/>
              <a:ext cx="259"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13340" name="Rectangle 46"/>
            <p:cNvSpPr>
              <a:spLocks noChangeArrowheads="1"/>
            </p:cNvSpPr>
            <p:nvPr/>
          </p:nvSpPr>
          <p:spPr bwMode="auto">
            <a:xfrm>
              <a:off x="2592" y="2640"/>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[-Y]</a:t>
              </a:r>
            </a:p>
          </p:txBody>
        </p:sp>
      </p:grpSp>
      <p:grpSp>
        <p:nvGrpSpPr>
          <p:cNvPr id="13327" name="Group 47"/>
          <p:cNvGrpSpPr>
            <a:grpSpLocks/>
          </p:cNvGrpSpPr>
          <p:nvPr/>
        </p:nvGrpSpPr>
        <p:grpSpPr bwMode="auto">
          <a:xfrm>
            <a:off x="5410202" y="4471989"/>
            <a:ext cx="866673" cy="480910"/>
            <a:chOff x="2592" y="2640"/>
            <a:chExt cx="558" cy="313"/>
          </a:xfrm>
        </p:grpSpPr>
        <p:sp>
          <p:nvSpPr>
            <p:cNvPr id="13337" name="Rectangle 48"/>
            <p:cNvSpPr>
              <a:spLocks noChangeArrowheads="1"/>
            </p:cNvSpPr>
            <p:nvPr/>
          </p:nvSpPr>
          <p:spPr bwMode="auto">
            <a:xfrm>
              <a:off x="2832" y="2653"/>
              <a:ext cx="31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13338" name="Rectangle 49"/>
            <p:cNvSpPr>
              <a:spLocks noChangeArrowheads="1"/>
            </p:cNvSpPr>
            <p:nvPr/>
          </p:nvSpPr>
          <p:spPr bwMode="auto">
            <a:xfrm>
              <a:off x="2592" y="2640"/>
              <a:ext cx="31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[X]</a:t>
              </a:r>
            </a:p>
          </p:txBody>
        </p:sp>
      </p:grpSp>
      <p:sp>
        <p:nvSpPr>
          <p:cNvPr id="13328" name="Rectangle 50"/>
          <p:cNvSpPr>
            <a:spLocks noChangeArrowheads="1"/>
          </p:cNvSpPr>
          <p:nvPr/>
        </p:nvSpPr>
        <p:spPr bwMode="auto">
          <a:xfrm>
            <a:off x="1143000" y="4343400"/>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所以：</a:t>
            </a:r>
          </a:p>
        </p:txBody>
      </p:sp>
      <p:sp>
        <p:nvSpPr>
          <p:cNvPr id="13329" name="Rectangle 53"/>
          <p:cNvSpPr>
            <a:spLocks noChangeArrowheads="1"/>
          </p:cNvSpPr>
          <p:nvPr/>
        </p:nvSpPr>
        <p:spPr bwMode="auto">
          <a:xfrm>
            <a:off x="685800" y="51054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a:solidFill>
                  <a:srgbClr val="080808"/>
                </a:solidFill>
                <a:latin typeface="楷体_GB2312" pitchFamily="49" charset="-122"/>
                <a:ea typeface="楷体_GB2312" pitchFamily="49" charset="-122"/>
              </a:rPr>
              <a:t>一般称已知      ，求得      的过程叫变补或求负。</a:t>
            </a:r>
          </a:p>
        </p:txBody>
      </p:sp>
      <p:grpSp>
        <p:nvGrpSpPr>
          <p:cNvPr id="13330" name="Group 57"/>
          <p:cNvGrpSpPr>
            <a:grpSpLocks/>
          </p:cNvGrpSpPr>
          <p:nvPr/>
        </p:nvGrpSpPr>
        <p:grpSpPr bwMode="auto">
          <a:xfrm>
            <a:off x="2438402" y="5181601"/>
            <a:ext cx="866673" cy="480911"/>
            <a:chOff x="2592" y="2640"/>
            <a:chExt cx="558" cy="313"/>
          </a:xfrm>
        </p:grpSpPr>
        <p:sp>
          <p:nvSpPr>
            <p:cNvPr id="13335" name="Rectangle 58"/>
            <p:cNvSpPr>
              <a:spLocks noChangeArrowheads="1"/>
            </p:cNvSpPr>
            <p:nvPr/>
          </p:nvSpPr>
          <p:spPr bwMode="auto">
            <a:xfrm>
              <a:off x="2832" y="2653"/>
              <a:ext cx="31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13336" name="Rectangle 59"/>
            <p:cNvSpPr>
              <a:spLocks noChangeArrowheads="1"/>
            </p:cNvSpPr>
            <p:nvPr/>
          </p:nvSpPr>
          <p:spPr bwMode="auto">
            <a:xfrm>
              <a:off x="2592" y="2640"/>
              <a:ext cx="31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[Y]</a:t>
              </a:r>
            </a:p>
          </p:txBody>
        </p:sp>
      </p:grpSp>
      <p:grpSp>
        <p:nvGrpSpPr>
          <p:cNvPr id="13331" name="Group 69"/>
          <p:cNvGrpSpPr>
            <a:grpSpLocks/>
          </p:cNvGrpSpPr>
          <p:nvPr/>
        </p:nvGrpSpPr>
        <p:grpSpPr bwMode="auto">
          <a:xfrm>
            <a:off x="4191000" y="5181600"/>
            <a:ext cx="944563" cy="488950"/>
            <a:chOff x="2592" y="2640"/>
            <a:chExt cx="498" cy="281"/>
          </a:xfrm>
        </p:grpSpPr>
        <p:sp>
          <p:nvSpPr>
            <p:cNvPr id="13333" name="Rectangle 70"/>
            <p:cNvSpPr>
              <a:spLocks noChangeArrowheads="1"/>
            </p:cNvSpPr>
            <p:nvPr/>
          </p:nvSpPr>
          <p:spPr bwMode="auto">
            <a:xfrm>
              <a:off x="2832" y="2658"/>
              <a:ext cx="25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13334" name="Rectangle 71"/>
            <p:cNvSpPr>
              <a:spLocks noChangeArrowheads="1"/>
            </p:cNvSpPr>
            <p:nvPr/>
          </p:nvSpPr>
          <p:spPr bwMode="auto">
            <a:xfrm>
              <a:off x="2592" y="2640"/>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[-Y]</a:t>
              </a:r>
            </a:p>
          </p:txBody>
        </p:sp>
      </p:grpSp>
      <p:sp>
        <p:nvSpPr>
          <p:cNvPr id="13332" name="Line 72"/>
          <p:cNvSpPr>
            <a:spLocks noChangeShapeType="1"/>
          </p:cNvSpPr>
          <p:nvPr/>
        </p:nvSpPr>
        <p:spPr bwMode="auto">
          <a:xfrm>
            <a:off x="6400800" y="5562600"/>
            <a:ext cx="1371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43" name="标题 1"/>
          <p:cNvSpPr>
            <a:spLocks noGrp="1"/>
          </p:cNvSpPr>
          <p:nvPr>
            <p:ph type="title"/>
          </p:nvPr>
        </p:nvSpPr>
        <p:spPr>
          <a:xfrm>
            <a:off x="685800" y="731838"/>
            <a:ext cx="8153400" cy="563562"/>
          </a:xfrm>
        </p:spPr>
        <p:txBody>
          <a:bodyPr/>
          <a:lstStyle/>
          <a:p>
            <a:r>
              <a:rPr lang="en-US" altLang="zh-CN" dirty="0"/>
              <a:t>3. </a:t>
            </a:r>
            <a:r>
              <a:rPr lang="en-US" altLang="zh-CN" dirty="0" smtClean="0"/>
              <a:t>2  </a:t>
            </a:r>
            <a:r>
              <a:rPr lang="zh-CN" altLang="en-US" dirty="0" smtClean="0"/>
              <a:t>有</a:t>
            </a:r>
            <a:r>
              <a:rPr lang="zh-CN" altLang="en-US" dirty="0"/>
              <a:t>符号数</a:t>
            </a:r>
            <a:r>
              <a:rPr lang="zh-CN" altLang="en-US" dirty="0" smtClean="0"/>
              <a:t>的运算</a:t>
            </a:r>
            <a:endParaRPr lang="zh-CN" altLang="en-US" dirty="0"/>
          </a:p>
        </p:txBody>
      </p:sp>
      <p:sp>
        <p:nvSpPr>
          <p:cNvPr id="44" name="日期占位符 3"/>
          <p:cNvSpPr>
            <a:spLocks noGrp="1"/>
          </p:cNvSpPr>
          <p:nvPr>
            <p:ph type="dt" sz="half" idx="12"/>
          </p:nvPr>
        </p:nvSpPr>
        <p:spPr>
          <a:xfrm>
            <a:off x="457200" y="6521450"/>
            <a:ext cx="2674640" cy="320675"/>
          </a:xfrm>
        </p:spPr>
        <p:txBody>
          <a:bodyPr/>
          <a:lstStyle/>
          <a:p>
            <a:r>
              <a:rPr lang="en-US" altLang="zh-CN" smtClean="0"/>
              <a:t>xtwang@mail.xidian.edu.cn</a:t>
            </a:r>
            <a:endParaRPr lang="en-US" altLang="zh-CN" dirty="0"/>
          </a:p>
        </p:txBody>
      </p:sp>
    </p:spTree>
    <p:extLst>
      <p:ext uri="{BB962C8B-B14F-4D97-AF65-F5344CB8AC3E}">
        <p14:creationId xmlns:p14="http://schemas.microsoft.com/office/powerpoint/2010/main" val="75317935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6"/>
          <p:cNvSpPr>
            <a:spLocks noChangeArrowheads="1"/>
          </p:cNvSpPr>
          <p:nvPr/>
        </p:nvSpPr>
        <p:spPr bwMode="auto">
          <a:xfrm>
            <a:off x="904393" y="1340768"/>
            <a:ext cx="7696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spcBef>
                <a:spcPct val="50000"/>
              </a:spcBef>
            </a:pPr>
            <a:r>
              <a:rPr lang="en-US" altLang="zh-CN" b="1" dirty="0">
                <a:solidFill>
                  <a:srgbClr val="080808"/>
                </a:solidFill>
              </a:rPr>
              <a:t>      </a:t>
            </a:r>
            <a:r>
              <a:rPr lang="zh-CN" altLang="en-US" sz="2400" b="1" dirty="0">
                <a:solidFill>
                  <a:srgbClr val="080808"/>
                </a:solidFill>
                <a:latin typeface="楷体_GB2312" pitchFamily="49" charset="-122"/>
                <a:ea typeface="楷体_GB2312" pitchFamily="49" charset="-122"/>
              </a:rPr>
              <a:t>如果计算机的字长为</a:t>
            </a:r>
            <a:r>
              <a:rPr lang="en-US" altLang="zh-CN" sz="2400" b="1" dirty="0">
                <a:solidFill>
                  <a:srgbClr val="080808"/>
                </a:solidFill>
                <a:latin typeface="楷体_GB2312" pitchFamily="49" charset="-122"/>
                <a:ea typeface="楷体_GB2312" pitchFamily="49" charset="-122"/>
              </a:rPr>
              <a:t>n</a:t>
            </a:r>
            <a:r>
              <a:rPr lang="zh-CN" altLang="en-US" sz="2400" b="1" dirty="0">
                <a:solidFill>
                  <a:srgbClr val="080808"/>
                </a:solidFill>
                <a:latin typeface="楷体_GB2312" pitchFamily="49" charset="-122"/>
                <a:ea typeface="楷体_GB2312" pitchFamily="49" charset="-122"/>
              </a:rPr>
              <a:t>位，</a:t>
            </a:r>
            <a:r>
              <a:rPr lang="en-US" altLang="zh-CN" sz="2400" b="1" dirty="0">
                <a:solidFill>
                  <a:srgbClr val="080808"/>
                </a:solidFill>
                <a:latin typeface="楷体_GB2312" pitchFamily="49" charset="-122"/>
                <a:ea typeface="楷体_GB2312" pitchFamily="49" charset="-122"/>
              </a:rPr>
              <a:t>n</a:t>
            </a:r>
            <a:r>
              <a:rPr lang="zh-CN" altLang="en-US" sz="2400" b="1" dirty="0">
                <a:solidFill>
                  <a:srgbClr val="080808"/>
                </a:solidFill>
                <a:latin typeface="楷体_GB2312" pitchFamily="49" charset="-122"/>
                <a:ea typeface="楷体_GB2312" pitchFamily="49" charset="-122"/>
              </a:rPr>
              <a:t>位二进制数的最高位为符号位，其余</a:t>
            </a:r>
            <a:r>
              <a:rPr lang="en-US" altLang="zh-CN" sz="2400" b="1" dirty="0">
                <a:solidFill>
                  <a:srgbClr val="080808"/>
                </a:solidFill>
                <a:latin typeface="楷体_GB2312" pitchFamily="49" charset="-122"/>
                <a:ea typeface="楷体_GB2312" pitchFamily="49" charset="-122"/>
              </a:rPr>
              <a:t>n-1</a:t>
            </a:r>
            <a:r>
              <a:rPr lang="zh-CN" altLang="en-US" sz="2400" b="1" dirty="0">
                <a:solidFill>
                  <a:srgbClr val="080808"/>
                </a:solidFill>
                <a:latin typeface="楷体_GB2312" pitchFamily="49" charset="-122"/>
                <a:ea typeface="楷体_GB2312" pitchFamily="49" charset="-122"/>
              </a:rPr>
              <a:t>位为数值位，采用补码表示法时，可表示的数</a:t>
            </a:r>
            <a:r>
              <a:rPr lang="en-US" altLang="zh-CN" sz="2400" b="1" dirty="0">
                <a:solidFill>
                  <a:srgbClr val="080808"/>
                </a:solidFill>
                <a:latin typeface="楷体_GB2312" pitchFamily="49" charset="-122"/>
                <a:ea typeface="楷体_GB2312" pitchFamily="49" charset="-122"/>
              </a:rPr>
              <a:t>X</a:t>
            </a:r>
            <a:r>
              <a:rPr lang="zh-CN" altLang="en-US" sz="2400" b="1" dirty="0">
                <a:solidFill>
                  <a:srgbClr val="080808"/>
                </a:solidFill>
                <a:latin typeface="楷体_GB2312" pitchFamily="49" charset="-122"/>
                <a:ea typeface="楷体_GB2312" pitchFamily="49" charset="-122"/>
              </a:rPr>
              <a:t>的范围为：</a:t>
            </a:r>
          </a:p>
        </p:txBody>
      </p:sp>
      <p:graphicFrame>
        <p:nvGraphicFramePr>
          <p:cNvPr id="15362" name="Object 0"/>
          <p:cNvGraphicFramePr>
            <a:graphicFrameLocks noChangeAspect="1"/>
          </p:cNvGraphicFramePr>
          <p:nvPr>
            <p:extLst>
              <p:ext uri="{D42A27DB-BD31-4B8C-83A1-F6EECF244321}">
                <p14:modId xmlns:p14="http://schemas.microsoft.com/office/powerpoint/2010/main" val="1424110762"/>
              </p:ext>
            </p:extLst>
          </p:nvPr>
        </p:nvGraphicFramePr>
        <p:xfrm>
          <a:off x="3347864" y="2153629"/>
          <a:ext cx="4114800" cy="571500"/>
        </p:xfrm>
        <a:graphic>
          <a:graphicData uri="http://schemas.openxmlformats.org/presentationml/2006/ole">
            <mc:AlternateContent xmlns:mc="http://schemas.openxmlformats.org/markup-compatibility/2006">
              <mc:Choice xmlns:v="urn:schemas-microsoft-com:vml" Requires="v">
                <p:oleObj spid="_x0000_s114722" name="Equation" r:id="rId3" imgW="1231560" imgH="190440" progId="Equation.3">
                  <p:embed/>
                </p:oleObj>
              </mc:Choice>
              <mc:Fallback>
                <p:oleObj name="Equation" r:id="rId3" imgW="1231560" imgH="1904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2153629"/>
                        <a:ext cx="41148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 name="Rectangle 8"/>
          <p:cNvSpPr>
            <a:spLocks noChangeArrowheads="1"/>
          </p:cNvSpPr>
          <p:nvPr/>
        </p:nvSpPr>
        <p:spPr bwMode="auto">
          <a:xfrm>
            <a:off x="1371600" y="2708920"/>
            <a:ext cx="6761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0000FF"/>
                </a:solidFill>
                <a:latin typeface="楷体_GB2312" pitchFamily="49" charset="-122"/>
                <a:ea typeface="楷体_GB2312" pitchFamily="49" charset="-122"/>
              </a:rPr>
              <a:t>当</a:t>
            </a:r>
            <a:r>
              <a:rPr lang="en-US" altLang="zh-CN" sz="2400" b="1" dirty="0">
                <a:solidFill>
                  <a:srgbClr val="0000FF"/>
                </a:solidFill>
                <a:latin typeface="楷体_GB2312" pitchFamily="49" charset="-122"/>
                <a:ea typeface="楷体_GB2312" pitchFamily="49" charset="-122"/>
              </a:rPr>
              <a:t>n=8</a:t>
            </a:r>
            <a:r>
              <a:rPr lang="zh-CN" altLang="en-US" sz="2400" b="1" dirty="0">
                <a:solidFill>
                  <a:srgbClr val="0000FF"/>
                </a:solidFill>
                <a:latin typeface="楷体_GB2312" pitchFamily="49" charset="-122"/>
                <a:ea typeface="楷体_GB2312" pitchFamily="49" charset="-122"/>
              </a:rPr>
              <a:t>时，可表示的有符号数</a:t>
            </a:r>
            <a:r>
              <a:rPr lang="zh-CN" altLang="en-US" sz="2400" b="1" dirty="0" smtClean="0">
                <a:solidFill>
                  <a:srgbClr val="0000FF"/>
                </a:solidFill>
                <a:latin typeface="楷体_GB2312" pitchFamily="49" charset="-122"/>
                <a:ea typeface="楷体_GB2312" pitchFamily="49" charset="-122"/>
              </a:rPr>
              <a:t>的补码表示范围</a:t>
            </a:r>
            <a:r>
              <a:rPr lang="zh-CN" altLang="en-US" sz="2400" b="1" dirty="0">
                <a:solidFill>
                  <a:srgbClr val="0000FF"/>
                </a:solidFill>
                <a:latin typeface="楷体_GB2312" pitchFamily="49" charset="-122"/>
                <a:ea typeface="楷体_GB2312" pitchFamily="49" charset="-122"/>
              </a:rPr>
              <a:t>为</a:t>
            </a:r>
            <a:r>
              <a:rPr lang="zh-CN" altLang="en-US" b="1" dirty="0">
                <a:solidFill>
                  <a:srgbClr val="0000FF"/>
                </a:solidFill>
              </a:rPr>
              <a:t>：</a:t>
            </a:r>
          </a:p>
        </p:txBody>
      </p:sp>
      <p:sp>
        <p:nvSpPr>
          <p:cNvPr id="15367" name="Rectangle 9"/>
          <p:cNvSpPr>
            <a:spLocks noChangeArrowheads="1"/>
          </p:cNvSpPr>
          <p:nvPr/>
        </p:nvSpPr>
        <p:spPr bwMode="auto">
          <a:xfrm>
            <a:off x="1371600" y="3775720"/>
            <a:ext cx="6994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0000FF"/>
                </a:solidFill>
                <a:latin typeface="楷体_GB2312" pitchFamily="49" charset="-122"/>
                <a:ea typeface="楷体_GB2312" pitchFamily="49" charset="-122"/>
              </a:rPr>
              <a:t>当</a:t>
            </a:r>
            <a:r>
              <a:rPr lang="en-US" altLang="zh-CN" sz="2400" b="1" dirty="0">
                <a:solidFill>
                  <a:srgbClr val="0000FF"/>
                </a:solidFill>
                <a:latin typeface="楷体_GB2312" pitchFamily="49" charset="-122"/>
                <a:ea typeface="楷体_GB2312" pitchFamily="49" charset="-122"/>
              </a:rPr>
              <a:t>n=16</a:t>
            </a:r>
            <a:r>
              <a:rPr lang="zh-CN" altLang="en-US" sz="2400" b="1" dirty="0">
                <a:solidFill>
                  <a:srgbClr val="0000FF"/>
                </a:solidFill>
                <a:latin typeface="楷体_GB2312" pitchFamily="49" charset="-122"/>
                <a:ea typeface="楷体_GB2312" pitchFamily="49" charset="-122"/>
              </a:rPr>
              <a:t>时，可表示的有符号数</a:t>
            </a:r>
            <a:r>
              <a:rPr lang="zh-CN" altLang="en-US" sz="2400" b="1" dirty="0" smtClean="0">
                <a:solidFill>
                  <a:srgbClr val="0000FF"/>
                </a:solidFill>
                <a:latin typeface="楷体_GB2312" pitchFamily="49" charset="-122"/>
                <a:ea typeface="楷体_GB2312" pitchFamily="49" charset="-122"/>
              </a:rPr>
              <a:t>的补码表示范围</a:t>
            </a:r>
            <a:r>
              <a:rPr lang="zh-CN" altLang="en-US" sz="2400" b="1" dirty="0">
                <a:solidFill>
                  <a:srgbClr val="0000FF"/>
                </a:solidFill>
                <a:latin typeface="楷体_GB2312" pitchFamily="49" charset="-122"/>
                <a:ea typeface="楷体_GB2312" pitchFamily="49" charset="-122"/>
              </a:rPr>
              <a:t>为：</a:t>
            </a:r>
          </a:p>
        </p:txBody>
      </p:sp>
      <p:sp>
        <p:nvSpPr>
          <p:cNvPr id="15368" name="Rectangle 11"/>
          <p:cNvSpPr>
            <a:spLocks noChangeArrowheads="1"/>
          </p:cNvSpPr>
          <p:nvPr/>
        </p:nvSpPr>
        <p:spPr bwMode="auto">
          <a:xfrm>
            <a:off x="2133600" y="4385320"/>
            <a:ext cx="3725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400" b="1">
                <a:solidFill>
                  <a:srgbClr val="080808"/>
                </a:solidFill>
                <a:latin typeface="楷体_GB2312" pitchFamily="49" charset="-122"/>
                <a:ea typeface="楷体_GB2312" pitchFamily="49" charset="-122"/>
              </a:rPr>
              <a:t>-32768          +32767 </a:t>
            </a:r>
          </a:p>
        </p:txBody>
      </p:sp>
      <p:sp>
        <p:nvSpPr>
          <p:cNvPr id="15369" name="Freeform 12"/>
          <p:cNvSpPr>
            <a:spLocks/>
          </p:cNvSpPr>
          <p:nvPr/>
        </p:nvSpPr>
        <p:spPr bwMode="auto">
          <a:xfrm>
            <a:off x="3581400" y="4447233"/>
            <a:ext cx="533400" cy="76200"/>
          </a:xfrm>
          <a:custGeom>
            <a:avLst/>
            <a:gdLst>
              <a:gd name="T0" fmla="*/ 0 w 480"/>
              <a:gd name="T1" fmla="*/ 0 h 96"/>
              <a:gd name="T2" fmla="*/ 144 w 480"/>
              <a:gd name="T3" fmla="*/ 96 h 96"/>
              <a:gd name="T4" fmla="*/ 336 w 480"/>
              <a:gd name="T5" fmla="*/ 0 h 96"/>
              <a:gd name="T6" fmla="*/ 480 w 480"/>
              <a:gd name="T7" fmla="*/ 96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0"/>
                </a:moveTo>
                <a:cubicBezTo>
                  <a:pt x="44" y="48"/>
                  <a:pt x="88" y="96"/>
                  <a:pt x="144" y="96"/>
                </a:cubicBezTo>
                <a:cubicBezTo>
                  <a:pt x="200" y="96"/>
                  <a:pt x="280" y="0"/>
                  <a:pt x="336" y="0"/>
                </a:cubicBezTo>
                <a:cubicBezTo>
                  <a:pt x="392" y="0"/>
                  <a:pt x="436" y="48"/>
                  <a:pt x="480" y="96"/>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b="1"/>
          </a:p>
        </p:txBody>
      </p:sp>
      <p:sp>
        <p:nvSpPr>
          <p:cNvPr id="15370" name="Freeform 13"/>
          <p:cNvSpPr>
            <a:spLocks/>
          </p:cNvSpPr>
          <p:nvPr/>
        </p:nvSpPr>
        <p:spPr bwMode="auto">
          <a:xfrm>
            <a:off x="3505200" y="3470920"/>
            <a:ext cx="533400" cy="76200"/>
          </a:xfrm>
          <a:custGeom>
            <a:avLst/>
            <a:gdLst>
              <a:gd name="T0" fmla="*/ 0 w 480"/>
              <a:gd name="T1" fmla="*/ 0 h 96"/>
              <a:gd name="T2" fmla="*/ 144 w 480"/>
              <a:gd name="T3" fmla="*/ 96 h 96"/>
              <a:gd name="T4" fmla="*/ 336 w 480"/>
              <a:gd name="T5" fmla="*/ 0 h 96"/>
              <a:gd name="T6" fmla="*/ 480 w 480"/>
              <a:gd name="T7" fmla="*/ 96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0"/>
                </a:moveTo>
                <a:cubicBezTo>
                  <a:pt x="44" y="48"/>
                  <a:pt x="88" y="96"/>
                  <a:pt x="144" y="96"/>
                </a:cubicBezTo>
                <a:cubicBezTo>
                  <a:pt x="200" y="96"/>
                  <a:pt x="280" y="0"/>
                  <a:pt x="336" y="0"/>
                </a:cubicBezTo>
                <a:cubicBezTo>
                  <a:pt x="392" y="0"/>
                  <a:pt x="436" y="48"/>
                  <a:pt x="480" y="96"/>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b="1"/>
          </a:p>
        </p:txBody>
      </p:sp>
      <p:sp>
        <p:nvSpPr>
          <p:cNvPr id="15371" name="Rectangle 14"/>
          <p:cNvSpPr>
            <a:spLocks noChangeArrowheads="1"/>
          </p:cNvSpPr>
          <p:nvPr/>
        </p:nvSpPr>
        <p:spPr bwMode="auto">
          <a:xfrm>
            <a:off x="2286000" y="3242320"/>
            <a:ext cx="3035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400" b="1" dirty="0">
                <a:solidFill>
                  <a:srgbClr val="080808"/>
                </a:solidFill>
                <a:latin typeface="楷体_GB2312" pitchFamily="49" charset="-122"/>
                <a:ea typeface="楷体_GB2312" pitchFamily="49" charset="-122"/>
              </a:rPr>
              <a:t>-128          +127</a:t>
            </a:r>
            <a:r>
              <a:rPr lang="en-US" altLang="zh-CN" b="1" dirty="0">
                <a:solidFill>
                  <a:srgbClr val="080808"/>
                </a:solidFill>
              </a:rPr>
              <a:t> </a:t>
            </a:r>
          </a:p>
        </p:txBody>
      </p:sp>
      <p:sp>
        <p:nvSpPr>
          <p:cNvPr id="12" name="标题 1"/>
          <p:cNvSpPr>
            <a:spLocks noGrp="1"/>
          </p:cNvSpPr>
          <p:nvPr>
            <p:ph type="title"/>
          </p:nvPr>
        </p:nvSpPr>
        <p:spPr>
          <a:xfrm>
            <a:off x="685800" y="731838"/>
            <a:ext cx="8153400" cy="563562"/>
          </a:xfrm>
        </p:spPr>
        <p:txBody>
          <a:bodyPr/>
          <a:lstStyle/>
          <a:p>
            <a:r>
              <a:rPr lang="en-US" altLang="zh-CN" dirty="0" smtClean="0"/>
              <a:t>4.  </a:t>
            </a:r>
            <a:r>
              <a:rPr lang="zh-CN" altLang="en-US" dirty="0" smtClean="0"/>
              <a:t>有</a:t>
            </a:r>
            <a:r>
              <a:rPr lang="zh-CN" altLang="en-US" dirty="0"/>
              <a:t>符号数</a:t>
            </a:r>
            <a:r>
              <a:rPr lang="zh-CN" altLang="en-US" dirty="0" smtClean="0"/>
              <a:t>的溢出问题</a:t>
            </a:r>
            <a:endParaRPr lang="zh-CN" altLang="en-US" dirty="0"/>
          </a:p>
        </p:txBody>
      </p:sp>
      <p:sp>
        <p:nvSpPr>
          <p:cNvPr id="13" name="Rectangle 12"/>
          <p:cNvSpPr>
            <a:spLocks noChangeArrowheads="1"/>
          </p:cNvSpPr>
          <p:nvPr/>
        </p:nvSpPr>
        <p:spPr bwMode="auto">
          <a:xfrm>
            <a:off x="850816" y="4757737"/>
            <a:ext cx="76962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spcBef>
                <a:spcPct val="50000"/>
              </a:spcBef>
            </a:pPr>
            <a:r>
              <a:rPr lang="en-US" altLang="zh-CN" b="1" dirty="0">
                <a:solidFill>
                  <a:schemeClr val="tx1">
                    <a:lumMod val="75000"/>
                  </a:schemeClr>
                </a:solidFill>
              </a:rPr>
              <a:t>      </a:t>
            </a:r>
            <a:r>
              <a:rPr lang="zh-CN" altLang="en-US" sz="2400" b="1" dirty="0">
                <a:solidFill>
                  <a:schemeClr val="tx1">
                    <a:lumMod val="75000"/>
                  </a:schemeClr>
                </a:solidFill>
                <a:latin typeface="楷体_GB2312" pitchFamily="49" charset="-122"/>
                <a:ea typeface="楷体_GB2312" pitchFamily="49" charset="-122"/>
              </a:rPr>
              <a:t>两个有符号数进行加减运算时，如果运算结果超出可表示的有符号数的范围时，就会发生溢出，使计算结果出错。</a:t>
            </a:r>
          </a:p>
          <a:p>
            <a:pPr algn="l">
              <a:spcBef>
                <a:spcPct val="50000"/>
              </a:spcBef>
            </a:pPr>
            <a:r>
              <a:rPr lang="zh-CN" altLang="en-US" sz="2400" b="1" dirty="0">
                <a:solidFill>
                  <a:schemeClr val="tx1">
                    <a:lumMod val="75000"/>
                  </a:schemeClr>
                </a:solidFill>
                <a:latin typeface="楷体_GB2312" pitchFamily="49" charset="-122"/>
                <a:ea typeface="楷体_GB2312" pitchFamily="49" charset="-122"/>
              </a:rPr>
              <a:t>    很显然，</a:t>
            </a:r>
            <a:r>
              <a:rPr lang="zh-CN" altLang="en-US" sz="2400" b="1" dirty="0">
                <a:solidFill>
                  <a:srgbClr val="FF0000"/>
                </a:solidFill>
                <a:latin typeface="楷体_GB2312" pitchFamily="49" charset="-122"/>
                <a:ea typeface="楷体_GB2312" pitchFamily="49" charset="-122"/>
              </a:rPr>
              <a:t>溢出只能出现在两个同号数相加或两个异号数相减的情况下</a:t>
            </a:r>
            <a:r>
              <a:rPr lang="zh-CN" altLang="en-US" sz="2400" b="1" dirty="0">
                <a:solidFill>
                  <a:schemeClr val="tx1">
                    <a:lumMod val="75000"/>
                  </a:schemeClr>
                </a:solidFill>
                <a:latin typeface="楷体_GB2312" pitchFamily="49" charset="-122"/>
                <a:ea typeface="楷体_GB2312" pitchFamily="49" charset="-122"/>
              </a:rPr>
              <a:t>。</a:t>
            </a:r>
          </a:p>
        </p:txBody>
      </p:sp>
    </p:spTree>
    <p:extLst>
      <p:ext uri="{BB962C8B-B14F-4D97-AF65-F5344CB8AC3E}">
        <p14:creationId xmlns:p14="http://schemas.microsoft.com/office/powerpoint/2010/main" val="39604020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2" name="Rectangle 4"/>
          <p:cNvSpPr>
            <a:spLocks noChangeArrowheads="1"/>
          </p:cNvSpPr>
          <p:nvPr/>
        </p:nvSpPr>
        <p:spPr bwMode="auto">
          <a:xfrm>
            <a:off x="914400" y="1627188"/>
            <a:ext cx="63113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FF3300"/>
                </a:solidFill>
                <a:ea typeface="楷体_GB2312" pitchFamily="49" charset="-122"/>
              </a:rPr>
              <a:t>例：</a:t>
            </a:r>
            <a:r>
              <a:rPr lang="zh-CN" altLang="en-US" sz="2400" b="1" dirty="0">
                <a:solidFill>
                  <a:srgbClr val="FF3300"/>
                </a:solidFill>
              </a:rPr>
              <a:t> </a:t>
            </a:r>
            <a:r>
              <a:rPr lang="zh-CN" altLang="en-US" sz="2400" b="1" dirty="0">
                <a:solidFill>
                  <a:srgbClr val="080808"/>
                </a:solidFill>
              </a:rPr>
              <a:t>（</a:t>
            </a:r>
            <a:r>
              <a:rPr lang="en-US" altLang="zh-CN" sz="2400" b="1" dirty="0">
                <a:solidFill>
                  <a:srgbClr val="080808"/>
                </a:solidFill>
              </a:rPr>
              <a:t>+72</a:t>
            </a:r>
            <a:r>
              <a:rPr lang="zh-CN" altLang="en-US" sz="2400" b="1" dirty="0">
                <a:solidFill>
                  <a:srgbClr val="080808"/>
                </a:solidFill>
              </a:rPr>
              <a:t>）</a:t>
            </a:r>
            <a:r>
              <a:rPr lang="en-US" altLang="zh-CN" sz="2400" b="1" dirty="0">
                <a:solidFill>
                  <a:srgbClr val="080808"/>
                </a:solidFill>
              </a:rPr>
              <a:t>+</a:t>
            </a:r>
            <a:r>
              <a:rPr lang="zh-CN" altLang="en-US" sz="2400" b="1" dirty="0">
                <a:solidFill>
                  <a:srgbClr val="080808"/>
                </a:solidFill>
              </a:rPr>
              <a:t>（</a:t>
            </a:r>
            <a:r>
              <a:rPr lang="en-US" altLang="zh-CN" sz="2400" b="1" dirty="0">
                <a:solidFill>
                  <a:srgbClr val="080808"/>
                </a:solidFill>
              </a:rPr>
              <a:t>+98</a:t>
            </a:r>
            <a:r>
              <a:rPr lang="zh-CN" altLang="en-US" sz="2400" b="1" dirty="0">
                <a:solidFill>
                  <a:srgbClr val="080808"/>
                </a:solidFill>
              </a:rPr>
              <a:t>）</a:t>
            </a:r>
            <a:r>
              <a:rPr lang="en-US" altLang="zh-CN" sz="2400" b="1" dirty="0">
                <a:solidFill>
                  <a:srgbClr val="080808"/>
                </a:solidFill>
              </a:rPr>
              <a:t>=+170&gt;+127       </a:t>
            </a:r>
            <a:r>
              <a:rPr lang="zh-CN" altLang="en-US" sz="2400" b="1" dirty="0">
                <a:solidFill>
                  <a:srgbClr val="0000FF"/>
                </a:solidFill>
                <a:ea typeface="楷体_GB2312" pitchFamily="49" charset="-122"/>
              </a:rPr>
              <a:t>溢出</a:t>
            </a:r>
          </a:p>
        </p:txBody>
      </p:sp>
      <p:sp>
        <p:nvSpPr>
          <p:cNvPr id="16393" name="Rectangle 5"/>
          <p:cNvSpPr>
            <a:spLocks noChangeArrowheads="1"/>
          </p:cNvSpPr>
          <p:nvPr/>
        </p:nvSpPr>
        <p:spPr bwMode="auto">
          <a:xfrm>
            <a:off x="2133600" y="2209800"/>
            <a:ext cx="24032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0  1  0  0  1  0  0  0  B</a:t>
            </a:r>
          </a:p>
        </p:txBody>
      </p:sp>
      <p:sp>
        <p:nvSpPr>
          <p:cNvPr id="16394" name="Rectangle 6"/>
          <p:cNvSpPr>
            <a:spLocks noChangeArrowheads="1"/>
          </p:cNvSpPr>
          <p:nvPr/>
        </p:nvSpPr>
        <p:spPr bwMode="auto">
          <a:xfrm>
            <a:off x="2133600" y="2743200"/>
            <a:ext cx="24032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0  1  1  0  0  0  1  0  B</a:t>
            </a:r>
          </a:p>
        </p:txBody>
      </p:sp>
      <p:sp>
        <p:nvSpPr>
          <p:cNvPr id="16395" name="Rectangle 7"/>
          <p:cNvSpPr>
            <a:spLocks noChangeArrowheads="1"/>
          </p:cNvSpPr>
          <p:nvPr/>
        </p:nvSpPr>
        <p:spPr bwMode="auto">
          <a:xfrm>
            <a:off x="2133600" y="3276600"/>
            <a:ext cx="24032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dirty="0">
                <a:solidFill>
                  <a:srgbClr val="FF3300"/>
                </a:solidFill>
              </a:rPr>
              <a:t>1  0  1  0  1  0  1  0</a:t>
            </a:r>
            <a:r>
              <a:rPr lang="en-US" altLang="zh-CN" b="1" dirty="0">
                <a:solidFill>
                  <a:srgbClr val="080808"/>
                </a:solidFill>
              </a:rPr>
              <a:t>  B</a:t>
            </a:r>
          </a:p>
        </p:txBody>
      </p:sp>
      <p:sp>
        <p:nvSpPr>
          <p:cNvPr id="16396" name="Line 8"/>
          <p:cNvSpPr>
            <a:spLocks noChangeShapeType="1"/>
          </p:cNvSpPr>
          <p:nvPr/>
        </p:nvSpPr>
        <p:spPr bwMode="auto">
          <a:xfrm>
            <a:off x="1600200" y="3200400"/>
            <a:ext cx="449580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6397" name="Rectangle 9"/>
          <p:cNvSpPr>
            <a:spLocks noChangeArrowheads="1"/>
          </p:cNvSpPr>
          <p:nvPr/>
        </p:nvSpPr>
        <p:spPr bwMode="auto">
          <a:xfrm>
            <a:off x="1600200" y="2743200"/>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a:t>
            </a:r>
          </a:p>
        </p:txBody>
      </p:sp>
      <p:grpSp>
        <p:nvGrpSpPr>
          <p:cNvPr id="16398" name="Group 10"/>
          <p:cNvGrpSpPr>
            <a:grpSpLocks/>
          </p:cNvGrpSpPr>
          <p:nvPr/>
        </p:nvGrpSpPr>
        <p:grpSpPr bwMode="auto">
          <a:xfrm>
            <a:off x="4953001" y="2209804"/>
            <a:ext cx="1210878" cy="495744"/>
            <a:chOff x="2592" y="2640"/>
            <a:chExt cx="406" cy="274"/>
          </a:xfrm>
        </p:grpSpPr>
        <p:sp>
          <p:nvSpPr>
            <p:cNvPr id="16423" name="Rectangle 11"/>
            <p:cNvSpPr>
              <a:spLocks noChangeArrowheads="1"/>
            </p:cNvSpPr>
            <p:nvPr/>
          </p:nvSpPr>
          <p:spPr bwMode="auto">
            <a:xfrm>
              <a:off x="2832" y="2659"/>
              <a:ext cx="16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16424" name="Rectangle 12"/>
            <p:cNvSpPr>
              <a:spLocks noChangeArrowheads="1"/>
            </p:cNvSpPr>
            <p:nvPr/>
          </p:nvSpPr>
          <p:spPr bwMode="auto">
            <a:xfrm>
              <a:off x="2592" y="2640"/>
              <a:ext cx="24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[+72]</a:t>
              </a:r>
            </a:p>
          </p:txBody>
        </p:sp>
      </p:grpSp>
      <p:grpSp>
        <p:nvGrpSpPr>
          <p:cNvPr id="16399" name="Group 13"/>
          <p:cNvGrpSpPr>
            <a:grpSpLocks/>
          </p:cNvGrpSpPr>
          <p:nvPr/>
        </p:nvGrpSpPr>
        <p:grpSpPr bwMode="auto">
          <a:xfrm>
            <a:off x="5105402" y="3276598"/>
            <a:ext cx="1076423" cy="514973"/>
            <a:chOff x="2592" y="2640"/>
            <a:chExt cx="443" cy="233"/>
          </a:xfrm>
        </p:grpSpPr>
        <p:sp>
          <p:nvSpPr>
            <p:cNvPr id="16421" name="Rectangle 14"/>
            <p:cNvSpPr>
              <a:spLocks noChangeArrowheads="1"/>
            </p:cNvSpPr>
            <p:nvPr/>
          </p:nvSpPr>
          <p:spPr bwMode="auto">
            <a:xfrm>
              <a:off x="2832" y="2664"/>
              <a:ext cx="203"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16422" name="Rectangle 15"/>
            <p:cNvSpPr>
              <a:spLocks noChangeArrowheads="1"/>
            </p:cNvSpPr>
            <p:nvPr/>
          </p:nvSpPr>
          <p:spPr bwMode="auto">
            <a:xfrm>
              <a:off x="2592" y="2640"/>
              <a:ext cx="277"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[-86]</a:t>
              </a:r>
            </a:p>
          </p:txBody>
        </p:sp>
      </p:grpSp>
      <p:grpSp>
        <p:nvGrpSpPr>
          <p:cNvPr id="16400" name="Group 16"/>
          <p:cNvGrpSpPr>
            <a:grpSpLocks/>
          </p:cNvGrpSpPr>
          <p:nvPr/>
        </p:nvGrpSpPr>
        <p:grpSpPr bwMode="auto">
          <a:xfrm>
            <a:off x="5029197" y="2743203"/>
            <a:ext cx="1186861" cy="535475"/>
            <a:chOff x="2592" y="2640"/>
            <a:chExt cx="412" cy="204"/>
          </a:xfrm>
        </p:grpSpPr>
        <p:sp>
          <p:nvSpPr>
            <p:cNvPr id="16419" name="Rectangle 17"/>
            <p:cNvSpPr>
              <a:spLocks noChangeArrowheads="1"/>
            </p:cNvSpPr>
            <p:nvPr/>
          </p:nvSpPr>
          <p:spPr bwMode="auto">
            <a:xfrm>
              <a:off x="2832" y="2668"/>
              <a:ext cx="17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16420" name="Rectangle 18"/>
            <p:cNvSpPr>
              <a:spLocks noChangeArrowheads="1"/>
            </p:cNvSpPr>
            <p:nvPr/>
          </p:nvSpPr>
          <p:spPr bwMode="auto">
            <a:xfrm>
              <a:off x="2592" y="2640"/>
              <a:ext cx="253"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[+98]</a:t>
              </a:r>
            </a:p>
          </p:txBody>
        </p:sp>
      </p:grpSp>
      <p:grpSp>
        <p:nvGrpSpPr>
          <p:cNvPr id="16401" name="Group 22"/>
          <p:cNvGrpSpPr>
            <a:grpSpLocks/>
          </p:cNvGrpSpPr>
          <p:nvPr/>
        </p:nvGrpSpPr>
        <p:grpSpPr bwMode="auto">
          <a:xfrm>
            <a:off x="2362200" y="3581400"/>
            <a:ext cx="228600" cy="381000"/>
            <a:chOff x="1488" y="2256"/>
            <a:chExt cx="144" cy="240"/>
          </a:xfrm>
        </p:grpSpPr>
        <p:sp>
          <p:nvSpPr>
            <p:cNvPr id="16416" name="Line 19"/>
            <p:cNvSpPr>
              <a:spLocks noChangeShapeType="1"/>
            </p:cNvSpPr>
            <p:nvPr/>
          </p:nvSpPr>
          <p:spPr bwMode="auto">
            <a:xfrm>
              <a:off x="1632" y="2304"/>
              <a:ext cx="0" cy="192"/>
            </a:xfrm>
            <a:prstGeom prst="line">
              <a:avLst/>
            </a:prstGeom>
            <a:noFill/>
            <a:ln w="2540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6417" name="Line 20"/>
            <p:cNvSpPr>
              <a:spLocks noChangeShapeType="1"/>
            </p:cNvSpPr>
            <p:nvPr/>
          </p:nvSpPr>
          <p:spPr bwMode="auto">
            <a:xfrm flipH="1">
              <a:off x="1488" y="2496"/>
              <a:ext cx="144" cy="0"/>
            </a:xfrm>
            <a:prstGeom prst="line">
              <a:avLst/>
            </a:prstGeom>
            <a:noFill/>
            <a:ln w="2540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6418" name="Line 21"/>
            <p:cNvSpPr>
              <a:spLocks noChangeShapeType="1"/>
            </p:cNvSpPr>
            <p:nvPr/>
          </p:nvSpPr>
          <p:spPr bwMode="auto">
            <a:xfrm flipV="1">
              <a:off x="1488" y="2256"/>
              <a:ext cx="0" cy="240"/>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b="1"/>
            </a:p>
          </p:txBody>
        </p:sp>
      </p:grpSp>
      <p:grpSp>
        <p:nvGrpSpPr>
          <p:cNvPr id="16402" name="Group 23"/>
          <p:cNvGrpSpPr>
            <a:grpSpLocks/>
          </p:cNvGrpSpPr>
          <p:nvPr/>
        </p:nvGrpSpPr>
        <p:grpSpPr bwMode="auto">
          <a:xfrm>
            <a:off x="2057400" y="3581400"/>
            <a:ext cx="228600" cy="381000"/>
            <a:chOff x="1488" y="2256"/>
            <a:chExt cx="144" cy="240"/>
          </a:xfrm>
        </p:grpSpPr>
        <p:sp>
          <p:nvSpPr>
            <p:cNvPr id="16413" name="Line 24"/>
            <p:cNvSpPr>
              <a:spLocks noChangeShapeType="1"/>
            </p:cNvSpPr>
            <p:nvPr/>
          </p:nvSpPr>
          <p:spPr bwMode="auto">
            <a:xfrm>
              <a:off x="1632" y="2304"/>
              <a:ext cx="0" cy="192"/>
            </a:xfrm>
            <a:prstGeom prst="line">
              <a:avLst/>
            </a:prstGeom>
            <a:noFill/>
            <a:ln w="2540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6414" name="Line 25"/>
            <p:cNvSpPr>
              <a:spLocks noChangeShapeType="1"/>
            </p:cNvSpPr>
            <p:nvPr/>
          </p:nvSpPr>
          <p:spPr bwMode="auto">
            <a:xfrm flipH="1">
              <a:off x="1488" y="2496"/>
              <a:ext cx="144" cy="0"/>
            </a:xfrm>
            <a:prstGeom prst="line">
              <a:avLst/>
            </a:prstGeom>
            <a:noFill/>
            <a:ln w="2540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6415" name="Line 26"/>
            <p:cNvSpPr>
              <a:spLocks noChangeShapeType="1"/>
            </p:cNvSpPr>
            <p:nvPr/>
          </p:nvSpPr>
          <p:spPr bwMode="auto">
            <a:xfrm flipV="1">
              <a:off x="1488" y="2256"/>
              <a:ext cx="0" cy="240"/>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b="1"/>
            </a:p>
          </p:txBody>
        </p:sp>
      </p:grpSp>
      <p:sp>
        <p:nvSpPr>
          <p:cNvPr id="16403" name="Line 27"/>
          <p:cNvSpPr>
            <a:spLocks noChangeShapeType="1"/>
          </p:cNvSpPr>
          <p:nvPr/>
        </p:nvSpPr>
        <p:spPr bwMode="auto">
          <a:xfrm>
            <a:off x="2438400" y="39624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6404" name="Line 28"/>
          <p:cNvSpPr>
            <a:spLocks noChangeShapeType="1"/>
          </p:cNvSpPr>
          <p:nvPr/>
        </p:nvSpPr>
        <p:spPr bwMode="auto">
          <a:xfrm>
            <a:off x="2133600" y="39624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6405" name="Line 29"/>
          <p:cNvSpPr>
            <a:spLocks noChangeShapeType="1"/>
          </p:cNvSpPr>
          <p:nvPr/>
        </p:nvSpPr>
        <p:spPr bwMode="auto">
          <a:xfrm>
            <a:off x="2438400" y="4267200"/>
            <a:ext cx="68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6406" name="Line 30"/>
          <p:cNvSpPr>
            <a:spLocks noChangeShapeType="1"/>
          </p:cNvSpPr>
          <p:nvPr/>
        </p:nvSpPr>
        <p:spPr bwMode="auto">
          <a:xfrm>
            <a:off x="2133600" y="480060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6407" name="Rectangle 31"/>
          <p:cNvSpPr>
            <a:spLocks noChangeArrowheads="1"/>
          </p:cNvSpPr>
          <p:nvPr/>
        </p:nvSpPr>
        <p:spPr bwMode="auto">
          <a:xfrm>
            <a:off x="3276600" y="4038600"/>
            <a:ext cx="14654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b="1">
                <a:solidFill>
                  <a:srgbClr val="0000FF"/>
                </a:solidFill>
              </a:rPr>
              <a:t>有进位     </a:t>
            </a:r>
            <a:r>
              <a:rPr lang="en-US" altLang="zh-CN" b="1">
                <a:solidFill>
                  <a:srgbClr val="0000FF"/>
                </a:solidFill>
              </a:rPr>
              <a:t>=1</a:t>
            </a:r>
          </a:p>
        </p:txBody>
      </p:sp>
      <p:sp>
        <p:nvSpPr>
          <p:cNvPr id="16408" name="Rectangle 32"/>
          <p:cNvSpPr>
            <a:spLocks noChangeArrowheads="1"/>
          </p:cNvSpPr>
          <p:nvPr/>
        </p:nvSpPr>
        <p:spPr bwMode="auto">
          <a:xfrm>
            <a:off x="3276600" y="4572000"/>
            <a:ext cx="14654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b="1">
                <a:solidFill>
                  <a:srgbClr val="0000FF"/>
                </a:solidFill>
              </a:rPr>
              <a:t>无进位     </a:t>
            </a:r>
            <a:r>
              <a:rPr lang="en-US" altLang="zh-CN" b="1">
                <a:solidFill>
                  <a:srgbClr val="0000FF"/>
                </a:solidFill>
              </a:rPr>
              <a:t>=0</a:t>
            </a:r>
          </a:p>
        </p:txBody>
      </p:sp>
      <p:sp>
        <p:nvSpPr>
          <p:cNvPr id="16409" name="Rectangle 33"/>
          <p:cNvSpPr>
            <a:spLocks noChangeArrowheads="1"/>
          </p:cNvSpPr>
          <p:nvPr/>
        </p:nvSpPr>
        <p:spPr bwMode="auto">
          <a:xfrm>
            <a:off x="1828800" y="5029200"/>
            <a:ext cx="386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溢出，结果出错（正溢出）</a:t>
            </a:r>
          </a:p>
        </p:txBody>
      </p:sp>
      <p:grpSp>
        <p:nvGrpSpPr>
          <p:cNvPr id="16410" name="Group 37"/>
          <p:cNvGrpSpPr>
            <a:grpSpLocks/>
          </p:cNvGrpSpPr>
          <p:nvPr/>
        </p:nvGrpSpPr>
        <p:grpSpPr bwMode="auto">
          <a:xfrm>
            <a:off x="4267200" y="3810000"/>
            <a:ext cx="4267200" cy="2743200"/>
            <a:chOff x="3216" y="2544"/>
            <a:chExt cx="2304" cy="1488"/>
          </a:xfrm>
        </p:grpSpPr>
        <p:sp>
          <p:nvSpPr>
            <p:cNvPr id="16411" name="Line 35"/>
            <p:cNvSpPr>
              <a:spLocks noChangeShapeType="1"/>
            </p:cNvSpPr>
            <p:nvPr/>
          </p:nvSpPr>
          <p:spPr bwMode="auto">
            <a:xfrm flipH="1" flipV="1">
              <a:off x="3216" y="2832"/>
              <a:ext cx="912" cy="624"/>
            </a:xfrm>
            <a:prstGeom prst="line">
              <a:avLst/>
            </a:prstGeom>
            <a:noFill/>
            <a:ln w="25400">
              <a:solidFill>
                <a:srgbClr val="339966"/>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b="1"/>
            </a:p>
          </p:txBody>
        </p:sp>
        <p:sp>
          <p:nvSpPr>
            <p:cNvPr id="16412" name="Rectangle 36"/>
            <p:cNvSpPr>
              <a:spLocks noChangeArrowheads="1"/>
            </p:cNvSpPr>
            <p:nvPr/>
          </p:nvSpPr>
          <p:spPr bwMode="auto">
            <a:xfrm>
              <a:off x="4128" y="2544"/>
              <a:ext cx="1392" cy="1488"/>
            </a:xfrm>
            <a:prstGeom prst="rect">
              <a:avLst/>
            </a:prstGeom>
            <a:solidFill>
              <a:schemeClr val="accent1"/>
            </a:solidFill>
            <a:ln w="9525">
              <a:solidFill>
                <a:schemeClr val="tx1"/>
              </a:solidFill>
              <a:miter lim="800000"/>
              <a:headEnd/>
              <a:tailEnd/>
            </a:ln>
          </p:spPr>
          <p:txBody>
            <a:bodyPr wrap="none"/>
            <a:lstStyle/>
            <a:p>
              <a:pPr algn="l"/>
              <a:r>
                <a:rPr lang="zh-CN" altLang="en-US" sz="2400" b="1">
                  <a:solidFill>
                    <a:srgbClr val="080808"/>
                  </a:solidFill>
                  <a:latin typeface="楷体_GB2312" pitchFamily="49" charset="-122"/>
                  <a:ea typeface="楷体_GB2312" pitchFamily="49" charset="-122"/>
                </a:rPr>
                <a:t>设次高位（数值部</a:t>
              </a:r>
            </a:p>
            <a:p>
              <a:pPr algn="l"/>
              <a:r>
                <a:rPr lang="zh-CN" altLang="en-US" sz="2400" b="1">
                  <a:solidFill>
                    <a:srgbClr val="080808"/>
                  </a:solidFill>
                  <a:latin typeface="楷体_GB2312" pitchFamily="49" charset="-122"/>
                  <a:ea typeface="楷体_GB2312" pitchFamily="49" charset="-122"/>
                </a:rPr>
                <a:t>分最高位）向最高</a:t>
              </a:r>
            </a:p>
            <a:p>
              <a:pPr algn="l"/>
              <a:r>
                <a:rPr lang="zh-CN" altLang="en-US" sz="2400" b="1">
                  <a:solidFill>
                    <a:srgbClr val="080808"/>
                  </a:solidFill>
                  <a:latin typeface="楷体_GB2312" pitchFamily="49" charset="-122"/>
                  <a:ea typeface="楷体_GB2312" pitchFamily="49" charset="-122"/>
                </a:rPr>
                <a:t>位（符号位）的进</a:t>
              </a:r>
            </a:p>
            <a:p>
              <a:pPr algn="l"/>
              <a:r>
                <a:rPr lang="zh-CN" altLang="en-US" sz="2400" b="1">
                  <a:solidFill>
                    <a:srgbClr val="080808"/>
                  </a:solidFill>
                  <a:latin typeface="楷体_GB2312" pitchFamily="49" charset="-122"/>
                  <a:ea typeface="楷体_GB2312" pitchFamily="49" charset="-122"/>
                </a:rPr>
                <a:t>位标志为    ；最</a:t>
              </a:r>
            </a:p>
            <a:p>
              <a:pPr algn="l"/>
              <a:r>
                <a:rPr lang="zh-CN" altLang="en-US" sz="2400" b="1">
                  <a:solidFill>
                    <a:srgbClr val="080808"/>
                  </a:solidFill>
                  <a:latin typeface="楷体_GB2312" pitchFamily="49" charset="-122"/>
                  <a:ea typeface="楷体_GB2312" pitchFamily="49" charset="-122"/>
                </a:rPr>
                <a:t>高位（符号位）和</a:t>
              </a:r>
            </a:p>
            <a:p>
              <a:pPr algn="l"/>
              <a:r>
                <a:rPr lang="zh-CN" altLang="en-US" sz="2400" b="1">
                  <a:solidFill>
                    <a:srgbClr val="080808"/>
                  </a:solidFill>
                  <a:latin typeface="楷体_GB2312" pitchFamily="49" charset="-122"/>
                  <a:ea typeface="楷体_GB2312" pitchFamily="49" charset="-122"/>
                </a:rPr>
                <a:t>次高位的进位相加</a:t>
              </a:r>
            </a:p>
            <a:p>
              <a:pPr algn="l"/>
              <a:r>
                <a:rPr lang="zh-CN" altLang="en-US" sz="2400" b="1">
                  <a:solidFill>
                    <a:srgbClr val="080808"/>
                  </a:solidFill>
                  <a:latin typeface="楷体_GB2312" pitchFamily="49" charset="-122"/>
                  <a:ea typeface="楷体_GB2312" pitchFamily="49" charset="-122"/>
                </a:rPr>
                <a:t>的进位标志为     。</a:t>
              </a:r>
            </a:p>
          </p:txBody>
        </p:sp>
      </p:grpSp>
      <p:graphicFrame>
        <p:nvGraphicFramePr>
          <p:cNvPr id="16386" name="Object 0"/>
          <p:cNvGraphicFramePr>
            <a:graphicFrameLocks noChangeAspect="1"/>
          </p:cNvGraphicFramePr>
          <p:nvPr>
            <p:extLst>
              <p:ext uri="{D42A27DB-BD31-4B8C-83A1-F6EECF244321}">
                <p14:modId xmlns:p14="http://schemas.microsoft.com/office/powerpoint/2010/main" val="127019647"/>
              </p:ext>
            </p:extLst>
          </p:nvPr>
        </p:nvGraphicFramePr>
        <p:xfrm>
          <a:off x="755576" y="5791200"/>
          <a:ext cx="2409825" cy="584200"/>
        </p:xfrm>
        <a:graphic>
          <a:graphicData uri="http://schemas.openxmlformats.org/presentationml/2006/ole">
            <mc:AlternateContent xmlns:mc="http://schemas.openxmlformats.org/markup-compatibility/2006">
              <mc:Choice xmlns:v="urn:schemas-microsoft-com:vml" Requires="v">
                <p:oleObj spid="_x0000_s115874" name="Equation" r:id="rId3" imgW="672840" imgH="241200" progId="Equation.3">
                  <p:embed/>
                </p:oleObj>
              </mc:Choice>
              <mc:Fallback>
                <p:oleObj name="Equation" r:id="rId3" imgW="67284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5791200"/>
                        <a:ext cx="2409825" cy="584200"/>
                      </a:xfrm>
                      <a:prstGeom prst="rect">
                        <a:avLst/>
                      </a:prstGeom>
                      <a:noFill/>
                      <a:ln w="25400">
                        <a:solidFill>
                          <a:srgbClr val="000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7" name="Object 1"/>
          <p:cNvGraphicFramePr>
            <a:graphicFrameLocks noChangeAspect="1"/>
          </p:cNvGraphicFramePr>
          <p:nvPr>
            <p:extLst>
              <p:ext uri="{D42A27DB-BD31-4B8C-83A1-F6EECF244321}">
                <p14:modId xmlns:p14="http://schemas.microsoft.com/office/powerpoint/2010/main" val="2949979768"/>
              </p:ext>
            </p:extLst>
          </p:nvPr>
        </p:nvGraphicFramePr>
        <p:xfrm>
          <a:off x="7924800" y="6096000"/>
          <a:ext cx="406400" cy="457200"/>
        </p:xfrm>
        <a:graphic>
          <a:graphicData uri="http://schemas.openxmlformats.org/presentationml/2006/ole">
            <mc:AlternateContent xmlns:mc="http://schemas.openxmlformats.org/markup-compatibility/2006">
              <mc:Choice xmlns:v="urn:schemas-microsoft-com:vml" Requires="v">
                <p:oleObj spid="_x0000_s115875" name="Equation" r:id="rId5" imgW="203040" imgH="228600" progId="Equation.3">
                  <p:embed/>
                </p:oleObj>
              </mc:Choice>
              <mc:Fallback>
                <p:oleObj name="Equation" r:id="rId5" imgW="2030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800" y="6096000"/>
                        <a:ext cx="406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8" name="Object 2"/>
          <p:cNvGraphicFramePr>
            <a:graphicFrameLocks noChangeAspect="1"/>
          </p:cNvGraphicFramePr>
          <p:nvPr>
            <p:extLst>
              <p:ext uri="{D42A27DB-BD31-4B8C-83A1-F6EECF244321}">
                <p14:modId xmlns:p14="http://schemas.microsoft.com/office/powerpoint/2010/main" val="2766358148"/>
              </p:ext>
            </p:extLst>
          </p:nvPr>
        </p:nvGraphicFramePr>
        <p:xfrm>
          <a:off x="7467600" y="4953000"/>
          <a:ext cx="381000" cy="457200"/>
        </p:xfrm>
        <a:graphic>
          <a:graphicData uri="http://schemas.openxmlformats.org/presentationml/2006/ole">
            <mc:AlternateContent xmlns:mc="http://schemas.openxmlformats.org/markup-compatibility/2006">
              <mc:Choice xmlns:v="urn:schemas-microsoft-com:vml" Requires="v">
                <p:oleObj spid="_x0000_s115876" name="Equation" r:id="rId7" imgW="203040" imgH="241200" progId="Equation.3">
                  <p:embed/>
                </p:oleObj>
              </mc:Choice>
              <mc:Fallback>
                <p:oleObj name="Equation" r:id="rId7" imgW="20304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7600" y="4953000"/>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 name="Object 3"/>
          <p:cNvGraphicFramePr>
            <a:graphicFrameLocks noChangeAspect="1"/>
          </p:cNvGraphicFramePr>
          <p:nvPr>
            <p:extLst>
              <p:ext uri="{D42A27DB-BD31-4B8C-83A1-F6EECF244321}">
                <p14:modId xmlns:p14="http://schemas.microsoft.com/office/powerpoint/2010/main" val="4247536286"/>
              </p:ext>
            </p:extLst>
          </p:nvPr>
        </p:nvGraphicFramePr>
        <p:xfrm>
          <a:off x="4114800" y="4038600"/>
          <a:ext cx="381000" cy="457200"/>
        </p:xfrm>
        <a:graphic>
          <a:graphicData uri="http://schemas.openxmlformats.org/presentationml/2006/ole">
            <mc:AlternateContent xmlns:mc="http://schemas.openxmlformats.org/markup-compatibility/2006">
              <mc:Choice xmlns:v="urn:schemas-microsoft-com:vml" Requires="v">
                <p:oleObj spid="_x0000_s115877" name="Equation" r:id="rId9" imgW="203040" imgH="241200" progId="Equation.3">
                  <p:embed/>
                </p:oleObj>
              </mc:Choice>
              <mc:Fallback>
                <p:oleObj name="Equation" r:id="rId9" imgW="20304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800" y="4038600"/>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0" name="Object 4"/>
          <p:cNvGraphicFramePr>
            <a:graphicFrameLocks noChangeAspect="1"/>
          </p:cNvGraphicFramePr>
          <p:nvPr>
            <p:extLst>
              <p:ext uri="{D42A27DB-BD31-4B8C-83A1-F6EECF244321}">
                <p14:modId xmlns:p14="http://schemas.microsoft.com/office/powerpoint/2010/main" val="3906433377"/>
              </p:ext>
            </p:extLst>
          </p:nvPr>
        </p:nvGraphicFramePr>
        <p:xfrm>
          <a:off x="4114800" y="4572000"/>
          <a:ext cx="406400" cy="457200"/>
        </p:xfrm>
        <a:graphic>
          <a:graphicData uri="http://schemas.openxmlformats.org/presentationml/2006/ole">
            <mc:AlternateContent xmlns:mc="http://schemas.openxmlformats.org/markup-compatibility/2006">
              <mc:Choice xmlns:v="urn:schemas-microsoft-com:vml" Requires="v">
                <p:oleObj spid="_x0000_s115878" name="Equation" r:id="rId10" imgW="203040" imgH="228600" progId="Equation.3">
                  <p:embed/>
                </p:oleObj>
              </mc:Choice>
              <mc:Fallback>
                <p:oleObj name="Equation" r:id="rId10" imgW="2030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4572000"/>
                        <a:ext cx="406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标题 1"/>
          <p:cNvSpPr>
            <a:spLocks noGrp="1"/>
          </p:cNvSpPr>
          <p:nvPr>
            <p:ph type="title"/>
          </p:nvPr>
        </p:nvSpPr>
        <p:spPr>
          <a:xfrm>
            <a:off x="685800" y="731838"/>
            <a:ext cx="8153400" cy="563562"/>
          </a:xfrm>
        </p:spPr>
        <p:txBody>
          <a:bodyPr/>
          <a:lstStyle/>
          <a:p>
            <a:r>
              <a:rPr lang="en-US" altLang="zh-CN" dirty="0" smtClean="0"/>
              <a:t>4.  </a:t>
            </a:r>
            <a:r>
              <a:rPr lang="zh-CN" altLang="en-US" dirty="0" smtClean="0"/>
              <a:t>有</a:t>
            </a:r>
            <a:r>
              <a:rPr lang="zh-CN" altLang="en-US" dirty="0"/>
              <a:t>符号数</a:t>
            </a:r>
            <a:r>
              <a:rPr lang="zh-CN" altLang="en-US" dirty="0" smtClean="0"/>
              <a:t>的溢出问题</a:t>
            </a:r>
            <a:endParaRPr lang="zh-CN" altLang="en-US" dirty="0"/>
          </a:p>
        </p:txBody>
      </p:sp>
      <p:sp>
        <p:nvSpPr>
          <p:cNvPr id="2" name="圆角矩形标注 1"/>
          <p:cNvSpPr/>
          <p:nvPr/>
        </p:nvSpPr>
        <p:spPr>
          <a:xfrm>
            <a:off x="4070071" y="5589240"/>
            <a:ext cx="1598720" cy="648072"/>
          </a:xfrm>
          <a:prstGeom prst="wedgeRoundRectCallout">
            <a:avLst>
              <a:gd name="adj1" fmla="val -104911"/>
              <a:gd name="adj2" fmla="val 2158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rgbClr val="FF0000"/>
                </a:solidFill>
              </a:rPr>
              <a:t>异或</a:t>
            </a:r>
            <a:endParaRPr lang="zh-CN" altLang="en-US" sz="3200" b="1" dirty="0">
              <a:solidFill>
                <a:srgbClr val="FF0000"/>
              </a:solidFill>
            </a:endParaRPr>
          </a:p>
        </p:txBody>
      </p:sp>
      <p:sp>
        <p:nvSpPr>
          <p:cNvPr id="43" name="日期占位符 3"/>
          <p:cNvSpPr>
            <a:spLocks noGrp="1"/>
          </p:cNvSpPr>
          <p:nvPr>
            <p:ph type="dt" sz="half" idx="12"/>
          </p:nvPr>
        </p:nvSpPr>
        <p:spPr>
          <a:xfrm>
            <a:off x="457200" y="6521450"/>
            <a:ext cx="2674640" cy="320675"/>
          </a:xfrm>
        </p:spPr>
        <p:txBody>
          <a:bodyPr/>
          <a:lstStyle/>
          <a:p>
            <a:r>
              <a:rPr lang="en-US" altLang="zh-CN" dirty="0" smtClean="0"/>
              <a:t>xtwang@mail.xidian.edu.cn</a:t>
            </a:r>
            <a:endParaRPr lang="en-US" altLang="zh-CN" dirty="0"/>
          </a:p>
        </p:txBody>
      </p:sp>
    </p:spTree>
    <p:extLst>
      <p:ext uri="{BB962C8B-B14F-4D97-AF65-F5344CB8AC3E}">
        <p14:creationId xmlns:p14="http://schemas.microsoft.com/office/powerpoint/2010/main" val="17397347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Rectangle 4"/>
          <p:cNvSpPr>
            <a:spLocks noChangeArrowheads="1"/>
          </p:cNvSpPr>
          <p:nvPr/>
        </p:nvSpPr>
        <p:spPr bwMode="auto">
          <a:xfrm>
            <a:off x="914400" y="1627188"/>
            <a:ext cx="60035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FF3300"/>
                </a:solidFill>
                <a:ea typeface="楷体_GB2312" pitchFamily="49" charset="-122"/>
              </a:rPr>
              <a:t>例：</a:t>
            </a:r>
            <a:r>
              <a:rPr lang="zh-CN" altLang="en-US" sz="2400" b="1">
                <a:solidFill>
                  <a:srgbClr val="FF3300"/>
                </a:solidFill>
              </a:rPr>
              <a:t> </a:t>
            </a:r>
            <a:r>
              <a:rPr lang="zh-CN" altLang="en-US" sz="2400" b="1">
                <a:solidFill>
                  <a:srgbClr val="080808"/>
                </a:solidFill>
              </a:rPr>
              <a:t>（</a:t>
            </a:r>
            <a:r>
              <a:rPr lang="en-US" altLang="zh-CN" sz="2400" b="1">
                <a:solidFill>
                  <a:srgbClr val="080808"/>
                </a:solidFill>
              </a:rPr>
              <a:t>-83</a:t>
            </a:r>
            <a:r>
              <a:rPr lang="zh-CN" altLang="en-US" sz="2400" b="1">
                <a:solidFill>
                  <a:srgbClr val="080808"/>
                </a:solidFill>
              </a:rPr>
              <a:t>）</a:t>
            </a:r>
            <a:r>
              <a:rPr lang="en-US" altLang="zh-CN" sz="2400" b="1">
                <a:solidFill>
                  <a:srgbClr val="080808"/>
                </a:solidFill>
              </a:rPr>
              <a:t>+</a:t>
            </a:r>
            <a:r>
              <a:rPr lang="zh-CN" altLang="en-US" sz="2400" b="1">
                <a:solidFill>
                  <a:srgbClr val="080808"/>
                </a:solidFill>
              </a:rPr>
              <a:t>（</a:t>
            </a:r>
            <a:r>
              <a:rPr lang="en-US" altLang="zh-CN" sz="2400" b="1">
                <a:solidFill>
                  <a:srgbClr val="080808"/>
                </a:solidFill>
              </a:rPr>
              <a:t>-80</a:t>
            </a:r>
            <a:r>
              <a:rPr lang="zh-CN" altLang="en-US" sz="2400" b="1">
                <a:solidFill>
                  <a:srgbClr val="080808"/>
                </a:solidFill>
              </a:rPr>
              <a:t>）</a:t>
            </a:r>
            <a:r>
              <a:rPr lang="en-US" altLang="zh-CN" sz="2400" b="1">
                <a:solidFill>
                  <a:srgbClr val="080808"/>
                </a:solidFill>
              </a:rPr>
              <a:t>=-163&lt;-128       </a:t>
            </a:r>
            <a:r>
              <a:rPr lang="zh-CN" altLang="en-US" sz="2400" b="1">
                <a:solidFill>
                  <a:srgbClr val="0000FF"/>
                </a:solidFill>
                <a:ea typeface="楷体_GB2312" pitchFamily="49" charset="-122"/>
              </a:rPr>
              <a:t>溢出</a:t>
            </a:r>
          </a:p>
        </p:txBody>
      </p:sp>
      <p:sp>
        <p:nvSpPr>
          <p:cNvPr id="17415" name="Rectangle 5"/>
          <p:cNvSpPr>
            <a:spLocks noChangeArrowheads="1"/>
          </p:cNvSpPr>
          <p:nvPr/>
        </p:nvSpPr>
        <p:spPr bwMode="auto">
          <a:xfrm>
            <a:off x="2133600" y="2209800"/>
            <a:ext cx="24032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1  0  1  0  1  1  0  1  B</a:t>
            </a:r>
          </a:p>
        </p:txBody>
      </p:sp>
      <p:sp>
        <p:nvSpPr>
          <p:cNvPr id="17416" name="Rectangle 6"/>
          <p:cNvSpPr>
            <a:spLocks noChangeArrowheads="1"/>
          </p:cNvSpPr>
          <p:nvPr/>
        </p:nvSpPr>
        <p:spPr bwMode="auto">
          <a:xfrm>
            <a:off x="2133600" y="2743200"/>
            <a:ext cx="24032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1  0  1  1  0  0  0  0  B</a:t>
            </a:r>
          </a:p>
        </p:txBody>
      </p:sp>
      <p:sp>
        <p:nvSpPr>
          <p:cNvPr id="17417" name="Rectangle 7"/>
          <p:cNvSpPr>
            <a:spLocks noChangeArrowheads="1"/>
          </p:cNvSpPr>
          <p:nvPr/>
        </p:nvSpPr>
        <p:spPr bwMode="auto">
          <a:xfrm>
            <a:off x="2133600" y="3276600"/>
            <a:ext cx="24032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FF3300"/>
                </a:solidFill>
              </a:rPr>
              <a:t>0  1  0  1  1  1  0  1</a:t>
            </a:r>
            <a:r>
              <a:rPr lang="en-US" altLang="zh-CN" b="1">
                <a:solidFill>
                  <a:srgbClr val="080808"/>
                </a:solidFill>
              </a:rPr>
              <a:t>  B</a:t>
            </a:r>
          </a:p>
        </p:txBody>
      </p:sp>
      <p:sp>
        <p:nvSpPr>
          <p:cNvPr id="17418" name="Line 8"/>
          <p:cNvSpPr>
            <a:spLocks noChangeShapeType="1"/>
          </p:cNvSpPr>
          <p:nvPr/>
        </p:nvSpPr>
        <p:spPr bwMode="auto">
          <a:xfrm>
            <a:off x="1600200" y="3200400"/>
            <a:ext cx="449580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7419" name="Rectangle 9"/>
          <p:cNvSpPr>
            <a:spLocks noChangeArrowheads="1"/>
          </p:cNvSpPr>
          <p:nvPr/>
        </p:nvSpPr>
        <p:spPr bwMode="auto">
          <a:xfrm>
            <a:off x="1600200" y="2743200"/>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a:t>
            </a:r>
          </a:p>
        </p:txBody>
      </p:sp>
      <p:grpSp>
        <p:nvGrpSpPr>
          <p:cNvPr id="17420" name="Group 10"/>
          <p:cNvGrpSpPr>
            <a:grpSpLocks/>
          </p:cNvGrpSpPr>
          <p:nvPr/>
        </p:nvGrpSpPr>
        <p:grpSpPr bwMode="auto">
          <a:xfrm>
            <a:off x="4953001" y="2209802"/>
            <a:ext cx="1108433" cy="506040"/>
            <a:chOff x="2592" y="2640"/>
            <a:chExt cx="433" cy="254"/>
          </a:xfrm>
        </p:grpSpPr>
        <p:sp>
          <p:nvSpPr>
            <p:cNvPr id="17443" name="Rectangle 11"/>
            <p:cNvSpPr>
              <a:spLocks noChangeArrowheads="1"/>
            </p:cNvSpPr>
            <p:nvPr/>
          </p:nvSpPr>
          <p:spPr bwMode="auto">
            <a:xfrm>
              <a:off x="2832" y="2662"/>
              <a:ext cx="19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17444" name="Rectangle 12"/>
            <p:cNvSpPr>
              <a:spLocks noChangeArrowheads="1"/>
            </p:cNvSpPr>
            <p:nvPr/>
          </p:nvSpPr>
          <p:spPr bwMode="auto">
            <a:xfrm>
              <a:off x="2592" y="2640"/>
              <a:ext cx="263"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[-83]</a:t>
              </a:r>
            </a:p>
          </p:txBody>
        </p:sp>
      </p:grpSp>
      <p:grpSp>
        <p:nvGrpSpPr>
          <p:cNvPr id="17421" name="Group 13"/>
          <p:cNvGrpSpPr>
            <a:grpSpLocks/>
          </p:cNvGrpSpPr>
          <p:nvPr/>
        </p:nvGrpSpPr>
        <p:grpSpPr bwMode="auto">
          <a:xfrm>
            <a:off x="5105398" y="3276604"/>
            <a:ext cx="1146848" cy="522942"/>
            <a:chOff x="2592" y="2640"/>
            <a:chExt cx="422" cy="224"/>
          </a:xfrm>
        </p:grpSpPr>
        <p:sp>
          <p:nvSpPr>
            <p:cNvPr id="17441" name="Rectangle 14"/>
            <p:cNvSpPr>
              <a:spLocks noChangeArrowheads="1"/>
            </p:cNvSpPr>
            <p:nvPr/>
          </p:nvSpPr>
          <p:spPr bwMode="auto">
            <a:xfrm>
              <a:off x="2832" y="2666"/>
              <a:ext cx="182"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17442" name="Rectangle 15"/>
            <p:cNvSpPr>
              <a:spLocks noChangeArrowheads="1"/>
            </p:cNvSpPr>
            <p:nvPr/>
          </p:nvSpPr>
          <p:spPr bwMode="auto">
            <a:xfrm>
              <a:off x="2592" y="2640"/>
              <a:ext cx="268"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FF3300"/>
                  </a:solidFill>
                </a:rPr>
                <a:t>[+93]</a:t>
              </a:r>
            </a:p>
          </p:txBody>
        </p:sp>
      </p:grpSp>
      <p:grpSp>
        <p:nvGrpSpPr>
          <p:cNvPr id="17422" name="Group 16"/>
          <p:cNvGrpSpPr>
            <a:grpSpLocks/>
          </p:cNvGrpSpPr>
          <p:nvPr/>
        </p:nvGrpSpPr>
        <p:grpSpPr bwMode="auto">
          <a:xfrm>
            <a:off x="5029200" y="2743200"/>
            <a:ext cx="1095375" cy="533400"/>
            <a:chOff x="2592" y="2640"/>
            <a:chExt cx="434" cy="199"/>
          </a:xfrm>
        </p:grpSpPr>
        <p:sp>
          <p:nvSpPr>
            <p:cNvPr id="17439" name="Rectangle 17"/>
            <p:cNvSpPr>
              <a:spLocks noChangeArrowheads="1"/>
            </p:cNvSpPr>
            <p:nvPr/>
          </p:nvSpPr>
          <p:spPr bwMode="auto">
            <a:xfrm>
              <a:off x="2832" y="2668"/>
              <a:ext cx="194"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补</a:t>
              </a:r>
            </a:p>
          </p:txBody>
        </p:sp>
        <p:sp>
          <p:nvSpPr>
            <p:cNvPr id="17440" name="Rectangle 18"/>
            <p:cNvSpPr>
              <a:spLocks noChangeArrowheads="1"/>
            </p:cNvSpPr>
            <p:nvPr/>
          </p:nvSpPr>
          <p:spPr bwMode="auto">
            <a:xfrm>
              <a:off x="2592" y="2640"/>
              <a:ext cx="266"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b="1">
                  <a:solidFill>
                    <a:srgbClr val="080808"/>
                  </a:solidFill>
                </a:rPr>
                <a:t>[-80]</a:t>
              </a:r>
            </a:p>
          </p:txBody>
        </p:sp>
      </p:grpSp>
      <p:grpSp>
        <p:nvGrpSpPr>
          <p:cNvPr id="17423" name="Group 19"/>
          <p:cNvGrpSpPr>
            <a:grpSpLocks/>
          </p:cNvGrpSpPr>
          <p:nvPr/>
        </p:nvGrpSpPr>
        <p:grpSpPr bwMode="auto">
          <a:xfrm>
            <a:off x="2362200" y="3581400"/>
            <a:ext cx="228600" cy="381000"/>
            <a:chOff x="1488" y="2256"/>
            <a:chExt cx="144" cy="240"/>
          </a:xfrm>
        </p:grpSpPr>
        <p:sp>
          <p:nvSpPr>
            <p:cNvPr id="17436" name="Line 20"/>
            <p:cNvSpPr>
              <a:spLocks noChangeShapeType="1"/>
            </p:cNvSpPr>
            <p:nvPr/>
          </p:nvSpPr>
          <p:spPr bwMode="auto">
            <a:xfrm>
              <a:off x="1632" y="2304"/>
              <a:ext cx="0" cy="192"/>
            </a:xfrm>
            <a:prstGeom prst="line">
              <a:avLst/>
            </a:prstGeom>
            <a:noFill/>
            <a:ln w="2540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7437" name="Line 21"/>
            <p:cNvSpPr>
              <a:spLocks noChangeShapeType="1"/>
            </p:cNvSpPr>
            <p:nvPr/>
          </p:nvSpPr>
          <p:spPr bwMode="auto">
            <a:xfrm flipH="1">
              <a:off x="1488" y="2496"/>
              <a:ext cx="144" cy="0"/>
            </a:xfrm>
            <a:prstGeom prst="line">
              <a:avLst/>
            </a:prstGeom>
            <a:noFill/>
            <a:ln w="2540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7438" name="Line 22"/>
            <p:cNvSpPr>
              <a:spLocks noChangeShapeType="1"/>
            </p:cNvSpPr>
            <p:nvPr/>
          </p:nvSpPr>
          <p:spPr bwMode="auto">
            <a:xfrm flipV="1">
              <a:off x="1488" y="2256"/>
              <a:ext cx="0" cy="240"/>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b="1"/>
            </a:p>
          </p:txBody>
        </p:sp>
      </p:grpSp>
      <p:grpSp>
        <p:nvGrpSpPr>
          <p:cNvPr id="17424" name="Group 23"/>
          <p:cNvGrpSpPr>
            <a:grpSpLocks/>
          </p:cNvGrpSpPr>
          <p:nvPr/>
        </p:nvGrpSpPr>
        <p:grpSpPr bwMode="auto">
          <a:xfrm>
            <a:off x="2057400" y="3581400"/>
            <a:ext cx="228600" cy="381000"/>
            <a:chOff x="1488" y="2256"/>
            <a:chExt cx="144" cy="240"/>
          </a:xfrm>
        </p:grpSpPr>
        <p:sp>
          <p:nvSpPr>
            <p:cNvPr id="17433" name="Line 24"/>
            <p:cNvSpPr>
              <a:spLocks noChangeShapeType="1"/>
            </p:cNvSpPr>
            <p:nvPr/>
          </p:nvSpPr>
          <p:spPr bwMode="auto">
            <a:xfrm>
              <a:off x="1632" y="2304"/>
              <a:ext cx="0" cy="192"/>
            </a:xfrm>
            <a:prstGeom prst="line">
              <a:avLst/>
            </a:prstGeom>
            <a:noFill/>
            <a:ln w="2540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7434" name="Line 25"/>
            <p:cNvSpPr>
              <a:spLocks noChangeShapeType="1"/>
            </p:cNvSpPr>
            <p:nvPr/>
          </p:nvSpPr>
          <p:spPr bwMode="auto">
            <a:xfrm flipH="1">
              <a:off x="1488" y="2496"/>
              <a:ext cx="144" cy="0"/>
            </a:xfrm>
            <a:prstGeom prst="line">
              <a:avLst/>
            </a:prstGeom>
            <a:noFill/>
            <a:ln w="2540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7435" name="Line 26"/>
            <p:cNvSpPr>
              <a:spLocks noChangeShapeType="1"/>
            </p:cNvSpPr>
            <p:nvPr/>
          </p:nvSpPr>
          <p:spPr bwMode="auto">
            <a:xfrm flipV="1">
              <a:off x="1488" y="2256"/>
              <a:ext cx="0" cy="240"/>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b="1"/>
            </a:p>
          </p:txBody>
        </p:sp>
      </p:grpSp>
      <p:sp>
        <p:nvSpPr>
          <p:cNvPr id="17425" name="Line 27"/>
          <p:cNvSpPr>
            <a:spLocks noChangeShapeType="1"/>
          </p:cNvSpPr>
          <p:nvPr/>
        </p:nvSpPr>
        <p:spPr bwMode="auto">
          <a:xfrm>
            <a:off x="2438400" y="39624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7426" name="Line 28"/>
          <p:cNvSpPr>
            <a:spLocks noChangeShapeType="1"/>
          </p:cNvSpPr>
          <p:nvPr/>
        </p:nvSpPr>
        <p:spPr bwMode="auto">
          <a:xfrm>
            <a:off x="2133600" y="39624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7427" name="Line 29"/>
          <p:cNvSpPr>
            <a:spLocks noChangeShapeType="1"/>
          </p:cNvSpPr>
          <p:nvPr/>
        </p:nvSpPr>
        <p:spPr bwMode="auto">
          <a:xfrm>
            <a:off x="2438400" y="4267200"/>
            <a:ext cx="68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7428" name="Line 30"/>
          <p:cNvSpPr>
            <a:spLocks noChangeShapeType="1"/>
          </p:cNvSpPr>
          <p:nvPr/>
        </p:nvSpPr>
        <p:spPr bwMode="auto">
          <a:xfrm>
            <a:off x="2133600" y="480060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7429" name="Rectangle 31"/>
          <p:cNvSpPr>
            <a:spLocks noChangeArrowheads="1"/>
          </p:cNvSpPr>
          <p:nvPr/>
        </p:nvSpPr>
        <p:spPr bwMode="auto">
          <a:xfrm>
            <a:off x="3276600" y="3976688"/>
            <a:ext cx="2181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000FF"/>
                </a:solidFill>
                <a:latin typeface="楷体_GB2312" pitchFamily="49" charset="-122"/>
                <a:ea typeface="楷体_GB2312" pitchFamily="49" charset="-122"/>
              </a:rPr>
              <a:t>无进位     </a:t>
            </a:r>
            <a:r>
              <a:rPr lang="en-US" altLang="zh-CN" sz="2400" b="1">
                <a:solidFill>
                  <a:srgbClr val="0000FF"/>
                </a:solidFill>
                <a:latin typeface="楷体_GB2312" pitchFamily="49" charset="-122"/>
                <a:ea typeface="楷体_GB2312" pitchFamily="49" charset="-122"/>
              </a:rPr>
              <a:t>=0</a:t>
            </a:r>
          </a:p>
        </p:txBody>
      </p:sp>
      <p:sp>
        <p:nvSpPr>
          <p:cNvPr id="17430" name="Rectangle 32"/>
          <p:cNvSpPr>
            <a:spLocks noChangeArrowheads="1"/>
          </p:cNvSpPr>
          <p:nvPr/>
        </p:nvSpPr>
        <p:spPr bwMode="auto">
          <a:xfrm>
            <a:off x="3276600" y="4510088"/>
            <a:ext cx="2181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000FF"/>
                </a:solidFill>
                <a:latin typeface="楷体_GB2312" pitchFamily="49" charset="-122"/>
                <a:ea typeface="楷体_GB2312" pitchFamily="49" charset="-122"/>
              </a:rPr>
              <a:t>有进位     </a:t>
            </a:r>
            <a:r>
              <a:rPr lang="en-US" altLang="zh-CN" sz="2400" b="1">
                <a:solidFill>
                  <a:srgbClr val="0000FF"/>
                </a:solidFill>
                <a:latin typeface="楷体_GB2312" pitchFamily="49" charset="-122"/>
                <a:ea typeface="楷体_GB2312" pitchFamily="49" charset="-122"/>
              </a:rPr>
              <a:t>=1</a:t>
            </a:r>
          </a:p>
        </p:txBody>
      </p:sp>
      <p:sp>
        <p:nvSpPr>
          <p:cNvPr id="17431" name="Rectangle 33"/>
          <p:cNvSpPr>
            <a:spLocks noChangeArrowheads="1"/>
          </p:cNvSpPr>
          <p:nvPr/>
        </p:nvSpPr>
        <p:spPr bwMode="auto">
          <a:xfrm>
            <a:off x="2209800" y="5129213"/>
            <a:ext cx="386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a:solidFill>
                  <a:srgbClr val="080808"/>
                </a:solidFill>
                <a:ea typeface="楷体_GB2312" pitchFamily="49" charset="-122"/>
              </a:rPr>
              <a:t>溢出，结果出错（负溢出）</a:t>
            </a:r>
          </a:p>
        </p:txBody>
      </p:sp>
      <p:sp>
        <p:nvSpPr>
          <p:cNvPr id="17432" name="Rectangle 34"/>
          <p:cNvSpPr>
            <a:spLocks noChangeArrowheads="1"/>
          </p:cNvSpPr>
          <p:nvPr/>
        </p:nvSpPr>
        <p:spPr bwMode="auto">
          <a:xfrm>
            <a:off x="1752600" y="3276600"/>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solidFill>
                  <a:srgbClr val="080808"/>
                </a:solidFill>
              </a:rPr>
              <a:t>[1]</a:t>
            </a:r>
          </a:p>
        </p:txBody>
      </p:sp>
      <p:graphicFrame>
        <p:nvGraphicFramePr>
          <p:cNvPr id="17410" name="Object 37"/>
          <p:cNvGraphicFramePr>
            <a:graphicFrameLocks noChangeAspect="1"/>
          </p:cNvGraphicFramePr>
          <p:nvPr>
            <p:extLst>
              <p:ext uri="{D42A27DB-BD31-4B8C-83A1-F6EECF244321}">
                <p14:modId xmlns:p14="http://schemas.microsoft.com/office/powerpoint/2010/main" val="3511092370"/>
              </p:ext>
            </p:extLst>
          </p:nvPr>
        </p:nvGraphicFramePr>
        <p:xfrm>
          <a:off x="2528888" y="5791200"/>
          <a:ext cx="2409825" cy="584200"/>
        </p:xfrm>
        <a:graphic>
          <a:graphicData uri="http://schemas.openxmlformats.org/presentationml/2006/ole">
            <mc:AlternateContent xmlns:mc="http://schemas.openxmlformats.org/markup-compatibility/2006">
              <mc:Choice xmlns:v="urn:schemas-microsoft-com:vml" Requires="v">
                <p:oleObj spid="_x0000_s116834" name="Equation" r:id="rId3" imgW="672840" imgH="241200" progId="Equation.3">
                  <p:embed/>
                </p:oleObj>
              </mc:Choice>
              <mc:Fallback>
                <p:oleObj name="Equation" r:id="rId3" imgW="67284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888" y="5791200"/>
                        <a:ext cx="2409825" cy="584200"/>
                      </a:xfrm>
                      <a:prstGeom prst="rect">
                        <a:avLst/>
                      </a:prstGeom>
                      <a:noFill/>
                      <a:ln w="25400">
                        <a:solidFill>
                          <a:srgbClr val="000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1" name="Object 38"/>
          <p:cNvGraphicFramePr>
            <a:graphicFrameLocks noChangeAspect="1"/>
          </p:cNvGraphicFramePr>
          <p:nvPr>
            <p:extLst>
              <p:ext uri="{D42A27DB-BD31-4B8C-83A1-F6EECF244321}">
                <p14:modId xmlns:p14="http://schemas.microsoft.com/office/powerpoint/2010/main" val="4178286880"/>
              </p:ext>
            </p:extLst>
          </p:nvPr>
        </p:nvGraphicFramePr>
        <p:xfrm>
          <a:off x="4419600" y="4572000"/>
          <a:ext cx="406400" cy="457200"/>
        </p:xfrm>
        <a:graphic>
          <a:graphicData uri="http://schemas.openxmlformats.org/presentationml/2006/ole">
            <mc:AlternateContent xmlns:mc="http://schemas.openxmlformats.org/markup-compatibility/2006">
              <mc:Choice xmlns:v="urn:schemas-microsoft-com:vml" Requires="v">
                <p:oleObj spid="_x0000_s116835" name="Equation" r:id="rId5" imgW="203040" imgH="228600" progId="Equation.3">
                  <p:embed/>
                </p:oleObj>
              </mc:Choice>
              <mc:Fallback>
                <p:oleObj name="Equation" r:id="rId5" imgW="2030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4572000"/>
                        <a:ext cx="406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2" name="Object 39"/>
          <p:cNvGraphicFramePr>
            <a:graphicFrameLocks noChangeAspect="1"/>
          </p:cNvGraphicFramePr>
          <p:nvPr>
            <p:extLst>
              <p:ext uri="{D42A27DB-BD31-4B8C-83A1-F6EECF244321}">
                <p14:modId xmlns:p14="http://schemas.microsoft.com/office/powerpoint/2010/main" val="2768110175"/>
              </p:ext>
            </p:extLst>
          </p:nvPr>
        </p:nvGraphicFramePr>
        <p:xfrm>
          <a:off x="4495800" y="4038600"/>
          <a:ext cx="381000" cy="457200"/>
        </p:xfrm>
        <a:graphic>
          <a:graphicData uri="http://schemas.openxmlformats.org/presentationml/2006/ole">
            <mc:AlternateContent xmlns:mc="http://schemas.openxmlformats.org/markup-compatibility/2006">
              <mc:Choice xmlns:v="urn:schemas-microsoft-com:vml" Requires="v">
                <p:oleObj spid="_x0000_s116836" name="Equation" r:id="rId7" imgW="203040" imgH="241200" progId="Equation.3">
                  <p:embed/>
                </p:oleObj>
              </mc:Choice>
              <mc:Fallback>
                <p:oleObj name="Equation" r:id="rId7" imgW="20304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5800" y="4038600"/>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标题 1"/>
          <p:cNvSpPr>
            <a:spLocks noGrp="1"/>
          </p:cNvSpPr>
          <p:nvPr>
            <p:ph type="title"/>
          </p:nvPr>
        </p:nvSpPr>
        <p:spPr>
          <a:xfrm>
            <a:off x="685800" y="731838"/>
            <a:ext cx="8153400" cy="563562"/>
          </a:xfrm>
        </p:spPr>
        <p:txBody>
          <a:bodyPr/>
          <a:lstStyle/>
          <a:p>
            <a:r>
              <a:rPr lang="en-US" altLang="zh-CN" dirty="0" smtClean="0"/>
              <a:t>4.  </a:t>
            </a:r>
            <a:r>
              <a:rPr lang="zh-CN" altLang="en-US" dirty="0" smtClean="0"/>
              <a:t>有</a:t>
            </a:r>
            <a:r>
              <a:rPr lang="zh-CN" altLang="en-US" dirty="0"/>
              <a:t>符号数</a:t>
            </a:r>
            <a:r>
              <a:rPr lang="zh-CN" altLang="en-US" dirty="0" smtClean="0"/>
              <a:t>的溢出问题</a:t>
            </a:r>
            <a:endParaRPr lang="zh-CN" altLang="en-US" dirty="0"/>
          </a:p>
        </p:txBody>
      </p:sp>
      <p:sp>
        <p:nvSpPr>
          <p:cNvPr id="38" name="日期占位符 3"/>
          <p:cNvSpPr>
            <a:spLocks noGrp="1"/>
          </p:cNvSpPr>
          <p:nvPr>
            <p:ph type="dt" sz="half" idx="12"/>
          </p:nvPr>
        </p:nvSpPr>
        <p:spPr>
          <a:xfrm>
            <a:off x="457200" y="6521450"/>
            <a:ext cx="2674640" cy="320675"/>
          </a:xfrm>
        </p:spPr>
        <p:txBody>
          <a:bodyPr/>
          <a:lstStyle/>
          <a:p>
            <a:r>
              <a:rPr lang="en-US" altLang="zh-CN" dirty="0" smtClean="0"/>
              <a:t>xtwang@mail.xidian.edu.cn</a:t>
            </a:r>
            <a:endParaRPr lang="en-US" altLang="zh-CN" dirty="0"/>
          </a:p>
        </p:txBody>
      </p:sp>
    </p:spTree>
    <p:extLst>
      <p:ext uri="{BB962C8B-B14F-4D97-AF65-F5344CB8AC3E}">
        <p14:creationId xmlns:p14="http://schemas.microsoft.com/office/powerpoint/2010/main" val="41475147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4"/>
          <p:cNvSpPr>
            <a:spLocks noChangeArrowheads="1"/>
          </p:cNvSpPr>
          <p:nvPr/>
        </p:nvSpPr>
        <p:spPr bwMode="auto">
          <a:xfrm>
            <a:off x="762000" y="1196752"/>
            <a:ext cx="7848600"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150000"/>
              </a:lnSpc>
            </a:pPr>
            <a:r>
              <a:rPr lang="zh-CN" altLang="en-US" sz="2400" b="1" dirty="0">
                <a:solidFill>
                  <a:srgbClr val="0000FF"/>
                </a:solidFill>
                <a:latin typeface="楷体_GB2312" pitchFamily="49" charset="-122"/>
                <a:ea typeface="楷体_GB2312" pitchFamily="49" charset="-122"/>
              </a:rPr>
              <a:t>结论</a:t>
            </a:r>
            <a:r>
              <a:rPr lang="zh-CN" altLang="en-US" sz="2400" b="1" dirty="0">
                <a:solidFill>
                  <a:srgbClr val="0000FF"/>
                </a:solidFill>
                <a:latin typeface="楷体_GB2312" pitchFamily="49" charset="-122"/>
                <a:ea typeface="楷体_GB2312" pitchFamily="49" charset="-122"/>
                <a:sym typeface="Wingdings" pitchFamily="2" charset="2"/>
              </a:rPr>
              <a:t>：</a:t>
            </a:r>
            <a:r>
              <a:rPr lang="zh-CN" altLang="en-US" sz="2400" b="1" dirty="0">
                <a:solidFill>
                  <a:srgbClr val="FF3300"/>
                </a:solidFill>
                <a:latin typeface="楷体_GB2312" pitchFamily="49" charset="-122"/>
                <a:ea typeface="楷体_GB2312" pitchFamily="49" charset="-122"/>
                <a:sym typeface="Wingdings" pitchFamily="2" charset="2"/>
              </a:rPr>
              <a:t>对于加法运算</a:t>
            </a:r>
            <a:endParaRPr lang="zh-CN" altLang="en-US" sz="2400" b="1" dirty="0">
              <a:solidFill>
                <a:srgbClr val="0000FF"/>
              </a:solidFill>
              <a:latin typeface="楷体_GB2312" pitchFamily="49" charset="-122"/>
              <a:ea typeface="楷体_GB2312" pitchFamily="49" charset="-122"/>
              <a:sym typeface="Wingdings" pitchFamily="2" charset="2"/>
            </a:endParaRPr>
          </a:p>
          <a:p>
            <a:pPr algn="l">
              <a:lnSpc>
                <a:spcPct val="150000"/>
              </a:lnSpc>
            </a:pPr>
            <a:r>
              <a:rPr lang="zh-CN" altLang="en-US" sz="2400" b="1" dirty="0">
                <a:solidFill>
                  <a:srgbClr val="080808"/>
                </a:solidFill>
                <a:latin typeface="楷体_GB2312" pitchFamily="49" charset="-122"/>
                <a:ea typeface="楷体_GB2312" pitchFamily="49" charset="-122"/>
                <a:sym typeface="Wingdings" pitchFamily="2" charset="2"/>
              </a:rPr>
              <a:t>（</a:t>
            </a:r>
            <a:r>
              <a:rPr lang="en-US" altLang="zh-CN" sz="2400" b="1" dirty="0">
                <a:solidFill>
                  <a:srgbClr val="080808"/>
                </a:solidFill>
                <a:latin typeface="楷体_GB2312" pitchFamily="49" charset="-122"/>
                <a:ea typeface="楷体_GB2312" pitchFamily="49" charset="-122"/>
                <a:sym typeface="Wingdings" pitchFamily="2" charset="2"/>
              </a:rPr>
              <a:t>1</a:t>
            </a:r>
            <a:r>
              <a:rPr lang="zh-CN" altLang="en-US" sz="2400" b="1" dirty="0">
                <a:solidFill>
                  <a:srgbClr val="080808"/>
                </a:solidFill>
                <a:latin typeface="楷体_GB2312" pitchFamily="49" charset="-122"/>
                <a:ea typeface="楷体_GB2312" pitchFamily="49" charset="-122"/>
                <a:sym typeface="Wingdings" pitchFamily="2" charset="2"/>
              </a:rPr>
              <a:t>）如果次高位有进位而最高位无进位，则结果溢出；</a:t>
            </a:r>
          </a:p>
          <a:p>
            <a:pPr algn="l">
              <a:lnSpc>
                <a:spcPct val="150000"/>
              </a:lnSpc>
            </a:pPr>
            <a:r>
              <a:rPr lang="zh-CN" altLang="en-US" sz="2400" b="1" dirty="0">
                <a:solidFill>
                  <a:srgbClr val="080808"/>
                </a:solidFill>
                <a:latin typeface="楷体_GB2312" pitchFamily="49" charset="-122"/>
                <a:ea typeface="楷体_GB2312" pitchFamily="49" charset="-122"/>
                <a:sym typeface="Wingdings" pitchFamily="2" charset="2"/>
              </a:rPr>
              <a:t>（</a:t>
            </a:r>
            <a:r>
              <a:rPr lang="en-US" altLang="zh-CN" sz="2400" b="1" dirty="0">
                <a:solidFill>
                  <a:srgbClr val="080808"/>
                </a:solidFill>
                <a:latin typeface="楷体_GB2312" pitchFamily="49" charset="-122"/>
                <a:ea typeface="楷体_GB2312" pitchFamily="49" charset="-122"/>
                <a:sym typeface="Wingdings" pitchFamily="2" charset="2"/>
              </a:rPr>
              <a:t>2</a:t>
            </a:r>
            <a:r>
              <a:rPr lang="zh-CN" altLang="en-US" sz="2400" b="1" dirty="0">
                <a:solidFill>
                  <a:srgbClr val="080808"/>
                </a:solidFill>
                <a:latin typeface="楷体_GB2312" pitchFamily="49" charset="-122"/>
                <a:ea typeface="楷体_GB2312" pitchFamily="49" charset="-122"/>
                <a:sym typeface="Wingdings" pitchFamily="2" charset="2"/>
              </a:rPr>
              <a:t>）如果次高位无进位而最高位有进位，则结果溢出。</a:t>
            </a:r>
          </a:p>
          <a:p>
            <a:pPr algn="l"/>
            <a:endParaRPr lang="zh-CN" altLang="en-US" sz="2400" b="1" dirty="0">
              <a:solidFill>
                <a:srgbClr val="080808"/>
              </a:solidFill>
              <a:latin typeface="楷体_GB2312" pitchFamily="49" charset="-122"/>
              <a:ea typeface="楷体_GB2312" pitchFamily="49" charset="-122"/>
              <a:sym typeface="Wingdings" pitchFamily="2" charset="2"/>
            </a:endParaRPr>
          </a:p>
          <a:p>
            <a:pPr algn="l"/>
            <a:r>
              <a:rPr lang="zh-CN" altLang="en-US" sz="2400" b="1" dirty="0">
                <a:solidFill>
                  <a:srgbClr val="080808"/>
                </a:solidFill>
                <a:latin typeface="楷体_GB2312" pitchFamily="49" charset="-122"/>
                <a:ea typeface="楷体_GB2312" pitchFamily="49" charset="-122"/>
              </a:rPr>
              <a:t>           </a:t>
            </a:r>
          </a:p>
        </p:txBody>
      </p:sp>
      <p:sp>
        <p:nvSpPr>
          <p:cNvPr id="37892" name="Rectangle 20"/>
          <p:cNvSpPr>
            <a:spLocks noChangeArrowheads="1"/>
          </p:cNvSpPr>
          <p:nvPr/>
        </p:nvSpPr>
        <p:spPr bwMode="auto">
          <a:xfrm>
            <a:off x="914400" y="2852936"/>
            <a:ext cx="75438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spcBef>
                <a:spcPct val="50000"/>
              </a:spcBef>
            </a:pPr>
            <a:r>
              <a:rPr lang="zh-CN" altLang="en-US" sz="2400" b="1" dirty="0">
                <a:solidFill>
                  <a:srgbClr val="080808"/>
                </a:solidFill>
                <a:latin typeface="楷体_GB2312" pitchFamily="49" charset="-122"/>
                <a:ea typeface="楷体_GB2312" pitchFamily="49" charset="-122"/>
              </a:rPr>
              <a:t>这两种情况分别是：</a:t>
            </a:r>
          </a:p>
          <a:p>
            <a:pPr algn="l">
              <a:spcBef>
                <a:spcPct val="50000"/>
              </a:spcBef>
            </a:pPr>
            <a:r>
              <a:rPr lang="zh-CN" altLang="en-US" sz="2400" b="1" dirty="0">
                <a:solidFill>
                  <a:srgbClr val="080808"/>
                </a:solidFill>
                <a:latin typeface="楷体_GB2312" pitchFamily="49" charset="-122"/>
                <a:ea typeface="楷体_GB2312" pitchFamily="49" charset="-122"/>
                <a:sym typeface="Wingdings" pitchFamily="2" charset="2"/>
              </a:rPr>
              <a:t> （</a:t>
            </a:r>
            <a:r>
              <a:rPr lang="en-US" altLang="zh-CN" sz="2400" b="1" dirty="0">
                <a:solidFill>
                  <a:srgbClr val="080808"/>
                </a:solidFill>
                <a:latin typeface="楷体_GB2312" pitchFamily="49" charset="-122"/>
                <a:ea typeface="楷体_GB2312" pitchFamily="49" charset="-122"/>
                <a:sym typeface="Wingdings" pitchFamily="2" charset="2"/>
              </a:rPr>
              <a:t>1</a:t>
            </a:r>
            <a:r>
              <a:rPr lang="zh-CN" altLang="en-US" sz="2400" b="1" dirty="0">
                <a:solidFill>
                  <a:srgbClr val="080808"/>
                </a:solidFill>
                <a:latin typeface="楷体_GB2312" pitchFamily="49" charset="-122"/>
                <a:ea typeface="楷体_GB2312" pitchFamily="49" charset="-122"/>
                <a:sym typeface="Wingdings" pitchFamily="2" charset="2"/>
              </a:rPr>
              <a:t>）两负数相加，结果超出范围，形式上变为正数；</a:t>
            </a:r>
          </a:p>
          <a:p>
            <a:pPr algn="l">
              <a:spcBef>
                <a:spcPct val="50000"/>
              </a:spcBef>
            </a:pPr>
            <a:r>
              <a:rPr lang="zh-CN" altLang="en-US" sz="2400" b="1" dirty="0">
                <a:solidFill>
                  <a:srgbClr val="080808"/>
                </a:solidFill>
                <a:latin typeface="楷体_GB2312" pitchFamily="49" charset="-122"/>
                <a:ea typeface="楷体_GB2312" pitchFamily="49" charset="-122"/>
                <a:sym typeface="Wingdings" pitchFamily="2" charset="2"/>
              </a:rPr>
              <a:t> （</a:t>
            </a:r>
            <a:r>
              <a:rPr lang="en-US" altLang="zh-CN" sz="2400" b="1" dirty="0">
                <a:solidFill>
                  <a:srgbClr val="080808"/>
                </a:solidFill>
                <a:latin typeface="楷体_GB2312" pitchFamily="49" charset="-122"/>
                <a:ea typeface="楷体_GB2312" pitchFamily="49" charset="-122"/>
                <a:sym typeface="Wingdings" pitchFamily="2" charset="2"/>
              </a:rPr>
              <a:t>2</a:t>
            </a:r>
            <a:r>
              <a:rPr lang="zh-CN" altLang="en-US" sz="2400" b="1" dirty="0">
                <a:solidFill>
                  <a:srgbClr val="080808"/>
                </a:solidFill>
                <a:latin typeface="楷体_GB2312" pitchFamily="49" charset="-122"/>
                <a:ea typeface="楷体_GB2312" pitchFamily="49" charset="-122"/>
                <a:sym typeface="Wingdings" pitchFamily="2" charset="2"/>
              </a:rPr>
              <a:t>）两正数相加，结果超出范围，形式上变为负数。</a:t>
            </a:r>
          </a:p>
          <a:p>
            <a:pPr algn="l">
              <a:spcBef>
                <a:spcPct val="50000"/>
              </a:spcBef>
            </a:pPr>
            <a:r>
              <a:rPr lang="zh-CN" altLang="en-US" sz="2400" b="1" dirty="0">
                <a:solidFill>
                  <a:srgbClr val="080808"/>
                </a:solidFill>
                <a:latin typeface="楷体_GB2312" pitchFamily="49" charset="-122"/>
                <a:ea typeface="楷体_GB2312" pitchFamily="49" charset="-122"/>
                <a:sym typeface="Wingdings" pitchFamily="2" charset="2"/>
              </a:rPr>
              <a:t>   </a:t>
            </a:r>
          </a:p>
        </p:txBody>
      </p:sp>
      <p:sp>
        <p:nvSpPr>
          <p:cNvPr id="5" name="标题 1"/>
          <p:cNvSpPr>
            <a:spLocks noGrp="1"/>
          </p:cNvSpPr>
          <p:nvPr>
            <p:ph type="title"/>
          </p:nvPr>
        </p:nvSpPr>
        <p:spPr>
          <a:xfrm>
            <a:off x="685800" y="731838"/>
            <a:ext cx="8153400" cy="563562"/>
          </a:xfrm>
        </p:spPr>
        <p:txBody>
          <a:bodyPr/>
          <a:lstStyle/>
          <a:p>
            <a:r>
              <a:rPr lang="en-US" altLang="zh-CN" dirty="0" smtClean="0"/>
              <a:t>4.  </a:t>
            </a:r>
            <a:r>
              <a:rPr lang="zh-CN" altLang="en-US" dirty="0" smtClean="0"/>
              <a:t>有</a:t>
            </a:r>
            <a:r>
              <a:rPr lang="zh-CN" altLang="en-US" dirty="0"/>
              <a:t>符号数</a:t>
            </a:r>
            <a:r>
              <a:rPr lang="zh-CN" altLang="en-US" dirty="0" smtClean="0"/>
              <a:t>的溢出问题</a:t>
            </a:r>
            <a:endParaRPr lang="zh-CN" altLang="en-US" dirty="0"/>
          </a:p>
        </p:txBody>
      </p:sp>
      <p:sp>
        <p:nvSpPr>
          <p:cNvPr id="6" name="Rectangle 24"/>
          <p:cNvSpPr>
            <a:spLocks noChangeArrowheads="1"/>
          </p:cNvSpPr>
          <p:nvPr/>
        </p:nvSpPr>
        <p:spPr bwMode="auto">
          <a:xfrm>
            <a:off x="1043880" y="4437112"/>
            <a:ext cx="7848600"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150000"/>
              </a:lnSpc>
            </a:pPr>
            <a:r>
              <a:rPr lang="zh-CN" altLang="en-US" sz="2400" b="1" dirty="0">
                <a:solidFill>
                  <a:srgbClr val="0000FF"/>
                </a:solidFill>
                <a:latin typeface="楷体_GB2312" pitchFamily="49" charset="-122"/>
                <a:ea typeface="楷体_GB2312" pitchFamily="49" charset="-122"/>
                <a:sym typeface="Wingdings" pitchFamily="2" charset="2"/>
              </a:rPr>
              <a:t>同理，我们可得出结论：</a:t>
            </a:r>
            <a:r>
              <a:rPr lang="zh-CN" altLang="en-US" sz="2400" b="1" dirty="0">
                <a:solidFill>
                  <a:srgbClr val="FF3300"/>
                </a:solidFill>
                <a:latin typeface="楷体_GB2312" pitchFamily="49" charset="-122"/>
                <a:ea typeface="楷体_GB2312" pitchFamily="49" charset="-122"/>
                <a:sym typeface="Wingdings" pitchFamily="2" charset="2"/>
              </a:rPr>
              <a:t>对于减法运算</a:t>
            </a:r>
            <a:endParaRPr lang="zh-CN" altLang="en-US" sz="2400" b="1" dirty="0">
              <a:solidFill>
                <a:srgbClr val="0000FF"/>
              </a:solidFill>
              <a:latin typeface="楷体_GB2312" pitchFamily="49" charset="-122"/>
              <a:ea typeface="楷体_GB2312" pitchFamily="49" charset="-122"/>
              <a:sym typeface="Wingdings" pitchFamily="2" charset="2"/>
            </a:endParaRPr>
          </a:p>
          <a:p>
            <a:pPr algn="l">
              <a:lnSpc>
                <a:spcPct val="150000"/>
              </a:lnSpc>
            </a:pPr>
            <a:r>
              <a:rPr lang="zh-CN" altLang="en-US" sz="2400" b="1" dirty="0">
                <a:solidFill>
                  <a:srgbClr val="080808"/>
                </a:solidFill>
                <a:latin typeface="楷体_GB2312" pitchFamily="49" charset="-122"/>
                <a:ea typeface="楷体_GB2312" pitchFamily="49" charset="-122"/>
                <a:sym typeface="Wingdings" pitchFamily="2" charset="2"/>
              </a:rPr>
              <a:t>（</a:t>
            </a:r>
            <a:r>
              <a:rPr lang="en-US" altLang="zh-CN" sz="2400" b="1" dirty="0">
                <a:solidFill>
                  <a:srgbClr val="080808"/>
                </a:solidFill>
                <a:latin typeface="楷体_GB2312" pitchFamily="49" charset="-122"/>
                <a:ea typeface="楷体_GB2312" pitchFamily="49" charset="-122"/>
                <a:sym typeface="Wingdings" pitchFamily="2" charset="2"/>
              </a:rPr>
              <a:t>1</a:t>
            </a:r>
            <a:r>
              <a:rPr lang="zh-CN" altLang="en-US" sz="2400" b="1" dirty="0">
                <a:solidFill>
                  <a:srgbClr val="080808"/>
                </a:solidFill>
                <a:latin typeface="楷体_GB2312" pitchFamily="49" charset="-122"/>
                <a:ea typeface="楷体_GB2312" pitchFamily="49" charset="-122"/>
                <a:sym typeface="Wingdings" pitchFamily="2" charset="2"/>
              </a:rPr>
              <a:t>）如果次高位有借位而最高位无借位，则结果溢出；</a:t>
            </a:r>
          </a:p>
          <a:p>
            <a:pPr algn="l">
              <a:lnSpc>
                <a:spcPct val="150000"/>
              </a:lnSpc>
            </a:pPr>
            <a:r>
              <a:rPr lang="zh-CN" altLang="en-US" sz="2400" b="1" dirty="0">
                <a:solidFill>
                  <a:srgbClr val="080808"/>
                </a:solidFill>
                <a:latin typeface="楷体_GB2312" pitchFamily="49" charset="-122"/>
                <a:ea typeface="楷体_GB2312" pitchFamily="49" charset="-122"/>
                <a:sym typeface="Wingdings" pitchFamily="2" charset="2"/>
              </a:rPr>
              <a:t>（</a:t>
            </a:r>
            <a:r>
              <a:rPr lang="en-US" altLang="zh-CN" sz="2400" b="1" dirty="0">
                <a:solidFill>
                  <a:srgbClr val="080808"/>
                </a:solidFill>
                <a:latin typeface="楷体_GB2312" pitchFamily="49" charset="-122"/>
                <a:ea typeface="楷体_GB2312" pitchFamily="49" charset="-122"/>
                <a:sym typeface="Wingdings" pitchFamily="2" charset="2"/>
              </a:rPr>
              <a:t>2</a:t>
            </a:r>
            <a:r>
              <a:rPr lang="zh-CN" altLang="en-US" sz="2400" b="1" dirty="0">
                <a:solidFill>
                  <a:srgbClr val="080808"/>
                </a:solidFill>
                <a:latin typeface="楷体_GB2312" pitchFamily="49" charset="-122"/>
                <a:ea typeface="楷体_GB2312" pitchFamily="49" charset="-122"/>
                <a:sym typeface="Wingdings" pitchFamily="2" charset="2"/>
              </a:rPr>
              <a:t>）如果次高位无借位而最高位有借位，则结果溢出。</a:t>
            </a:r>
          </a:p>
          <a:p>
            <a:pPr algn="l"/>
            <a:endParaRPr lang="zh-CN" altLang="en-US" sz="2400" b="1" dirty="0">
              <a:solidFill>
                <a:srgbClr val="080808"/>
              </a:solidFill>
              <a:latin typeface="楷体_GB2312" pitchFamily="49" charset="-122"/>
              <a:ea typeface="楷体_GB2312" pitchFamily="49" charset="-122"/>
              <a:sym typeface="Wingdings" pitchFamily="2" charset="2"/>
            </a:endParaRPr>
          </a:p>
          <a:p>
            <a:pPr algn="l"/>
            <a:r>
              <a:rPr lang="zh-CN" altLang="en-US" sz="2400" b="1" dirty="0">
                <a:solidFill>
                  <a:srgbClr val="080808"/>
                </a:solidFill>
                <a:latin typeface="楷体_GB2312" pitchFamily="49" charset="-122"/>
                <a:ea typeface="楷体_GB2312" pitchFamily="49" charset="-122"/>
              </a:rPr>
              <a:t>           </a:t>
            </a:r>
          </a:p>
        </p:txBody>
      </p:sp>
      <p:sp>
        <p:nvSpPr>
          <p:cNvPr id="7" name="日期占位符 3"/>
          <p:cNvSpPr>
            <a:spLocks noGrp="1"/>
          </p:cNvSpPr>
          <p:nvPr>
            <p:ph type="dt" sz="half" idx="12"/>
          </p:nvPr>
        </p:nvSpPr>
        <p:spPr>
          <a:xfrm>
            <a:off x="457200" y="6521450"/>
            <a:ext cx="2674640" cy="320675"/>
          </a:xfrm>
        </p:spPr>
        <p:txBody>
          <a:bodyPr/>
          <a:lstStyle/>
          <a:p>
            <a:r>
              <a:rPr lang="en-US" altLang="zh-CN" dirty="0" smtClean="0"/>
              <a:t>xtwang@mail.xidian.edu.cn</a:t>
            </a:r>
            <a:endParaRPr lang="en-US" altLang="zh-CN" dirty="0"/>
          </a:p>
        </p:txBody>
      </p:sp>
    </p:spTree>
    <p:extLst>
      <p:ext uri="{BB962C8B-B14F-4D97-AF65-F5344CB8AC3E}">
        <p14:creationId xmlns:p14="http://schemas.microsoft.com/office/powerpoint/2010/main" val="2631004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有符号数的溢出问题</a:t>
            </a:r>
          </a:p>
        </p:txBody>
      </p:sp>
      <p:sp>
        <p:nvSpPr>
          <p:cNvPr id="3" name="内容占位符 2"/>
          <p:cNvSpPr>
            <a:spLocks noGrp="1"/>
          </p:cNvSpPr>
          <p:nvPr>
            <p:ph idx="1"/>
          </p:nvPr>
        </p:nvSpPr>
        <p:spPr/>
        <p:txBody>
          <a:bodyPr/>
          <a:lstStyle/>
          <a:p>
            <a:r>
              <a:rPr lang="zh-CN" altLang="en-US" dirty="0" smtClean="0"/>
              <a:t>溢出问题总结</a:t>
            </a:r>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Rectangle 3"/>
          <p:cNvSpPr txBox="1">
            <a:spLocks noChangeArrowheads="1"/>
          </p:cNvSpPr>
          <p:nvPr/>
        </p:nvSpPr>
        <p:spPr bwMode="auto">
          <a:xfrm>
            <a:off x="611188" y="1773238"/>
            <a:ext cx="7989887"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90000"/>
              </a:lnSpc>
            </a:pPr>
            <a:r>
              <a:rPr lang="zh-CN" altLang="en-US" smtClean="0">
                <a:solidFill>
                  <a:schemeClr val="tx1"/>
                </a:solidFill>
              </a:rPr>
              <a:t>方法１：</a:t>
            </a:r>
          </a:p>
          <a:p>
            <a:pPr lvl="1">
              <a:lnSpc>
                <a:spcPct val="90000"/>
              </a:lnSpc>
              <a:buFontTx/>
              <a:buNone/>
            </a:pPr>
            <a:r>
              <a:rPr lang="zh-CN" altLang="en-US" b="1" smtClean="0"/>
              <a:t>同号相减或异号相加</a:t>
            </a:r>
            <a:r>
              <a:rPr lang="en-US" altLang="zh-CN" b="1" smtClean="0"/>
              <a:t>——</a:t>
            </a:r>
            <a:r>
              <a:rPr lang="zh-CN" altLang="en-US" b="1" smtClean="0"/>
              <a:t>不会溢出。</a:t>
            </a:r>
          </a:p>
          <a:p>
            <a:pPr lvl="1">
              <a:lnSpc>
                <a:spcPct val="90000"/>
              </a:lnSpc>
              <a:buFontTx/>
              <a:buNone/>
            </a:pPr>
            <a:r>
              <a:rPr lang="zh-CN" altLang="en-US" b="1" smtClean="0"/>
              <a:t>同号相加或异号相减</a:t>
            </a:r>
            <a:r>
              <a:rPr lang="en-US" altLang="zh-CN" b="1" smtClean="0"/>
              <a:t>——</a:t>
            </a:r>
            <a:r>
              <a:rPr lang="zh-CN" altLang="en-US" b="1" smtClean="0"/>
              <a:t>可能溢出：</a:t>
            </a:r>
          </a:p>
          <a:p>
            <a:pPr lvl="2">
              <a:lnSpc>
                <a:spcPct val="90000"/>
              </a:lnSpc>
            </a:pPr>
            <a:r>
              <a:rPr lang="zh-CN" altLang="en-US" sz="2000" b="1" smtClean="0"/>
              <a:t>两种情况：</a:t>
            </a:r>
          </a:p>
          <a:p>
            <a:pPr lvl="2">
              <a:lnSpc>
                <a:spcPct val="90000"/>
              </a:lnSpc>
              <a:buFontTx/>
              <a:buNone/>
            </a:pPr>
            <a:r>
              <a:rPr lang="zh-CN" altLang="en-US" sz="2000" b="1" smtClean="0"/>
              <a:t>	同号相加时，结果符号与加数符号相反</a:t>
            </a:r>
            <a:r>
              <a:rPr lang="en-US" altLang="zh-CN" sz="2000" b="1" smtClean="0"/>
              <a:t>——</a:t>
            </a:r>
            <a:r>
              <a:rPr lang="zh-CN" altLang="en-US" sz="2000" b="1" smtClean="0"/>
              <a:t>溢出；</a:t>
            </a:r>
          </a:p>
          <a:p>
            <a:pPr lvl="2">
              <a:lnSpc>
                <a:spcPct val="90000"/>
              </a:lnSpc>
              <a:buFontTx/>
              <a:buNone/>
            </a:pPr>
            <a:r>
              <a:rPr lang="zh-CN" altLang="en-US" sz="2000" b="1" smtClean="0"/>
              <a:t>　异号相减时，结果符号与减数符号相同</a:t>
            </a:r>
            <a:r>
              <a:rPr lang="en-US" altLang="zh-CN" sz="2000" b="1" smtClean="0"/>
              <a:t>——</a:t>
            </a:r>
            <a:r>
              <a:rPr lang="zh-CN" altLang="en-US" sz="2000" b="1" smtClean="0"/>
              <a:t>溢出。</a:t>
            </a:r>
          </a:p>
          <a:p>
            <a:pPr>
              <a:lnSpc>
                <a:spcPct val="90000"/>
              </a:lnSpc>
            </a:pPr>
            <a:r>
              <a:rPr lang="zh-CN" altLang="en-US" smtClean="0">
                <a:solidFill>
                  <a:schemeClr val="tx1"/>
                </a:solidFill>
              </a:rPr>
              <a:t>方法２：</a:t>
            </a:r>
          </a:p>
          <a:p>
            <a:pPr lvl="1">
              <a:lnSpc>
                <a:spcPct val="90000"/>
              </a:lnSpc>
              <a:buFontTx/>
              <a:buNone/>
            </a:pPr>
            <a:r>
              <a:rPr lang="zh-CN" altLang="en-US" b="1" smtClean="0"/>
              <a:t>两个</a:t>
            </a:r>
            <a:r>
              <a:rPr lang="en-US" altLang="zh-CN" b="1" smtClean="0"/>
              <a:t>8</a:t>
            </a:r>
            <a:r>
              <a:rPr lang="zh-CN" altLang="en-US" b="1" smtClean="0"/>
              <a:t>位带符号二进制数相加或相减时，若</a:t>
            </a:r>
          </a:p>
          <a:p>
            <a:pPr lvl="1">
              <a:lnSpc>
                <a:spcPct val="90000"/>
              </a:lnSpc>
              <a:buFontTx/>
              <a:buNone/>
            </a:pPr>
            <a:r>
              <a:rPr lang="zh-CN" altLang="en-US" b="1" smtClean="0"/>
              <a:t>	     </a:t>
            </a:r>
            <a:r>
              <a:rPr lang="en-US" altLang="zh-CN" b="1" smtClean="0"/>
              <a:t>C</a:t>
            </a:r>
            <a:r>
              <a:rPr lang="en-US" altLang="zh-CN" b="1" baseline="-25000" smtClean="0"/>
              <a:t>7</a:t>
            </a:r>
            <a:r>
              <a:rPr lang="zh-CN" altLang="en-GB" b="1" smtClean="0">
                <a:sym typeface="Symbol" pitchFamily="18" charset="2"/>
              </a:rPr>
              <a:t></a:t>
            </a:r>
            <a:r>
              <a:rPr lang="en-GB" altLang="zh-CN" b="1" smtClean="0">
                <a:sym typeface="Symbol" pitchFamily="18" charset="2"/>
              </a:rPr>
              <a:t>C</a:t>
            </a:r>
            <a:r>
              <a:rPr lang="en-GB" altLang="zh-CN" b="1" baseline="-25000" smtClean="0">
                <a:sym typeface="Symbol" pitchFamily="18" charset="2"/>
              </a:rPr>
              <a:t>6</a:t>
            </a:r>
            <a:r>
              <a:rPr lang="zh-CN" altLang="en-US" b="1" smtClean="0"/>
              <a:t>＝</a:t>
            </a:r>
            <a:r>
              <a:rPr lang="en-US" altLang="zh-CN" b="1" smtClean="0"/>
              <a:t>1</a:t>
            </a:r>
            <a:r>
              <a:rPr lang="zh-CN" altLang="en-US" b="1" smtClean="0"/>
              <a:t>，</a:t>
            </a:r>
          </a:p>
          <a:p>
            <a:pPr lvl="1">
              <a:lnSpc>
                <a:spcPct val="90000"/>
              </a:lnSpc>
              <a:buFontTx/>
              <a:buNone/>
            </a:pPr>
            <a:r>
              <a:rPr lang="zh-CN" altLang="en-US" b="1" smtClean="0"/>
              <a:t>    则结果产生溢出。</a:t>
            </a:r>
          </a:p>
          <a:p>
            <a:pPr lvl="1">
              <a:lnSpc>
                <a:spcPct val="90000"/>
              </a:lnSpc>
              <a:buFontTx/>
              <a:buNone/>
            </a:pPr>
            <a:r>
              <a:rPr lang="zh-CN" altLang="en-US" b="1" smtClean="0"/>
              <a:t>    </a:t>
            </a:r>
            <a:r>
              <a:rPr lang="en-US" altLang="zh-CN" b="1" smtClean="0"/>
              <a:t>C</a:t>
            </a:r>
            <a:r>
              <a:rPr lang="en-US" altLang="zh-CN" b="1" baseline="-25000" smtClean="0"/>
              <a:t>7</a:t>
            </a:r>
            <a:r>
              <a:rPr lang="zh-CN" altLang="en-US" b="1" smtClean="0"/>
              <a:t>为最高位的进</a:t>
            </a:r>
            <a:r>
              <a:rPr lang="en-US" altLang="zh-CN" b="1" smtClean="0"/>
              <a:t>(</a:t>
            </a:r>
            <a:r>
              <a:rPr lang="zh-CN" altLang="en-US" b="1" smtClean="0"/>
              <a:t>借</a:t>
            </a:r>
            <a:r>
              <a:rPr lang="en-US" altLang="zh-CN" b="1" smtClean="0"/>
              <a:t>)</a:t>
            </a:r>
            <a:r>
              <a:rPr lang="zh-CN" altLang="en-US" b="1" smtClean="0"/>
              <a:t>位；</a:t>
            </a:r>
            <a:r>
              <a:rPr lang="en-US" altLang="zh-CN" b="1" smtClean="0"/>
              <a:t>C</a:t>
            </a:r>
            <a:r>
              <a:rPr lang="zh-CN" altLang="en-US" b="1" baseline="-25000" smtClean="0"/>
              <a:t>６</a:t>
            </a:r>
            <a:r>
              <a:rPr lang="zh-CN" altLang="en-US" b="1" smtClean="0"/>
              <a:t>为次高位的进</a:t>
            </a:r>
            <a:r>
              <a:rPr lang="en-US" altLang="zh-CN" b="1" smtClean="0"/>
              <a:t>(</a:t>
            </a:r>
            <a:r>
              <a:rPr lang="zh-CN" altLang="en-US" b="1" smtClean="0"/>
              <a:t>借</a:t>
            </a:r>
            <a:r>
              <a:rPr lang="en-US" altLang="zh-CN" b="1" smtClean="0"/>
              <a:t>)</a:t>
            </a:r>
            <a:r>
              <a:rPr lang="zh-CN" altLang="en-US" b="1" smtClean="0"/>
              <a:t>位。</a:t>
            </a:r>
            <a:endParaRPr lang="zh-CN" altLang="en-US" b="1" dirty="0"/>
          </a:p>
        </p:txBody>
      </p:sp>
    </p:spTree>
    <p:extLst>
      <p:ext uri="{BB962C8B-B14F-4D97-AF65-F5344CB8AC3E}">
        <p14:creationId xmlns:p14="http://schemas.microsoft.com/office/powerpoint/2010/main" val="16206621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5"/>
          <p:cNvSpPr>
            <a:spLocks noChangeArrowheads="1"/>
          </p:cNvSpPr>
          <p:nvPr/>
        </p:nvSpPr>
        <p:spPr bwMode="auto">
          <a:xfrm>
            <a:off x="838200" y="1455167"/>
            <a:ext cx="69741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20000"/>
              </a:spcBef>
              <a:buClr>
                <a:schemeClr val="hlink"/>
              </a:buClr>
              <a:buSzPct val="110000"/>
            </a:pPr>
            <a:r>
              <a:rPr lang="zh-CN" altLang="en-US" sz="2400" b="1" u="sng" dirty="0">
                <a:solidFill>
                  <a:srgbClr val="0000FF"/>
                </a:solidFill>
                <a:ea typeface="宋体" pitchFamily="2" charset="-122"/>
              </a:rPr>
              <a:t>一、 </a:t>
            </a:r>
            <a:r>
              <a:rPr lang="en-US" altLang="zh-CN" sz="2400" b="1" u="sng" dirty="0">
                <a:solidFill>
                  <a:srgbClr val="0000FF"/>
                </a:solidFill>
                <a:ea typeface="宋体" pitchFamily="2" charset="-122"/>
              </a:rPr>
              <a:t>8241BCD</a:t>
            </a:r>
            <a:r>
              <a:rPr lang="zh-CN" altLang="en-US" sz="2400" b="1" u="sng" dirty="0" smtClean="0">
                <a:solidFill>
                  <a:srgbClr val="0000FF"/>
                </a:solidFill>
                <a:ea typeface="宋体" pitchFamily="2" charset="-122"/>
              </a:rPr>
              <a:t>码</a:t>
            </a:r>
            <a:r>
              <a:rPr lang="en-US" altLang="zh-CN" sz="2400" b="1" u="sng" dirty="0">
                <a:solidFill>
                  <a:srgbClr val="0000FF"/>
                </a:solidFill>
                <a:ea typeface="宋体" pitchFamily="2" charset="-122"/>
              </a:rPr>
              <a:t>Binary Coded Decimal</a:t>
            </a:r>
            <a:endParaRPr lang="zh-CN" altLang="en-US" sz="2400" b="1" u="sng" dirty="0">
              <a:solidFill>
                <a:srgbClr val="0000FF"/>
              </a:solidFill>
              <a:ea typeface="宋体" pitchFamily="2" charset="-122"/>
            </a:endParaRPr>
          </a:p>
        </p:txBody>
      </p:sp>
      <p:sp>
        <p:nvSpPr>
          <p:cNvPr id="39940" name="Rectangle 6"/>
          <p:cNvSpPr>
            <a:spLocks noChangeArrowheads="1"/>
          </p:cNvSpPr>
          <p:nvPr/>
        </p:nvSpPr>
        <p:spPr bwMode="auto">
          <a:xfrm>
            <a:off x="914400" y="2286000"/>
            <a:ext cx="7696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spcBef>
                <a:spcPct val="50000"/>
              </a:spcBef>
            </a:pPr>
            <a:r>
              <a:rPr lang="en-US" altLang="zh-CN" sz="2400" b="1" dirty="0">
                <a:solidFill>
                  <a:srgbClr val="080808"/>
                </a:solidFill>
                <a:latin typeface="楷体_GB2312" pitchFamily="49" charset="-122"/>
                <a:ea typeface="楷体_GB2312" pitchFamily="49" charset="-122"/>
              </a:rPr>
              <a:t>    </a:t>
            </a:r>
            <a:r>
              <a:rPr lang="zh-CN" altLang="en-US" sz="2400" b="1" dirty="0">
                <a:solidFill>
                  <a:srgbClr val="080808"/>
                </a:solidFill>
                <a:latin typeface="楷体_GB2312" pitchFamily="49" charset="-122"/>
                <a:ea typeface="楷体_GB2312" pitchFamily="49" charset="-122"/>
              </a:rPr>
              <a:t>前面讲过，计算机只认识</a:t>
            </a:r>
            <a:r>
              <a:rPr lang="en-US" altLang="zh-CN" sz="2400" b="1" dirty="0">
                <a:solidFill>
                  <a:srgbClr val="080808"/>
                </a:solidFill>
                <a:latin typeface="楷体_GB2312" pitchFamily="49" charset="-122"/>
                <a:ea typeface="楷体_GB2312" pitchFamily="49" charset="-122"/>
              </a:rPr>
              <a:t>0</a:t>
            </a:r>
            <a:r>
              <a:rPr lang="zh-CN" altLang="en-US" sz="2400" b="1" dirty="0">
                <a:solidFill>
                  <a:srgbClr val="080808"/>
                </a:solidFill>
                <a:latin typeface="楷体_GB2312" pitchFamily="49" charset="-122"/>
                <a:ea typeface="楷体_GB2312" pitchFamily="49" charset="-122"/>
              </a:rPr>
              <a:t>、</a:t>
            </a:r>
            <a:r>
              <a:rPr lang="en-US" altLang="zh-CN" sz="2400" b="1" dirty="0">
                <a:solidFill>
                  <a:srgbClr val="080808"/>
                </a:solidFill>
                <a:latin typeface="楷体_GB2312" pitchFamily="49" charset="-122"/>
                <a:ea typeface="楷体_GB2312" pitchFamily="49" charset="-122"/>
              </a:rPr>
              <a:t>1</a:t>
            </a:r>
            <a:r>
              <a:rPr lang="zh-CN" altLang="en-US" sz="2400" b="1" dirty="0">
                <a:solidFill>
                  <a:srgbClr val="080808"/>
                </a:solidFill>
                <a:latin typeface="楷体_GB2312" pitchFamily="49" charset="-122"/>
                <a:ea typeface="楷体_GB2312" pitchFamily="49" charset="-122"/>
              </a:rPr>
              <a:t>二进制代码，但人们最习惯的是十进制。为了解决这一矛盾，提出了一个比较适合于十进制系统的二进制代码的特殊形式</a:t>
            </a:r>
            <a:r>
              <a:rPr lang="en-US" altLang="zh-CN" sz="2400" b="1" dirty="0">
                <a:solidFill>
                  <a:srgbClr val="080808"/>
                </a:solidFill>
                <a:latin typeface="Times New Roman" pitchFamily="18" charset="0"/>
                <a:ea typeface="楷体_GB2312" pitchFamily="49" charset="-122"/>
              </a:rPr>
              <a:t>—</a:t>
            </a:r>
            <a:r>
              <a:rPr lang="en-US" altLang="zh-CN" sz="2400" b="1" dirty="0">
                <a:solidFill>
                  <a:srgbClr val="0000FF"/>
                </a:solidFill>
                <a:latin typeface="楷体_GB2312" pitchFamily="49" charset="-122"/>
                <a:ea typeface="楷体_GB2312" pitchFamily="49" charset="-122"/>
              </a:rPr>
              <a:t>BCD</a:t>
            </a:r>
            <a:r>
              <a:rPr lang="zh-CN" altLang="en-US" sz="2400" b="1" dirty="0">
                <a:solidFill>
                  <a:srgbClr val="0000FF"/>
                </a:solidFill>
                <a:latin typeface="楷体_GB2312" pitchFamily="49" charset="-122"/>
                <a:ea typeface="楷体_GB2312" pitchFamily="49" charset="-122"/>
              </a:rPr>
              <a:t>码</a:t>
            </a:r>
            <a:r>
              <a:rPr lang="zh-CN" altLang="en-US" sz="2400" b="1" dirty="0">
                <a:solidFill>
                  <a:srgbClr val="080808"/>
                </a:solidFill>
                <a:latin typeface="楷体_GB2312" pitchFamily="49" charset="-122"/>
                <a:ea typeface="楷体_GB2312" pitchFamily="49" charset="-122"/>
              </a:rPr>
              <a:t>。</a:t>
            </a:r>
            <a:r>
              <a:rPr lang="zh-CN" altLang="en-US" b="1" dirty="0">
                <a:solidFill>
                  <a:srgbClr val="080808"/>
                </a:solidFill>
                <a:ea typeface="宋体" pitchFamily="2" charset="-122"/>
              </a:rPr>
              <a:t>       </a:t>
            </a:r>
            <a:endParaRPr lang="zh-CN" altLang="en-US" b="1" dirty="0">
              <a:solidFill>
                <a:srgbClr val="080808"/>
              </a:solidFill>
            </a:endParaRPr>
          </a:p>
        </p:txBody>
      </p:sp>
      <p:grpSp>
        <p:nvGrpSpPr>
          <p:cNvPr id="2" name="Group 10"/>
          <p:cNvGrpSpPr>
            <a:grpSpLocks/>
          </p:cNvGrpSpPr>
          <p:nvPr/>
        </p:nvGrpSpPr>
        <p:grpSpPr bwMode="auto">
          <a:xfrm>
            <a:off x="914400" y="3581400"/>
            <a:ext cx="7772400" cy="2081213"/>
            <a:chOff x="576" y="2400"/>
            <a:chExt cx="4896" cy="1311"/>
          </a:xfrm>
        </p:grpSpPr>
        <p:sp>
          <p:nvSpPr>
            <p:cNvPr id="39942" name="Rectangle 8"/>
            <p:cNvSpPr>
              <a:spLocks noChangeArrowheads="1"/>
            </p:cNvSpPr>
            <p:nvPr/>
          </p:nvSpPr>
          <p:spPr bwMode="auto">
            <a:xfrm>
              <a:off x="576" y="2400"/>
              <a:ext cx="489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spcBef>
                  <a:spcPct val="50000"/>
                </a:spcBef>
              </a:pPr>
              <a:r>
                <a:rPr lang="en-US" altLang="zh-CN" b="1" dirty="0">
                  <a:solidFill>
                    <a:srgbClr val="080808"/>
                  </a:solidFill>
                  <a:ea typeface="宋体" pitchFamily="2" charset="-122"/>
                  <a:cs typeface="Tahoma" pitchFamily="34" charset="0"/>
                </a:rPr>
                <a:t>      </a:t>
              </a:r>
              <a:r>
                <a:rPr lang="en-US" altLang="zh-CN" sz="2400" b="1" dirty="0">
                  <a:solidFill>
                    <a:srgbClr val="0000FF"/>
                  </a:solidFill>
                  <a:latin typeface="楷体_GB2312" pitchFamily="49" charset="-122"/>
                  <a:ea typeface="楷体_GB2312" pitchFamily="49" charset="-122"/>
                  <a:cs typeface="Tahoma" pitchFamily="34" charset="0"/>
                </a:rPr>
                <a:t>BCD</a:t>
              </a:r>
              <a:r>
                <a:rPr lang="zh-CN" altLang="en-US" sz="2400" b="1" dirty="0">
                  <a:solidFill>
                    <a:srgbClr val="0000FF"/>
                  </a:solidFill>
                  <a:latin typeface="楷体_GB2312" pitchFamily="49" charset="-122"/>
                  <a:ea typeface="楷体_GB2312" pitchFamily="49" charset="-122"/>
                  <a:cs typeface="Tahoma" pitchFamily="34" charset="0"/>
                </a:rPr>
                <a:t>码</a:t>
              </a:r>
              <a:r>
                <a:rPr lang="zh-CN" altLang="en-US" sz="2400" b="1" dirty="0">
                  <a:solidFill>
                    <a:srgbClr val="080808"/>
                  </a:solidFill>
                  <a:latin typeface="楷体_GB2312" pitchFamily="49" charset="-122"/>
                  <a:ea typeface="楷体_GB2312" pitchFamily="49" charset="-122"/>
                  <a:cs typeface="Tahoma" pitchFamily="34" charset="0"/>
                </a:rPr>
                <a:t>是用四位二进制数表示</a:t>
              </a:r>
              <a:r>
                <a:rPr lang="en-US" altLang="zh-CN" sz="2400" b="1" dirty="0">
                  <a:solidFill>
                    <a:srgbClr val="080808"/>
                  </a:solidFill>
                  <a:latin typeface="楷体_GB2312" pitchFamily="49" charset="-122"/>
                  <a:ea typeface="楷体_GB2312" pitchFamily="49" charset="-122"/>
                  <a:cs typeface="Tahoma" pitchFamily="34" charset="0"/>
                </a:rPr>
                <a:t>1</a:t>
              </a:r>
              <a:r>
                <a:rPr lang="zh-CN" altLang="en-US" sz="2400" b="1" dirty="0">
                  <a:solidFill>
                    <a:srgbClr val="080808"/>
                  </a:solidFill>
                  <a:latin typeface="楷体_GB2312" pitchFamily="49" charset="-122"/>
                  <a:ea typeface="楷体_GB2312" pitchFamily="49" charset="-122"/>
                  <a:cs typeface="Tahoma" pitchFamily="34" charset="0"/>
                </a:rPr>
                <a:t>位</a:t>
              </a:r>
              <a:r>
                <a:rPr lang="en-US" altLang="zh-CN" sz="2400" b="1" dirty="0">
                  <a:solidFill>
                    <a:srgbClr val="080808"/>
                  </a:solidFill>
                  <a:latin typeface="楷体_GB2312" pitchFamily="49" charset="-122"/>
                  <a:ea typeface="楷体_GB2312" pitchFamily="49" charset="-122"/>
                  <a:cs typeface="Tahoma" pitchFamily="34" charset="0"/>
                </a:rPr>
                <a:t>0 </a:t>
              </a:r>
              <a:r>
                <a:rPr lang="en-US" altLang="zh-CN" sz="2400" b="1" dirty="0">
                  <a:solidFill>
                    <a:srgbClr val="080808"/>
                  </a:solidFill>
                  <a:latin typeface="Times New Roman" pitchFamily="18" charset="0"/>
                  <a:ea typeface="楷体_GB2312" pitchFamily="49" charset="-122"/>
                  <a:cs typeface="Tahoma" pitchFamily="34" charset="0"/>
                </a:rPr>
                <a:t>—</a:t>
              </a:r>
              <a:r>
                <a:rPr lang="en-US" altLang="zh-CN" sz="2400" b="1" dirty="0">
                  <a:solidFill>
                    <a:srgbClr val="080808"/>
                  </a:solidFill>
                  <a:latin typeface="楷体_GB2312" pitchFamily="49" charset="-122"/>
                  <a:ea typeface="楷体_GB2312" pitchFamily="49" charset="-122"/>
                  <a:cs typeface="Tahoma" pitchFamily="34" charset="0"/>
                </a:rPr>
                <a:t>9</a:t>
              </a:r>
              <a:r>
                <a:rPr lang="zh-CN" altLang="en-US" sz="2400" b="1" dirty="0">
                  <a:solidFill>
                    <a:srgbClr val="080808"/>
                  </a:solidFill>
                  <a:latin typeface="楷体_GB2312" pitchFamily="49" charset="-122"/>
                  <a:ea typeface="楷体_GB2312" pitchFamily="49" charset="-122"/>
                  <a:cs typeface="Tahoma" pitchFamily="34" charset="0"/>
                </a:rPr>
                <a:t>的十进制数，而</a:t>
              </a:r>
              <a:r>
                <a:rPr lang="en-US" altLang="zh-CN" sz="2400" b="1" dirty="0">
                  <a:solidFill>
                    <a:srgbClr val="080808"/>
                  </a:solidFill>
                  <a:latin typeface="楷体_GB2312" pitchFamily="49" charset="-122"/>
                  <a:ea typeface="楷体_GB2312" pitchFamily="49" charset="-122"/>
                  <a:cs typeface="Tahoma" pitchFamily="34" charset="0"/>
                </a:rPr>
                <a:t>4</a:t>
              </a:r>
              <a:r>
                <a:rPr lang="zh-CN" altLang="en-US" sz="2400" b="1" dirty="0">
                  <a:solidFill>
                    <a:srgbClr val="080808"/>
                  </a:solidFill>
                  <a:latin typeface="楷体_GB2312" pitchFamily="49" charset="-122"/>
                  <a:ea typeface="楷体_GB2312" pitchFamily="49" charset="-122"/>
                  <a:cs typeface="Tahoma" pitchFamily="34" charset="0"/>
                </a:rPr>
                <a:t>位二进制数码有</a:t>
              </a:r>
              <a:r>
                <a:rPr lang="en-US" altLang="zh-CN" sz="2400" b="1" dirty="0">
                  <a:solidFill>
                    <a:srgbClr val="080808"/>
                  </a:solidFill>
                  <a:latin typeface="楷体_GB2312" pitchFamily="49" charset="-122"/>
                  <a:ea typeface="楷体_GB2312" pitchFamily="49" charset="-122"/>
                  <a:cs typeface="Tahoma" pitchFamily="34" charset="0"/>
                </a:rPr>
                <a:t>16</a:t>
              </a:r>
              <a:r>
                <a:rPr lang="zh-CN" altLang="en-US" sz="2400" b="1" dirty="0">
                  <a:solidFill>
                    <a:srgbClr val="080808"/>
                  </a:solidFill>
                  <a:latin typeface="楷体_GB2312" pitchFamily="49" charset="-122"/>
                  <a:ea typeface="楷体_GB2312" pitchFamily="49" charset="-122"/>
                  <a:cs typeface="Tahoma" pitchFamily="34" charset="0"/>
                </a:rPr>
                <a:t>种组合，原则上可任选</a:t>
              </a:r>
              <a:r>
                <a:rPr lang="en-US" altLang="zh-CN" sz="2400" b="1" dirty="0">
                  <a:solidFill>
                    <a:srgbClr val="080808"/>
                  </a:solidFill>
                  <a:latin typeface="楷体_GB2312" pitchFamily="49" charset="-122"/>
                  <a:ea typeface="楷体_GB2312" pitchFamily="49" charset="-122"/>
                  <a:cs typeface="Tahoma" pitchFamily="34" charset="0"/>
                </a:rPr>
                <a:t>10</a:t>
              </a:r>
              <a:r>
                <a:rPr lang="zh-CN" altLang="en-US" sz="2400" b="1" dirty="0">
                  <a:solidFill>
                    <a:srgbClr val="080808"/>
                  </a:solidFill>
                  <a:latin typeface="楷体_GB2312" pitchFamily="49" charset="-122"/>
                  <a:ea typeface="楷体_GB2312" pitchFamily="49" charset="-122"/>
                  <a:cs typeface="Tahoma" pitchFamily="34" charset="0"/>
                </a:rPr>
                <a:t>种作为代码，但为便于记忆和比较直观，最常用的是</a:t>
              </a:r>
              <a:r>
                <a:rPr lang="en-US" altLang="zh-CN" sz="2400" b="1" dirty="0">
                  <a:solidFill>
                    <a:srgbClr val="0000FF"/>
                  </a:solidFill>
                  <a:latin typeface="楷体_GB2312" pitchFamily="49" charset="-122"/>
                  <a:ea typeface="楷体_GB2312" pitchFamily="49" charset="-122"/>
                  <a:cs typeface="Tahoma" pitchFamily="34" charset="0"/>
                </a:rPr>
                <a:t>8421BCD</a:t>
              </a:r>
              <a:r>
                <a:rPr lang="zh-CN" altLang="en-US" sz="2400" b="1" dirty="0">
                  <a:solidFill>
                    <a:srgbClr val="0000FF"/>
                  </a:solidFill>
                  <a:latin typeface="楷体_GB2312" pitchFamily="49" charset="-122"/>
                  <a:ea typeface="楷体_GB2312" pitchFamily="49" charset="-122"/>
                  <a:cs typeface="Tahoma" pitchFamily="34" charset="0"/>
                </a:rPr>
                <a:t>码</a:t>
              </a:r>
              <a:r>
                <a:rPr lang="zh-CN" altLang="en-US" sz="2400" b="1" dirty="0">
                  <a:solidFill>
                    <a:srgbClr val="080808"/>
                  </a:solidFill>
                  <a:latin typeface="楷体_GB2312" pitchFamily="49" charset="-122"/>
                  <a:ea typeface="楷体_GB2312" pitchFamily="49" charset="-122"/>
                  <a:cs typeface="Tahoma" pitchFamily="34" charset="0"/>
                </a:rPr>
                <a:t>，</a:t>
              </a:r>
              <a:r>
                <a:rPr lang="en-US" altLang="zh-CN" sz="2400" b="1" dirty="0">
                  <a:solidFill>
                    <a:srgbClr val="080808"/>
                  </a:solidFill>
                  <a:latin typeface="楷体_GB2312" pitchFamily="49" charset="-122"/>
                  <a:ea typeface="楷体_GB2312" pitchFamily="49" charset="-122"/>
                  <a:cs typeface="Tahoma" pitchFamily="34" charset="0"/>
                </a:rPr>
                <a:t>8</a:t>
              </a:r>
              <a:r>
                <a:rPr lang="zh-CN" altLang="en-US" sz="2400" b="1" dirty="0">
                  <a:solidFill>
                    <a:srgbClr val="080808"/>
                  </a:solidFill>
                  <a:latin typeface="楷体_GB2312" pitchFamily="49" charset="-122"/>
                  <a:ea typeface="楷体_GB2312" pitchFamily="49" charset="-122"/>
                  <a:cs typeface="Tahoma" pitchFamily="34" charset="0"/>
                </a:rPr>
                <a:t>、</a:t>
              </a:r>
              <a:r>
                <a:rPr lang="en-US" altLang="zh-CN" sz="2400" b="1" dirty="0">
                  <a:solidFill>
                    <a:srgbClr val="080808"/>
                  </a:solidFill>
                  <a:latin typeface="楷体_GB2312" pitchFamily="49" charset="-122"/>
                  <a:ea typeface="楷体_GB2312" pitchFamily="49" charset="-122"/>
                  <a:cs typeface="Tahoma" pitchFamily="34" charset="0"/>
                </a:rPr>
                <a:t>4</a:t>
              </a:r>
              <a:r>
                <a:rPr lang="zh-CN" altLang="en-US" sz="2400" b="1" dirty="0">
                  <a:solidFill>
                    <a:srgbClr val="080808"/>
                  </a:solidFill>
                  <a:latin typeface="楷体_GB2312" pitchFamily="49" charset="-122"/>
                  <a:ea typeface="楷体_GB2312" pitchFamily="49" charset="-122"/>
                  <a:cs typeface="Tahoma" pitchFamily="34" charset="0"/>
                </a:rPr>
                <a:t>、</a:t>
              </a:r>
              <a:r>
                <a:rPr lang="en-US" altLang="zh-CN" sz="2400" b="1" dirty="0">
                  <a:solidFill>
                    <a:srgbClr val="080808"/>
                  </a:solidFill>
                  <a:latin typeface="楷体_GB2312" pitchFamily="49" charset="-122"/>
                  <a:ea typeface="楷体_GB2312" pitchFamily="49" charset="-122"/>
                  <a:cs typeface="Tahoma" pitchFamily="34" charset="0"/>
                </a:rPr>
                <a:t>2</a:t>
              </a:r>
              <a:r>
                <a:rPr lang="zh-CN" altLang="en-US" sz="2400" b="1" dirty="0">
                  <a:solidFill>
                    <a:srgbClr val="080808"/>
                  </a:solidFill>
                  <a:latin typeface="楷体_GB2312" pitchFamily="49" charset="-122"/>
                  <a:ea typeface="楷体_GB2312" pitchFamily="49" charset="-122"/>
                  <a:cs typeface="Tahoma" pitchFamily="34" charset="0"/>
                </a:rPr>
                <a:t>、</a:t>
              </a:r>
              <a:r>
                <a:rPr lang="en-US" altLang="zh-CN" sz="2400" b="1" dirty="0">
                  <a:solidFill>
                    <a:srgbClr val="080808"/>
                  </a:solidFill>
                  <a:latin typeface="楷体_GB2312" pitchFamily="49" charset="-122"/>
                  <a:ea typeface="楷体_GB2312" pitchFamily="49" charset="-122"/>
                  <a:cs typeface="Tahoma" pitchFamily="34" charset="0"/>
                </a:rPr>
                <a:t>1</a:t>
              </a:r>
              <a:r>
                <a:rPr lang="zh-CN" altLang="en-US" sz="2400" b="1" dirty="0">
                  <a:solidFill>
                    <a:srgbClr val="080808"/>
                  </a:solidFill>
                  <a:latin typeface="楷体_GB2312" pitchFamily="49" charset="-122"/>
                  <a:ea typeface="楷体_GB2312" pitchFamily="49" charset="-122"/>
                  <a:cs typeface="Tahoma" pitchFamily="34" charset="0"/>
                </a:rPr>
                <a:t>分别是</a:t>
              </a:r>
              <a:r>
                <a:rPr lang="en-US" altLang="zh-CN" sz="2400" b="1" dirty="0">
                  <a:solidFill>
                    <a:srgbClr val="080808"/>
                  </a:solidFill>
                  <a:latin typeface="楷体_GB2312" pitchFamily="49" charset="-122"/>
                  <a:ea typeface="楷体_GB2312" pitchFamily="49" charset="-122"/>
                  <a:cs typeface="Tahoma" pitchFamily="34" charset="0"/>
                </a:rPr>
                <a:t>4</a:t>
              </a:r>
              <a:r>
                <a:rPr lang="zh-CN" altLang="en-US" sz="2400" b="1" dirty="0">
                  <a:solidFill>
                    <a:srgbClr val="080808"/>
                  </a:solidFill>
                  <a:latin typeface="楷体_GB2312" pitchFamily="49" charset="-122"/>
                  <a:ea typeface="楷体_GB2312" pitchFamily="49" charset="-122"/>
                  <a:cs typeface="Tahoma" pitchFamily="34" charset="0"/>
                </a:rPr>
                <a:t>位二进制数的位权值。     </a:t>
              </a:r>
            </a:p>
          </p:txBody>
        </p:sp>
        <p:sp>
          <p:nvSpPr>
            <p:cNvPr id="39943" name="Rectangle 9"/>
            <p:cNvSpPr>
              <a:spLocks noChangeArrowheads="1"/>
            </p:cNvSpPr>
            <p:nvPr/>
          </p:nvSpPr>
          <p:spPr bwMode="auto">
            <a:xfrm>
              <a:off x="664" y="3423"/>
              <a:ext cx="40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zh-CN" altLang="en-US" sz="2400" b="1">
                  <a:solidFill>
                    <a:srgbClr val="080808"/>
                  </a:solidFill>
                  <a:latin typeface="楷体_GB2312" pitchFamily="49" charset="-122"/>
                  <a:ea typeface="楷体_GB2312" pitchFamily="49" charset="-122"/>
                </a:rPr>
                <a:t>下面给出十进制数和</a:t>
              </a:r>
              <a:r>
                <a:rPr lang="en-US" altLang="zh-CN" sz="2400" b="1">
                  <a:solidFill>
                    <a:srgbClr val="080808"/>
                  </a:solidFill>
                  <a:latin typeface="楷体_GB2312" pitchFamily="49" charset="-122"/>
                  <a:ea typeface="楷体_GB2312" pitchFamily="49" charset="-122"/>
                </a:rPr>
                <a:t>8421BCD</a:t>
              </a:r>
              <a:r>
                <a:rPr lang="zh-CN" altLang="en-US" sz="2400" b="1">
                  <a:solidFill>
                    <a:srgbClr val="080808"/>
                  </a:solidFill>
                  <a:latin typeface="楷体_GB2312" pitchFamily="49" charset="-122"/>
                  <a:ea typeface="楷体_GB2312" pitchFamily="49" charset="-122"/>
                </a:rPr>
                <a:t>编码的对应关系。</a:t>
              </a:r>
            </a:p>
          </p:txBody>
        </p:sp>
      </p:grpSp>
      <p:sp>
        <p:nvSpPr>
          <p:cNvPr id="8" name="标题 1"/>
          <p:cNvSpPr>
            <a:spLocks noGrp="1"/>
          </p:cNvSpPr>
          <p:nvPr>
            <p:ph type="title"/>
          </p:nvPr>
        </p:nvSpPr>
        <p:spPr>
          <a:xfrm>
            <a:off x="685800" y="731838"/>
            <a:ext cx="8153400" cy="563562"/>
          </a:xfrm>
        </p:spPr>
        <p:txBody>
          <a:bodyPr/>
          <a:lstStyle/>
          <a:p>
            <a:r>
              <a:rPr lang="en-US" altLang="zh-CN" dirty="0" smtClean="0"/>
              <a:t>5.  </a:t>
            </a:r>
            <a:r>
              <a:rPr lang="zh-CN" altLang="en-US" dirty="0" smtClean="0"/>
              <a:t>二进制编码的十进制数（</a:t>
            </a:r>
            <a:r>
              <a:rPr lang="en-US" altLang="zh-CN" dirty="0" smtClean="0"/>
              <a:t>BCD</a:t>
            </a:r>
            <a:r>
              <a:rPr lang="zh-CN" altLang="en-US" dirty="0" smtClean="0"/>
              <a:t>编码）</a:t>
            </a:r>
            <a:endParaRPr lang="zh-CN" altLang="en-US" dirty="0"/>
          </a:p>
        </p:txBody>
      </p:sp>
      <p:sp>
        <p:nvSpPr>
          <p:cNvPr id="9" name="日期占位符 3"/>
          <p:cNvSpPr>
            <a:spLocks noGrp="1"/>
          </p:cNvSpPr>
          <p:nvPr>
            <p:ph type="dt" sz="half" idx="12"/>
          </p:nvPr>
        </p:nvSpPr>
        <p:spPr>
          <a:xfrm>
            <a:off x="457200" y="6521450"/>
            <a:ext cx="2674640" cy="320675"/>
          </a:xfrm>
        </p:spPr>
        <p:txBody>
          <a:bodyPr/>
          <a:lstStyle/>
          <a:p>
            <a:r>
              <a:rPr lang="en-US" altLang="zh-CN" dirty="0" smtClean="0"/>
              <a:t>xtwang@mail.xidian.edu.cn</a:t>
            </a:r>
            <a:endParaRPr lang="en-US" altLang="zh-CN" dirty="0"/>
          </a:p>
        </p:txBody>
      </p:sp>
    </p:spTree>
    <p:extLst>
      <p:ext uri="{BB962C8B-B14F-4D97-AF65-F5344CB8AC3E}">
        <p14:creationId xmlns:p14="http://schemas.microsoft.com/office/powerpoint/2010/main" val="5310831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综述</a:t>
            </a:r>
            <a:r>
              <a:rPr lang="en-US" altLang="zh-CN" dirty="0"/>
              <a:t>--</a:t>
            </a:r>
            <a:r>
              <a:rPr lang="zh-CN" altLang="en-US" dirty="0"/>
              <a:t>微机原理发展史</a:t>
            </a:r>
          </a:p>
        </p:txBody>
      </p:sp>
      <p:sp>
        <p:nvSpPr>
          <p:cNvPr id="3" name="内容占位符 2"/>
          <p:cNvSpPr>
            <a:spLocks noGrp="1"/>
          </p:cNvSpPr>
          <p:nvPr>
            <p:ph idx="1"/>
          </p:nvPr>
        </p:nvSpPr>
        <p:spPr/>
        <p:txBody>
          <a:bodyPr/>
          <a:lstStyle/>
          <a:p>
            <a:r>
              <a:rPr lang="zh-CN" altLang="en-US" dirty="0" smtClean="0">
                <a:solidFill>
                  <a:schemeClr val="tx1">
                    <a:lumMod val="50000"/>
                  </a:schemeClr>
                </a:solidFill>
              </a:rPr>
              <a:t>微型计算机的发展</a:t>
            </a:r>
            <a:endParaRPr lang="en-US" altLang="zh-CN" dirty="0" smtClean="0">
              <a:solidFill>
                <a:schemeClr val="tx1">
                  <a:lumMod val="50000"/>
                </a:schemeClr>
              </a:solidFill>
            </a:endParaRPr>
          </a:p>
          <a:p>
            <a:r>
              <a:rPr lang="zh-CN" altLang="en-US" dirty="0" smtClean="0">
                <a:solidFill>
                  <a:srgbClr val="FF0000"/>
                </a:solidFill>
              </a:rPr>
              <a:t>微型计算机的发展是以微处理器的发展来表征的</a:t>
            </a:r>
            <a:endParaRPr lang="zh-CN" altLang="en-US" dirty="0">
              <a:solidFill>
                <a:srgbClr val="FF0000"/>
              </a:solidFill>
            </a:endParaRP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
        <p:nvSpPr>
          <p:cNvPr id="5" name="圆角矩形 4"/>
          <p:cNvSpPr/>
          <p:nvPr/>
        </p:nvSpPr>
        <p:spPr>
          <a:xfrm>
            <a:off x="539552" y="2420888"/>
            <a:ext cx="7940102" cy="129614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tx1">
                    <a:lumMod val="50000"/>
                  </a:schemeClr>
                </a:solidFill>
              </a:rPr>
              <a:t>微处理器的集成度每</a:t>
            </a:r>
            <a:r>
              <a:rPr lang="en-US" altLang="zh-CN" sz="3200" b="1" dirty="0" smtClean="0">
                <a:solidFill>
                  <a:schemeClr val="tx1">
                    <a:lumMod val="50000"/>
                  </a:schemeClr>
                </a:solidFill>
              </a:rPr>
              <a:t>18</a:t>
            </a:r>
            <a:r>
              <a:rPr lang="zh-CN" altLang="en-US" sz="3200" b="1" dirty="0" smtClean="0">
                <a:solidFill>
                  <a:schemeClr val="tx1">
                    <a:lumMod val="50000"/>
                  </a:schemeClr>
                </a:solidFill>
              </a:rPr>
              <a:t>个月就会翻一番，芯片的性能也会随之而提高一倍！</a:t>
            </a:r>
            <a:endParaRPr lang="zh-CN" altLang="en-US" sz="3200" b="1" dirty="0">
              <a:solidFill>
                <a:schemeClr val="tx1">
                  <a:lumMod val="50000"/>
                </a:schemeClr>
              </a:solidFill>
            </a:endParaRPr>
          </a:p>
        </p:txBody>
      </p:sp>
      <p:sp>
        <p:nvSpPr>
          <p:cNvPr id="6" name="TextBox 5"/>
          <p:cNvSpPr txBox="1"/>
          <p:nvPr/>
        </p:nvSpPr>
        <p:spPr>
          <a:xfrm>
            <a:off x="2659061" y="5733256"/>
            <a:ext cx="3168352" cy="523220"/>
          </a:xfrm>
          <a:prstGeom prst="rect">
            <a:avLst/>
          </a:prstGeom>
          <a:noFill/>
        </p:spPr>
        <p:txBody>
          <a:bodyPr wrap="square" rtlCol="0">
            <a:spAutoFit/>
          </a:bodyPr>
          <a:lstStyle/>
          <a:p>
            <a:r>
              <a:rPr lang="en-US" altLang="zh-CN" sz="2800" b="1" dirty="0" smtClean="0"/>
              <a:t>----------</a:t>
            </a:r>
            <a:r>
              <a:rPr lang="zh-CN" altLang="en-US" sz="2800" b="1" dirty="0" smtClean="0"/>
              <a:t>摩尔定律</a:t>
            </a:r>
            <a:endParaRPr lang="zh-CN" altLang="en-US" sz="2800" b="1" dirty="0"/>
          </a:p>
        </p:txBody>
      </p:sp>
      <p:pic>
        <p:nvPicPr>
          <p:cNvPr id="87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887623"/>
            <a:ext cx="1656184" cy="2502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4437112"/>
            <a:ext cx="5143500"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551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34" presetClass="emph" presetSubtype="0" fill="hold" grpId="1" nodeType="afterEffect">
                                  <p:stCondLst>
                                    <p:cond delay="0"/>
                                  </p:stCondLst>
                                  <p:iterate type="lt">
                                    <p:tmPct val="10000"/>
                                  </p:iterate>
                                  <p:childTnLst>
                                    <p:animMotion origin="layout" path="M 0.0 0.0 L 0.0 -0.07213" pathEditMode="relative" ptsTypes="">
                                      <p:cBhvr>
                                        <p:cTn id="9" dur="250" accel="50000" decel="50000" autoRev="1" fill="hold">
                                          <p:stCondLst>
                                            <p:cond delay="0"/>
                                          </p:stCondLst>
                                        </p:cTn>
                                        <p:tgtEl>
                                          <p:spTgt spid="6"/>
                                        </p:tgtEl>
                                        <p:attrNameLst>
                                          <p:attrName>ppt_x</p:attrName>
                                          <p:attrName>ppt_y</p:attrName>
                                        </p:attrNameLst>
                                      </p:cBhvr>
                                    </p:animMotion>
                                    <p:animRot by="1500000">
                                      <p:cBhvr>
                                        <p:cTn id="10" dur="125" fill="hold">
                                          <p:stCondLst>
                                            <p:cond delay="0"/>
                                          </p:stCondLst>
                                        </p:cTn>
                                        <p:tgtEl>
                                          <p:spTgt spid="6"/>
                                        </p:tgtEl>
                                        <p:attrNameLst>
                                          <p:attrName>r</p:attrName>
                                        </p:attrNameLst>
                                      </p:cBhvr>
                                    </p:animRot>
                                    <p:animRot by="-1500000">
                                      <p:cBhvr>
                                        <p:cTn id="11" dur="125" fill="hold">
                                          <p:stCondLst>
                                            <p:cond delay="125"/>
                                          </p:stCondLst>
                                        </p:cTn>
                                        <p:tgtEl>
                                          <p:spTgt spid="6"/>
                                        </p:tgtEl>
                                        <p:attrNameLst>
                                          <p:attrName>r</p:attrName>
                                        </p:attrNameLst>
                                      </p:cBhvr>
                                    </p:animRot>
                                    <p:animRot by="-1500000">
                                      <p:cBhvr>
                                        <p:cTn id="12" dur="125" fill="hold">
                                          <p:stCondLst>
                                            <p:cond delay="250"/>
                                          </p:stCondLst>
                                        </p:cTn>
                                        <p:tgtEl>
                                          <p:spTgt spid="6"/>
                                        </p:tgtEl>
                                        <p:attrNameLst>
                                          <p:attrName>r</p:attrName>
                                        </p:attrNameLst>
                                      </p:cBhvr>
                                    </p:animRot>
                                    <p:animRot by="1500000">
                                      <p:cBhvr>
                                        <p:cTn id="13" dur="125" fill="hold">
                                          <p:stCondLst>
                                            <p:cond delay="375"/>
                                          </p:stCondLst>
                                        </p:cTn>
                                        <p:tgtEl>
                                          <p:spTgt spid="6"/>
                                        </p:tgtEl>
                                        <p:attrNameLst>
                                          <p:attrName>r</p:attrName>
                                        </p:attrNameLst>
                                      </p:cBhvr>
                                    </p:animRot>
                                  </p:childTnLst>
                                </p:cTn>
                              </p:par>
                            </p:childTnLst>
                          </p:cTn>
                        </p:par>
                        <p:par>
                          <p:cTn id="14" fill="hold">
                            <p:stCondLst>
                              <p:cond delay="1150"/>
                            </p:stCondLst>
                            <p:childTnLst>
                              <p:par>
                                <p:cTn id="15" presetID="10" presetClass="entr" presetSubtype="0" fill="hold" nodeType="afterEffect">
                                  <p:stCondLst>
                                    <p:cond delay="0"/>
                                  </p:stCondLst>
                                  <p:childTnLst>
                                    <p:set>
                                      <p:cBhvr>
                                        <p:cTn id="16" dur="1" fill="hold">
                                          <p:stCondLst>
                                            <p:cond delay="0"/>
                                          </p:stCondLst>
                                        </p:cTn>
                                        <p:tgtEl>
                                          <p:spTgt spid="87042"/>
                                        </p:tgtEl>
                                        <p:attrNameLst>
                                          <p:attrName>style.visibility</p:attrName>
                                        </p:attrNameLst>
                                      </p:cBhvr>
                                      <p:to>
                                        <p:strVal val="visible"/>
                                      </p:to>
                                    </p:set>
                                    <p:animEffect transition="in" filter="fade">
                                      <p:cBhvr>
                                        <p:cTn id="17" dur="500"/>
                                        <p:tgtEl>
                                          <p:spTgt spid="87042"/>
                                        </p:tgtEl>
                                      </p:cBhvr>
                                    </p:animEffect>
                                  </p:childTnLst>
                                </p:cTn>
                              </p:par>
                            </p:childTnLst>
                          </p:cTn>
                        </p:par>
                        <p:par>
                          <p:cTn id="18" fill="hold">
                            <p:stCondLst>
                              <p:cond delay="1650"/>
                            </p:stCondLst>
                            <p:childTnLst>
                              <p:par>
                                <p:cTn id="19" presetID="2" presetClass="entr" presetSubtype="4" fill="hold" nodeType="afterEffect">
                                  <p:stCondLst>
                                    <p:cond delay="0"/>
                                  </p:stCondLst>
                                  <p:childTnLst>
                                    <p:set>
                                      <p:cBhvr>
                                        <p:cTn id="20" dur="1" fill="hold">
                                          <p:stCondLst>
                                            <p:cond delay="0"/>
                                          </p:stCondLst>
                                        </p:cTn>
                                        <p:tgtEl>
                                          <p:spTgt spid="87043"/>
                                        </p:tgtEl>
                                        <p:attrNameLst>
                                          <p:attrName>style.visibility</p:attrName>
                                        </p:attrNameLst>
                                      </p:cBhvr>
                                      <p:to>
                                        <p:strVal val="visible"/>
                                      </p:to>
                                    </p:set>
                                    <p:anim calcmode="lin" valueType="num">
                                      <p:cBhvr additive="base">
                                        <p:cTn id="21" dur="500" fill="hold"/>
                                        <p:tgtEl>
                                          <p:spTgt spid="87043"/>
                                        </p:tgtEl>
                                        <p:attrNameLst>
                                          <p:attrName>ppt_x</p:attrName>
                                        </p:attrNameLst>
                                      </p:cBhvr>
                                      <p:tavLst>
                                        <p:tav tm="0">
                                          <p:val>
                                            <p:strVal val="#ppt_x"/>
                                          </p:val>
                                        </p:tav>
                                        <p:tav tm="100000">
                                          <p:val>
                                            <p:strVal val="#ppt_x"/>
                                          </p:val>
                                        </p:tav>
                                      </p:tavLst>
                                    </p:anim>
                                    <p:anim calcmode="lin" valueType="num">
                                      <p:cBhvr additive="base">
                                        <p:cTn id="22" dur="500" fill="hold"/>
                                        <p:tgtEl>
                                          <p:spTgt spid="870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3" name="Group 466"/>
          <p:cNvGrpSpPr>
            <a:grpSpLocks/>
          </p:cNvGrpSpPr>
          <p:nvPr/>
        </p:nvGrpSpPr>
        <p:grpSpPr bwMode="auto">
          <a:xfrm>
            <a:off x="2133600" y="1752600"/>
            <a:ext cx="4038600" cy="4357688"/>
            <a:chOff x="1200" y="1392"/>
            <a:chExt cx="2544" cy="2745"/>
          </a:xfrm>
        </p:grpSpPr>
        <p:sp>
          <p:nvSpPr>
            <p:cNvPr id="40964" name="Rectangle 25"/>
            <p:cNvSpPr>
              <a:spLocks noChangeArrowheads="1"/>
            </p:cNvSpPr>
            <p:nvPr/>
          </p:nvSpPr>
          <p:spPr bwMode="auto">
            <a:xfrm>
              <a:off x="2496" y="3633"/>
              <a:ext cx="124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hlink"/>
                </a:buClr>
                <a:buSzPct val="110000"/>
                <a:buFont typeface="Wingdings" pitchFamily="2" charset="2"/>
                <a:buNone/>
              </a:pPr>
              <a:r>
                <a:rPr lang="en-US" altLang="zh-CN" sz="2400" b="0">
                  <a:solidFill>
                    <a:srgbClr val="080808"/>
                  </a:solidFill>
                  <a:ea typeface="宋体" pitchFamily="2" charset="-122"/>
                </a:rPr>
                <a:t>1000</a:t>
              </a:r>
            </a:p>
          </p:txBody>
        </p:sp>
        <p:sp>
          <p:nvSpPr>
            <p:cNvPr id="40965" name="Rectangle 24"/>
            <p:cNvSpPr>
              <a:spLocks noChangeArrowheads="1"/>
            </p:cNvSpPr>
            <p:nvPr/>
          </p:nvSpPr>
          <p:spPr bwMode="auto">
            <a:xfrm>
              <a:off x="1200" y="3633"/>
              <a:ext cx="129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hlink"/>
                </a:buClr>
                <a:buSzPct val="110000"/>
                <a:buFont typeface="Wingdings" pitchFamily="2" charset="2"/>
                <a:buNone/>
              </a:pPr>
              <a:r>
                <a:rPr lang="en-US" altLang="zh-CN" sz="2400" b="0">
                  <a:solidFill>
                    <a:srgbClr val="080808"/>
                  </a:solidFill>
                  <a:ea typeface="宋体" pitchFamily="2" charset="-122"/>
                </a:rPr>
                <a:t>8</a:t>
              </a:r>
            </a:p>
          </p:txBody>
        </p:sp>
        <p:sp>
          <p:nvSpPr>
            <p:cNvPr id="40966" name="Rectangle 23"/>
            <p:cNvSpPr>
              <a:spLocks noChangeArrowheads="1"/>
            </p:cNvSpPr>
            <p:nvPr/>
          </p:nvSpPr>
          <p:spPr bwMode="auto">
            <a:xfrm>
              <a:off x="2496" y="3384"/>
              <a:ext cx="124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hlink"/>
                </a:buClr>
                <a:buSzPct val="110000"/>
                <a:buFont typeface="Wingdings" pitchFamily="2" charset="2"/>
                <a:buNone/>
              </a:pPr>
              <a:r>
                <a:rPr lang="en-US" altLang="zh-CN" sz="2400" b="0">
                  <a:solidFill>
                    <a:srgbClr val="080808"/>
                  </a:solidFill>
                  <a:ea typeface="宋体" pitchFamily="2" charset="-122"/>
                </a:rPr>
                <a:t>0111</a:t>
              </a:r>
            </a:p>
          </p:txBody>
        </p:sp>
        <p:sp>
          <p:nvSpPr>
            <p:cNvPr id="40967" name="Rectangle 22"/>
            <p:cNvSpPr>
              <a:spLocks noChangeArrowheads="1"/>
            </p:cNvSpPr>
            <p:nvPr/>
          </p:nvSpPr>
          <p:spPr bwMode="auto">
            <a:xfrm>
              <a:off x="1200" y="3384"/>
              <a:ext cx="129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hlink"/>
                </a:buClr>
                <a:buSzPct val="110000"/>
                <a:buFont typeface="Wingdings" pitchFamily="2" charset="2"/>
                <a:buNone/>
              </a:pPr>
              <a:r>
                <a:rPr lang="en-US" altLang="zh-CN" sz="2400" b="0">
                  <a:solidFill>
                    <a:srgbClr val="080808"/>
                  </a:solidFill>
                  <a:ea typeface="宋体" pitchFamily="2" charset="-122"/>
                </a:rPr>
                <a:t>7</a:t>
              </a:r>
            </a:p>
          </p:txBody>
        </p:sp>
        <p:sp>
          <p:nvSpPr>
            <p:cNvPr id="40968" name="Rectangle 21"/>
            <p:cNvSpPr>
              <a:spLocks noChangeArrowheads="1"/>
            </p:cNvSpPr>
            <p:nvPr/>
          </p:nvSpPr>
          <p:spPr bwMode="auto">
            <a:xfrm>
              <a:off x="2496" y="3135"/>
              <a:ext cx="124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hlink"/>
                </a:buClr>
                <a:buSzPct val="110000"/>
                <a:buFont typeface="Wingdings" pitchFamily="2" charset="2"/>
                <a:buNone/>
              </a:pPr>
              <a:r>
                <a:rPr lang="en-US" altLang="zh-CN" sz="2400" b="0">
                  <a:solidFill>
                    <a:srgbClr val="080808"/>
                  </a:solidFill>
                  <a:ea typeface="宋体" pitchFamily="2" charset="-122"/>
                </a:rPr>
                <a:t>0110</a:t>
              </a:r>
            </a:p>
          </p:txBody>
        </p:sp>
        <p:sp>
          <p:nvSpPr>
            <p:cNvPr id="40969" name="Rectangle 20"/>
            <p:cNvSpPr>
              <a:spLocks noChangeArrowheads="1"/>
            </p:cNvSpPr>
            <p:nvPr/>
          </p:nvSpPr>
          <p:spPr bwMode="auto">
            <a:xfrm>
              <a:off x="1200" y="3135"/>
              <a:ext cx="129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hlink"/>
                </a:buClr>
                <a:buSzPct val="110000"/>
                <a:buFont typeface="Wingdings" pitchFamily="2" charset="2"/>
                <a:buNone/>
              </a:pPr>
              <a:r>
                <a:rPr lang="en-US" altLang="zh-CN" sz="2400" b="0">
                  <a:solidFill>
                    <a:srgbClr val="080808"/>
                  </a:solidFill>
                  <a:ea typeface="宋体" pitchFamily="2" charset="-122"/>
                </a:rPr>
                <a:t>6</a:t>
              </a:r>
            </a:p>
          </p:txBody>
        </p:sp>
        <p:sp>
          <p:nvSpPr>
            <p:cNvPr id="40970" name="Rectangle 19"/>
            <p:cNvSpPr>
              <a:spLocks noChangeArrowheads="1"/>
            </p:cNvSpPr>
            <p:nvPr/>
          </p:nvSpPr>
          <p:spPr bwMode="auto">
            <a:xfrm>
              <a:off x="2496" y="2886"/>
              <a:ext cx="124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hlink"/>
                </a:buClr>
                <a:buSzPct val="110000"/>
                <a:buFont typeface="Wingdings" pitchFamily="2" charset="2"/>
                <a:buNone/>
              </a:pPr>
              <a:r>
                <a:rPr lang="en-US" altLang="zh-CN" sz="2400" b="0">
                  <a:solidFill>
                    <a:srgbClr val="080808"/>
                  </a:solidFill>
                  <a:ea typeface="宋体" pitchFamily="2" charset="-122"/>
                </a:rPr>
                <a:t>0101</a:t>
              </a:r>
            </a:p>
          </p:txBody>
        </p:sp>
        <p:sp>
          <p:nvSpPr>
            <p:cNvPr id="40971" name="Rectangle 18"/>
            <p:cNvSpPr>
              <a:spLocks noChangeArrowheads="1"/>
            </p:cNvSpPr>
            <p:nvPr/>
          </p:nvSpPr>
          <p:spPr bwMode="auto">
            <a:xfrm>
              <a:off x="1200" y="2886"/>
              <a:ext cx="129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hlink"/>
                </a:buClr>
                <a:buSzPct val="110000"/>
                <a:buFont typeface="Wingdings" pitchFamily="2" charset="2"/>
                <a:buNone/>
              </a:pPr>
              <a:r>
                <a:rPr lang="en-US" altLang="zh-CN" sz="2400" b="0">
                  <a:solidFill>
                    <a:srgbClr val="080808"/>
                  </a:solidFill>
                  <a:ea typeface="宋体" pitchFamily="2" charset="-122"/>
                </a:rPr>
                <a:t>5</a:t>
              </a:r>
            </a:p>
          </p:txBody>
        </p:sp>
        <p:sp>
          <p:nvSpPr>
            <p:cNvPr id="40972" name="Rectangle 17"/>
            <p:cNvSpPr>
              <a:spLocks noChangeArrowheads="1"/>
            </p:cNvSpPr>
            <p:nvPr/>
          </p:nvSpPr>
          <p:spPr bwMode="auto">
            <a:xfrm>
              <a:off x="2496" y="2637"/>
              <a:ext cx="124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hlink"/>
                </a:buClr>
                <a:buSzPct val="110000"/>
                <a:buFont typeface="Wingdings" pitchFamily="2" charset="2"/>
                <a:buNone/>
              </a:pPr>
              <a:r>
                <a:rPr lang="en-US" altLang="zh-CN" sz="2400" b="0">
                  <a:solidFill>
                    <a:srgbClr val="080808"/>
                  </a:solidFill>
                  <a:ea typeface="宋体" pitchFamily="2" charset="-122"/>
                </a:rPr>
                <a:t>0100</a:t>
              </a:r>
            </a:p>
          </p:txBody>
        </p:sp>
        <p:sp>
          <p:nvSpPr>
            <p:cNvPr id="40973" name="Rectangle 16"/>
            <p:cNvSpPr>
              <a:spLocks noChangeArrowheads="1"/>
            </p:cNvSpPr>
            <p:nvPr/>
          </p:nvSpPr>
          <p:spPr bwMode="auto">
            <a:xfrm>
              <a:off x="1200" y="2637"/>
              <a:ext cx="129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hlink"/>
                </a:buClr>
                <a:buSzPct val="110000"/>
                <a:buFont typeface="Wingdings" pitchFamily="2" charset="2"/>
                <a:buNone/>
              </a:pPr>
              <a:r>
                <a:rPr lang="en-US" altLang="zh-CN" sz="2400" b="0">
                  <a:solidFill>
                    <a:srgbClr val="080808"/>
                  </a:solidFill>
                  <a:ea typeface="宋体" pitchFamily="2" charset="-122"/>
                </a:rPr>
                <a:t>4</a:t>
              </a:r>
            </a:p>
          </p:txBody>
        </p:sp>
        <p:sp>
          <p:nvSpPr>
            <p:cNvPr id="40974" name="Rectangle 15"/>
            <p:cNvSpPr>
              <a:spLocks noChangeArrowheads="1"/>
            </p:cNvSpPr>
            <p:nvPr/>
          </p:nvSpPr>
          <p:spPr bwMode="auto">
            <a:xfrm>
              <a:off x="2496" y="2388"/>
              <a:ext cx="124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hlink"/>
                </a:buClr>
                <a:buSzPct val="110000"/>
                <a:buFont typeface="Wingdings" pitchFamily="2" charset="2"/>
                <a:buNone/>
              </a:pPr>
              <a:r>
                <a:rPr lang="en-US" altLang="zh-CN" sz="2400" b="0">
                  <a:solidFill>
                    <a:srgbClr val="080808"/>
                  </a:solidFill>
                  <a:ea typeface="宋体" pitchFamily="2" charset="-122"/>
                </a:rPr>
                <a:t>0011</a:t>
              </a:r>
            </a:p>
          </p:txBody>
        </p:sp>
        <p:sp>
          <p:nvSpPr>
            <p:cNvPr id="40975" name="Rectangle 14"/>
            <p:cNvSpPr>
              <a:spLocks noChangeArrowheads="1"/>
            </p:cNvSpPr>
            <p:nvPr/>
          </p:nvSpPr>
          <p:spPr bwMode="auto">
            <a:xfrm>
              <a:off x="1200" y="2388"/>
              <a:ext cx="129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hlink"/>
                </a:buClr>
                <a:buSzPct val="110000"/>
                <a:buFont typeface="Wingdings" pitchFamily="2" charset="2"/>
                <a:buNone/>
              </a:pPr>
              <a:r>
                <a:rPr lang="en-US" altLang="zh-CN" sz="2400" b="0">
                  <a:solidFill>
                    <a:srgbClr val="080808"/>
                  </a:solidFill>
                  <a:ea typeface="宋体" pitchFamily="2" charset="-122"/>
                </a:rPr>
                <a:t>3</a:t>
              </a:r>
            </a:p>
          </p:txBody>
        </p:sp>
        <p:sp>
          <p:nvSpPr>
            <p:cNvPr id="40976" name="Rectangle 13"/>
            <p:cNvSpPr>
              <a:spLocks noChangeArrowheads="1"/>
            </p:cNvSpPr>
            <p:nvPr/>
          </p:nvSpPr>
          <p:spPr bwMode="auto">
            <a:xfrm>
              <a:off x="2496" y="2139"/>
              <a:ext cx="124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hlink"/>
                </a:buClr>
                <a:buSzPct val="110000"/>
                <a:buFont typeface="Wingdings" pitchFamily="2" charset="2"/>
                <a:buNone/>
              </a:pPr>
              <a:r>
                <a:rPr lang="en-US" altLang="zh-CN" sz="2400" b="0">
                  <a:solidFill>
                    <a:srgbClr val="080808"/>
                  </a:solidFill>
                  <a:ea typeface="宋体" pitchFamily="2" charset="-122"/>
                </a:rPr>
                <a:t>0010</a:t>
              </a:r>
            </a:p>
          </p:txBody>
        </p:sp>
        <p:sp>
          <p:nvSpPr>
            <p:cNvPr id="40977" name="Rectangle 12"/>
            <p:cNvSpPr>
              <a:spLocks noChangeArrowheads="1"/>
            </p:cNvSpPr>
            <p:nvPr/>
          </p:nvSpPr>
          <p:spPr bwMode="auto">
            <a:xfrm>
              <a:off x="1200" y="2139"/>
              <a:ext cx="129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hlink"/>
                </a:buClr>
                <a:buSzPct val="110000"/>
                <a:buFont typeface="Wingdings" pitchFamily="2" charset="2"/>
                <a:buNone/>
              </a:pPr>
              <a:r>
                <a:rPr lang="en-US" altLang="zh-CN" sz="2400" b="0">
                  <a:solidFill>
                    <a:srgbClr val="080808"/>
                  </a:solidFill>
                  <a:ea typeface="宋体" pitchFamily="2" charset="-122"/>
                </a:rPr>
                <a:t>2</a:t>
              </a:r>
            </a:p>
          </p:txBody>
        </p:sp>
        <p:sp>
          <p:nvSpPr>
            <p:cNvPr id="40978" name="Rectangle 11"/>
            <p:cNvSpPr>
              <a:spLocks noChangeArrowheads="1"/>
            </p:cNvSpPr>
            <p:nvPr/>
          </p:nvSpPr>
          <p:spPr bwMode="auto">
            <a:xfrm>
              <a:off x="2496" y="1890"/>
              <a:ext cx="124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hlink"/>
                </a:buClr>
                <a:buSzPct val="110000"/>
                <a:buFont typeface="Wingdings" pitchFamily="2" charset="2"/>
                <a:buNone/>
              </a:pPr>
              <a:r>
                <a:rPr lang="en-US" altLang="zh-CN" sz="2400" b="0">
                  <a:solidFill>
                    <a:srgbClr val="080808"/>
                  </a:solidFill>
                  <a:ea typeface="宋体" pitchFamily="2" charset="-122"/>
                </a:rPr>
                <a:t>0001</a:t>
              </a:r>
            </a:p>
          </p:txBody>
        </p:sp>
        <p:sp>
          <p:nvSpPr>
            <p:cNvPr id="40979" name="Rectangle 10"/>
            <p:cNvSpPr>
              <a:spLocks noChangeArrowheads="1"/>
            </p:cNvSpPr>
            <p:nvPr/>
          </p:nvSpPr>
          <p:spPr bwMode="auto">
            <a:xfrm>
              <a:off x="1200" y="1890"/>
              <a:ext cx="129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hlink"/>
                </a:buClr>
                <a:buSzPct val="110000"/>
                <a:buFont typeface="Wingdings" pitchFamily="2" charset="2"/>
                <a:buNone/>
              </a:pPr>
              <a:r>
                <a:rPr lang="en-US" altLang="zh-CN" sz="2400" b="0">
                  <a:solidFill>
                    <a:srgbClr val="080808"/>
                  </a:solidFill>
                  <a:ea typeface="宋体" pitchFamily="2" charset="-122"/>
                </a:rPr>
                <a:t>1</a:t>
              </a:r>
            </a:p>
          </p:txBody>
        </p:sp>
        <p:sp>
          <p:nvSpPr>
            <p:cNvPr id="40980" name="Rectangle 9"/>
            <p:cNvSpPr>
              <a:spLocks noChangeArrowheads="1"/>
            </p:cNvSpPr>
            <p:nvPr/>
          </p:nvSpPr>
          <p:spPr bwMode="auto">
            <a:xfrm>
              <a:off x="2496" y="1641"/>
              <a:ext cx="124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hlink"/>
                </a:buClr>
                <a:buSzPct val="110000"/>
                <a:buFont typeface="Wingdings" pitchFamily="2" charset="2"/>
                <a:buNone/>
              </a:pPr>
              <a:r>
                <a:rPr lang="en-US" altLang="zh-CN" sz="2400" b="0">
                  <a:solidFill>
                    <a:srgbClr val="080808"/>
                  </a:solidFill>
                  <a:ea typeface="宋体" pitchFamily="2" charset="-122"/>
                </a:rPr>
                <a:t>0000</a:t>
              </a:r>
            </a:p>
          </p:txBody>
        </p:sp>
        <p:sp>
          <p:nvSpPr>
            <p:cNvPr id="40981" name="Rectangle 8"/>
            <p:cNvSpPr>
              <a:spLocks noChangeArrowheads="1"/>
            </p:cNvSpPr>
            <p:nvPr/>
          </p:nvSpPr>
          <p:spPr bwMode="auto">
            <a:xfrm>
              <a:off x="1200" y="1641"/>
              <a:ext cx="129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hlink"/>
                </a:buClr>
                <a:buSzPct val="110000"/>
                <a:buFont typeface="Wingdings" pitchFamily="2" charset="2"/>
                <a:buNone/>
              </a:pPr>
              <a:r>
                <a:rPr lang="en-US" altLang="zh-CN" sz="2400" b="0">
                  <a:solidFill>
                    <a:srgbClr val="080808"/>
                  </a:solidFill>
                  <a:ea typeface="宋体" pitchFamily="2" charset="-122"/>
                </a:rPr>
                <a:t>0</a:t>
              </a:r>
            </a:p>
          </p:txBody>
        </p:sp>
        <p:sp>
          <p:nvSpPr>
            <p:cNvPr id="40982" name="Rectangle 7"/>
            <p:cNvSpPr>
              <a:spLocks noChangeArrowheads="1"/>
            </p:cNvSpPr>
            <p:nvPr/>
          </p:nvSpPr>
          <p:spPr bwMode="auto">
            <a:xfrm>
              <a:off x="2496" y="1392"/>
              <a:ext cx="124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hlink"/>
                </a:buClr>
                <a:buSzPct val="110000"/>
                <a:buFont typeface="Wingdings" pitchFamily="2" charset="2"/>
                <a:buNone/>
              </a:pPr>
              <a:r>
                <a:rPr lang="en-US" altLang="zh-CN" sz="2400" b="0">
                  <a:solidFill>
                    <a:srgbClr val="FF3300"/>
                  </a:solidFill>
                  <a:ea typeface="宋体" pitchFamily="2" charset="-122"/>
                </a:rPr>
                <a:t>8421BCD</a:t>
              </a:r>
              <a:r>
                <a:rPr lang="zh-CN" altLang="en-US" sz="2400" b="0">
                  <a:solidFill>
                    <a:srgbClr val="FF3300"/>
                  </a:solidFill>
                  <a:ea typeface="宋体" pitchFamily="2" charset="-122"/>
                </a:rPr>
                <a:t>码</a:t>
              </a:r>
            </a:p>
          </p:txBody>
        </p:sp>
        <p:sp>
          <p:nvSpPr>
            <p:cNvPr id="40983" name="Rectangle 6"/>
            <p:cNvSpPr>
              <a:spLocks noChangeArrowheads="1"/>
            </p:cNvSpPr>
            <p:nvPr/>
          </p:nvSpPr>
          <p:spPr bwMode="auto">
            <a:xfrm>
              <a:off x="1200" y="1392"/>
              <a:ext cx="129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hlink"/>
                </a:buClr>
                <a:buSzPct val="110000"/>
                <a:buFont typeface="Wingdings" pitchFamily="2" charset="2"/>
                <a:buNone/>
              </a:pPr>
              <a:r>
                <a:rPr lang="zh-CN" altLang="en-US" sz="2400">
                  <a:solidFill>
                    <a:srgbClr val="FF3300"/>
                  </a:solidFill>
                  <a:ea typeface="宋体" pitchFamily="2" charset="-122"/>
                </a:rPr>
                <a:t>十进制数</a:t>
              </a:r>
            </a:p>
          </p:txBody>
        </p:sp>
        <p:sp>
          <p:nvSpPr>
            <p:cNvPr id="40984" name="Line 27"/>
            <p:cNvSpPr>
              <a:spLocks noChangeShapeType="1"/>
            </p:cNvSpPr>
            <p:nvPr/>
          </p:nvSpPr>
          <p:spPr bwMode="auto">
            <a:xfrm>
              <a:off x="1200" y="1641"/>
              <a:ext cx="2544"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5" name="Line 28"/>
            <p:cNvSpPr>
              <a:spLocks noChangeShapeType="1"/>
            </p:cNvSpPr>
            <p:nvPr/>
          </p:nvSpPr>
          <p:spPr bwMode="auto">
            <a:xfrm>
              <a:off x="1200" y="1890"/>
              <a:ext cx="2544"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6" name="Line 29"/>
            <p:cNvSpPr>
              <a:spLocks noChangeShapeType="1"/>
            </p:cNvSpPr>
            <p:nvPr/>
          </p:nvSpPr>
          <p:spPr bwMode="auto">
            <a:xfrm>
              <a:off x="1200" y="2139"/>
              <a:ext cx="2544"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7" name="Line 30"/>
            <p:cNvSpPr>
              <a:spLocks noChangeShapeType="1"/>
            </p:cNvSpPr>
            <p:nvPr/>
          </p:nvSpPr>
          <p:spPr bwMode="auto">
            <a:xfrm>
              <a:off x="1200" y="2388"/>
              <a:ext cx="2544"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8" name="Line 31"/>
            <p:cNvSpPr>
              <a:spLocks noChangeShapeType="1"/>
            </p:cNvSpPr>
            <p:nvPr/>
          </p:nvSpPr>
          <p:spPr bwMode="auto">
            <a:xfrm>
              <a:off x="1200" y="2637"/>
              <a:ext cx="2544"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9" name="Line 32"/>
            <p:cNvSpPr>
              <a:spLocks noChangeShapeType="1"/>
            </p:cNvSpPr>
            <p:nvPr/>
          </p:nvSpPr>
          <p:spPr bwMode="auto">
            <a:xfrm>
              <a:off x="1200" y="2886"/>
              <a:ext cx="2544"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90" name="Line 33"/>
            <p:cNvSpPr>
              <a:spLocks noChangeShapeType="1"/>
            </p:cNvSpPr>
            <p:nvPr/>
          </p:nvSpPr>
          <p:spPr bwMode="auto">
            <a:xfrm>
              <a:off x="1200" y="3135"/>
              <a:ext cx="2544"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91" name="Line 34"/>
            <p:cNvSpPr>
              <a:spLocks noChangeShapeType="1"/>
            </p:cNvSpPr>
            <p:nvPr/>
          </p:nvSpPr>
          <p:spPr bwMode="auto">
            <a:xfrm>
              <a:off x="1200" y="3384"/>
              <a:ext cx="2544"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92" name="Line 35"/>
            <p:cNvSpPr>
              <a:spLocks noChangeShapeType="1"/>
            </p:cNvSpPr>
            <p:nvPr/>
          </p:nvSpPr>
          <p:spPr bwMode="auto">
            <a:xfrm>
              <a:off x="1200" y="3633"/>
              <a:ext cx="2544"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93" name="Line 38"/>
            <p:cNvSpPr>
              <a:spLocks noChangeShapeType="1"/>
            </p:cNvSpPr>
            <p:nvPr/>
          </p:nvSpPr>
          <p:spPr bwMode="auto">
            <a:xfrm>
              <a:off x="2496" y="1392"/>
              <a:ext cx="0" cy="249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94" name="Line 26"/>
            <p:cNvSpPr>
              <a:spLocks noChangeShapeType="1"/>
            </p:cNvSpPr>
            <p:nvPr/>
          </p:nvSpPr>
          <p:spPr bwMode="auto">
            <a:xfrm>
              <a:off x="1200" y="1392"/>
              <a:ext cx="2544"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95" name="Line 37"/>
            <p:cNvSpPr>
              <a:spLocks noChangeShapeType="1"/>
            </p:cNvSpPr>
            <p:nvPr/>
          </p:nvSpPr>
          <p:spPr bwMode="auto">
            <a:xfrm>
              <a:off x="1200" y="1392"/>
              <a:ext cx="0" cy="249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96" name="Line 39"/>
            <p:cNvSpPr>
              <a:spLocks noChangeShapeType="1"/>
            </p:cNvSpPr>
            <p:nvPr/>
          </p:nvSpPr>
          <p:spPr bwMode="auto">
            <a:xfrm>
              <a:off x="3744" y="1392"/>
              <a:ext cx="0" cy="249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97" name="Line 36"/>
            <p:cNvSpPr>
              <a:spLocks noChangeShapeType="1"/>
            </p:cNvSpPr>
            <p:nvPr/>
          </p:nvSpPr>
          <p:spPr bwMode="auto">
            <a:xfrm>
              <a:off x="1200" y="3882"/>
              <a:ext cx="2544"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98" name="Rectangle 327"/>
            <p:cNvSpPr>
              <a:spLocks noChangeArrowheads="1"/>
            </p:cNvSpPr>
            <p:nvPr/>
          </p:nvSpPr>
          <p:spPr bwMode="auto">
            <a:xfrm>
              <a:off x="2496" y="3888"/>
              <a:ext cx="124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hlink"/>
                </a:buClr>
                <a:buSzPct val="110000"/>
                <a:buFont typeface="Wingdings" pitchFamily="2" charset="2"/>
                <a:buNone/>
              </a:pPr>
              <a:r>
                <a:rPr lang="en-US" altLang="zh-CN" sz="2400" b="0">
                  <a:solidFill>
                    <a:srgbClr val="080808"/>
                  </a:solidFill>
                  <a:ea typeface="宋体" pitchFamily="2" charset="-122"/>
                </a:rPr>
                <a:t>1001</a:t>
              </a:r>
            </a:p>
          </p:txBody>
        </p:sp>
        <p:sp>
          <p:nvSpPr>
            <p:cNvPr id="40999" name="Rectangle 326"/>
            <p:cNvSpPr>
              <a:spLocks noChangeArrowheads="1"/>
            </p:cNvSpPr>
            <p:nvPr/>
          </p:nvSpPr>
          <p:spPr bwMode="auto">
            <a:xfrm>
              <a:off x="1200" y="3888"/>
              <a:ext cx="129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hlink"/>
                </a:buClr>
                <a:buSzPct val="110000"/>
                <a:buFont typeface="Wingdings" pitchFamily="2" charset="2"/>
                <a:buNone/>
              </a:pPr>
              <a:r>
                <a:rPr lang="en-US" altLang="zh-CN" sz="2400" b="0">
                  <a:solidFill>
                    <a:srgbClr val="080808"/>
                  </a:solidFill>
                  <a:ea typeface="宋体" pitchFamily="2" charset="-122"/>
                </a:rPr>
                <a:t>9</a:t>
              </a:r>
            </a:p>
          </p:txBody>
        </p:sp>
        <p:sp>
          <p:nvSpPr>
            <p:cNvPr id="41000" name="Line 328"/>
            <p:cNvSpPr>
              <a:spLocks noChangeShapeType="1"/>
            </p:cNvSpPr>
            <p:nvPr/>
          </p:nvSpPr>
          <p:spPr bwMode="auto">
            <a:xfrm>
              <a:off x="1200" y="3888"/>
              <a:ext cx="2544"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01" name="Line 329"/>
            <p:cNvSpPr>
              <a:spLocks noChangeShapeType="1"/>
            </p:cNvSpPr>
            <p:nvPr/>
          </p:nvSpPr>
          <p:spPr bwMode="auto">
            <a:xfrm>
              <a:off x="1200" y="4137"/>
              <a:ext cx="2544"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02" name="Line 330"/>
            <p:cNvSpPr>
              <a:spLocks noChangeShapeType="1"/>
            </p:cNvSpPr>
            <p:nvPr/>
          </p:nvSpPr>
          <p:spPr bwMode="auto">
            <a:xfrm>
              <a:off x="1200" y="3888"/>
              <a:ext cx="0" cy="249"/>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03" name="Line 331"/>
            <p:cNvSpPr>
              <a:spLocks noChangeShapeType="1"/>
            </p:cNvSpPr>
            <p:nvPr/>
          </p:nvSpPr>
          <p:spPr bwMode="auto">
            <a:xfrm>
              <a:off x="2496" y="3888"/>
              <a:ext cx="0" cy="249"/>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04" name="Line 332"/>
            <p:cNvSpPr>
              <a:spLocks noChangeShapeType="1"/>
            </p:cNvSpPr>
            <p:nvPr/>
          </p:nvSpPr>
          <p:spPr bwMode="auto">
            <a:xfrm>
              <a:off x="3744" y="3888"/>
              <a:ext cx="0" cy="249"/>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5" name="标题 1"/>
          <p:cNvSpPr>
            <a:spLocks noGrp="1"/>
          </p:cNvSpPr>
          <p:nvPr>
            <p:ph type="title"/>
          </p:nvPr>
        </p:nvSpPr>
        <p:spPr>
          <a:xfrm>
            <a:off x="685800" y="731838"/>
            <a:ext cx="8153400" cy="563562"/>
          </a:xfrm>
        </p:spPr>
        <p:txBody>
          <a:bodyPr/>
          <a:lstStyle/>
          <a:p>
            <a:r>
              <a:rPr lang="en-US" altLang="zh-CN" dirty="0" smtClean="0"/>
              <a:t>5.  </a:t>
            </a:r>
            <a:r>
              <a:rPr lang="zh-CN" altLang="en-US" dirty="0" smtClean="0"/>
              <a:t>二进制编码的十进制数（</a:t>
            </a:r>
            <a:r>
              <a:rPr lang="en-US" altLang="zh-CN" dirty="0" smtClean="0"/>
              <a:t>BCD</a:t>
            </a:r>
            <a:r>
              <a:rPr lang="zh-CN" altLang="en-US" dirty="0" smtClean="0"/>
              <a:t>编码）</a:t>
            </a:r>
            <a:endParaRPr lang="zh-CN" altLang="en-US" dirty="0"/>
          </a:p>
        </p:txBody>
      </p:sp>
      <p:sp>
        <p:nvSpPr>
          <p:cNvPr id="46" name="日期占位符 3"/>
          <p:cNvSpPr>
            <a:spLocks noGrp="1"/>
          </p:cNvSpPr>
          <p:nvPr>
            <p:ph type="dt" sz="half" idx="12"/>
          </p:nvPr>
        </p:nvSpPr>
        <p:spPr>
          <a:xfrm>
            <a:off x="457200" y="6521450"/>
            <a:ext cx="2674640" cy="320675"/>
          </a:xfrm>
        </p:spPr>
        <p:txBody>
          <a:bodyPr/>
          <a:lstStyle/>
          <a:p>
            <a:r>
              <a:rPr lang="en-US" altLang="zh-CN" dirty="0" smtClean="0"/>
              <a:t>xtwang@mail.xidian.edu.cn</a:t>
            </a:r>
            <a:endParaRPr lang="en-US" altLang="zh-CN" dirty="0"/>
          </a:p>
        </p:txBody>
      </p:sp>
    </p:spTree>
    <p:extLst>
      <p:ext uri="{BB962C8B-B14F-4D97-AF65-F5344CB8AC3E}">
        <p14:creationId xmlns:p14="http://schemas.microsoft.com/office/powerpoint/2010/main" val="14541075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2" descr="Rectangle: Click to edit Master text styles&#10;Second level&#10;Third level&#10;Fourth level&#10;Fifth level"/>
          <p:cNvSpPr>
            <a:spLocks noGrp="1" noChangeArrowheads="1"/>
          </p:cNvSpPr>
          <p:nvPr>
            <p:ph type="body" idx="1"/>
          </p:nvPr>
        </p:nvSpPr>
        <p:spPr/>
        <p:txBody>
          <a:bodyPr/>
          <a:lstStyle/>
          <a:p>
            <a:pPr algn="just" eaLnBrk="1" hangingPunct="1">
              <a:buFont typeface="Wingdings" pitchFamily="2" charset="2"/>
              <a:buNone/>
            </a:pPr>
            <a:r>
              <a:rPr lang="en-US" altLang="zh-CN" sz="2800" smtClean="0">
                <a:solidFill>
                  <a:srgbClr val="000000"/>
                </a:solidFill>
              </a:rPr>
              <a:t> </a:t>
            </a:r>
            <a:endParaRPr lang="en-US" altLang="zh-CN" sz="2800" smtClean="0"/>
          </a:p>
          <a:p>
            <a:pPr eaLnBrk="1" hangingPunct="1">
              <a:buFont typeface="Wingdings" pitchFamily="2" charset="2"/>
              <a:buNone/>
            </a:pPr>
            <a:endParaRPr lang="en-US" altLang="zh-CN" sz="2800" smtClean="0"/>
          </a:p>
        </p:txBody>
      </p:sp>
      <p:sp>
        <p:nvSpPr>
          <p:cNvPr id="18440" name="Rectangle 5"/>
          <p:cNvSpPr>
            <a:spLocks noChangeArrowheads="1"/>
          </p:cNvSpPr>
          <p:nvPr/>
        </p:nvSpPr>
        <p:spPr bwMode="auto">
          <a:xfrm>
            <a:off x="742950" y="1340768"/>
            <a:ext cx="432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zh-CN" altLang="en-US" sz="2400" b="1">
                <a:solidFill>
                  <a:srgbClr val="FF3300"/>
                </a:solidFill>
                <a:latin typeface="楷体_GB2312" pitchFamily="49" charset="-122"/>
                <a:ea typeface="楷体_GB2312" pitchFamily="49" charset="-122"/>
              </a:rPr>
              <a:t>如：</a:t>
            </a:r>
            <a:r>
              <a:rPr lang="zh-CN" altLang="en-US" sz="2400" b="1">
                <a:solidFill>
                  <a:srgbClr val="080808"/>
                </a:solidFill>
                <a:latin typeface="楷体_GB2312" pitchFamily="49" charset="-122"/>
                <a:ea typeface="楷体_GB2312" pitchFamily="49" charset="-122"/>
              </a:rPr>
              <a:t>十进制数和</a:t>
            </a:r>
            <a:r>
              <a:rPr lang="en-US" altLang="zh-CN" sz="2400" b="1">
                <a:solidFill>
                  <a:srgbClr val="080808"/>
                </a:solidFill>
                <a:latin typeface="楷体_GB2312" pitchFamily="49" charset="-122"/>
                <a:ea typeface="楷体_GB2312" pitchFamily="49" charset="-122"/>
              </a:rPr>
              <a:t>BCD</a:t>
            </a:r>
            <a:r>
              <a:rPr lang="zh-CN" altLang="en-US" sz="2400" b="1">
                <a:solidFill>
                  <a:srgbClr val="080808"/>
                </a:solidFill>
                <a:latin typeface="楷体_GB2312" pitchFamily="49" charset="-122"/>
                <a:ea typeface="楷体_GB2312" pitchFamily="49" charset="-122"/>
              </a:rPr>
              <a:t>码相互转换</a:t>
            </a:r>
          </a:p>
        </p:txBody>
      </p:sp>
      <p:sp>
        <p:nvSpPr>
          <p:cNvPr id="18441" name="Rectangle 6"/>
          <p:cNvSpPr>
            <a:spLocks noChangeArrowheads="1"/>
          </p:cNvSpPr>
          <p:nvPr/>
        </p:nvSpPr>
        <p:spPr bwMode="auto">
          <a:xfrm>
            <a:off x="2109788" y="1874168"/>
            <a:ext cx="2492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a:solidFill>
                  <a:srgbClr val="080808"/>
                </a:solidFill>
                <a:latin typeface="楷体_GB2312" pitchFamily="49" charset="-122"/>
                <a:ea typeface="楷体_GB2312" pitchFamily="49" charset="-122"/>
              </a:rPr>
              <a:t>75.4      BCD</a:t>
            </a:r>
            <a:r>
              <a:rPr lang="zh-CN" altLang="en-US" sz="2400" b="1">
                <a:solidFill>
                  <a:srgbClr val="080808"/>
                </a:solidFill>
                <a:latin typeface="楷体_GB2312" pitchFamily="49" charset="-122"/>
                <a:ea typeface="楷体_GB2312" pitchFamily="49" charset="-122"/>
              </a:rPr>
              <a:t>码</a:t>
            </a:r>
          </a:p>
        </p:txBody>
      </p:sp>
      <p:sp>
        <p:nvSpPr>
          <p:cNvPr id="18442" name="Line 7"/>
          <p:cNvSpPr>
            <a:spLocks noChangeShapeType="1"/>
          </p:cNvSpPr>
          <p:nvPr/>
        </p:nvSpPr>
        <p:spPr bwMode="auto">
          <a:xfrm>
            <a:off x="2921000" y="2155155"/>
            <a:ext cx="685800" cy="0"/>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8443" name="Rectangle 8"/>
          <p:cNvSpPr>
            <a:spLocks noChangeArrowheads="1"/>
          </p:cNvSpPr>
          <p:nvPr/>
        </p:nvSpPr>
        <p:spPr bwMode="auto">
          <a:xfrm>
            <a:off x="2233613" y="2410743"/>
            <a:ext cx="10486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a:solidFill>
                  <a:srgbClr val="080808"/>
                </a:solidFill>
              </a:rPr>
              <a:t>75.4 =</a:t>
            </a:r>
            <a:endParaRPr lang="en-US" altLang="zh-CN" sz="2400" b="1">
              <a:solidFill>
                <a:srgbClr val="080808"/>
              </a:solidFill>
              <a:latin typeface="仿宋_GB2312" pitchFamily="49" charset="-122"/>
            </a:endParaRPr>
          </a:p>
        </p:txBody>
      </p:sp>
      <p:graphicFrame>
        <p:nvGraphicFramePr>
          <p:cNvPr id="18434" name="Object 9"/>
          <p:cNvGraphicFramePr>
            <a:graphicFrameLocks noChangeAspect="1"/>
          </p:cNvGraphicFramePr>
          <p:nvPr>
            <p:extLst>
              <p:ext uri="{D42A27DB-BD31-4B8C-83A1-F6EECF244321}">
                <p14:modId xmlns:p14="http://schemas.microsoft.com/office/powerpoint/2010/main" val="486883342"/>
              </p:ext>
            </p:extLst>
          </p:nvPr>
        </p:nvGraphicFramePr>
        <p:xfrm>
          <a:off x="3200400" y="2459955"/>
          <a:ext cx="2743200" cy="492125"/>
        </p:xfrm>
        <a:graphic>
          <a:graphicData uri="http://schemas.openxmlformats.org/presentationml/2006/ole">
            <mc:AlternateContent xmlns:mc="http://schemas.openxmlformats.org/markup-compatibility/2006">
              <mc:Choice xmlns:v="urn:schemas-microsoft-com:vml" Requires="v">
                <p:oleObj spid="_x0000_s117882" name="Equation" r:id="rId3" imgW="1295280" imgH="228600" progId="Equation.3">
                  <p:embed/>
                </p:oleObj>
              </mc:Choice>
              <mc:Fallback>
                <p:oleObj name="Equation" r:id="rId3" imgW="12952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2459955"/>
                        <a:ext cx="274320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4" name="Line 10"/>
          <p:cNvSpPr>
            <a:spLocks noChangeShapeType="1"/>
          </p:cNvSpPr>
          <p:nvPr/>
        </p:nvSpPr>
        <p:spPr bwMode="auto">
          <a:xfrm>
            <a:off x="3962400" y="2383755"/>
            <a:ext cx="0" cy="609600"/>
          </a:xfrm>
          <a:prstGeom prst="line">
            <a:avLst/>
          </a:prstGeom>
          <a:noFill/>
          <a:ln w="254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8445" name="Rectangle 11"/>
          <p:cNvSpPr>
            <a:spLocks noChangeArrowheads="1"/>
          </p:cNvSpPr>
          <p:nvPr/>
        </p:nvSpPr>
        <p:spPr bwMode="auto">
          <a:xfrm>
            <a:off x="1828800" y="2993355"/>
            <a:ext cx="3009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a:solidFill>
                  <a:srgbClr val="080808"/>
                </a:solidFill>
                <a:latin typeface="宋体" pitchFamily="2" charset="-122"/>
                <a:ea typeface="宋体" pitchFamily="2" charset="-122"/>
              </a:rPr>
              <a:t>BCD</a:t>
            </a:r>
            <a:r>
              <a:rPr lang="zh-CN" altLang="en-US" sz="2400" b="1">
                <a:solidFill>
                  <a:srgbClr val="080808"/>
                </a:solidFill>
                <a:latin typeface="仿宋_GB2312" pitchFamily="49" charset="-122"/>
              </a:rPr>
              <a:t>码</a:t>
            </a:r>
            <a:r>
              <a:rPr lang="en-US" altLang="zh-CN" sz="2400" b="1">
                <a:solidFill>
                  <a:srgbClr val="080808"/>
                </a:solidFill>
                <a:latin typeface="宋体" pitchFamily="2" charset="-122"/>
                <a:ea typeface="宋体" pitchFamily="2" charset="-122"/>
              </a:rPr>
              <a:t>10000101.0101</a:t>
            </a:r>
          </a:p>
        </p:txBody>
      </p:sp>
      <p:sp>
        <p:nvSpPr>
          <p:cNvPr id="18446" name="Line 12"/>
          <p:cNvSpPr>
            <a:spLocks noChangeShapeType="1"/>
          </p:cNvSpPr>
          <p:nvPr/>
        </p:nvSpPr>
        <p:spPr bwMode="auto">
          <a:xfrm>
            <a:off x="4800600" y="3221955"/>
            <a:ext cx="685800" cy="0"/>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8447" name="Rectangle 13"/>
          <p:cNvSpPr>
            <a:spLocks noChangeArrowheads="1"/>
          </p:cNvSpPr>
          <p:nvPr/>
        </p:nvSpPr>
        <p:spPr bwMode="auto">
          <a:xfrm>
            <a:off x="5486400" y="2993355"/>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80808"/>
                </a:solidFill>
                <a:ea typeface="楷体_GB2312" pitchFamily="49" charset="-122"/>
              </a:rPr>
              <a:t>十进制数</a:t>
            </a:r>
          </a:p>
        </p:txBody>
      </p:sp>
      <p:graphicFrame>
        <p:nvGraphicFramePr>
          <p:cNvPr id="18435" name="Object 14"/>
          <p:cNvGraphicFramePr>
            <a:graphicFrameLocks noChangeAspect="1"/>
          </p:cNvGraphicFramePr>
          <p:nvPr>
            <p:extLst>
              <p:ext uri="{D42A27DB-BD31-4B8C-83A1-F6EECF244321}">
                <p14:modId xmlns:p14="http://schemas.microsoft.com/office/powerpoint/2010/main" val="2923629649"/>
              </p:ext>
            </p:extLst>
          </p:nvPr>
        </p:nvGraphicFramePr>
        <p:xfrm>
          <a:off x="2057400" y="3450555"/>
          <a:ext cx="3657600" cy="685800"/>
        </p:xfrm>
        <a:graphic>
          <a:graphicData uri="http://schemas.openxmlformats.org/presentationml/2006/ole">
            <mc:AlternateContent xmlns:mc="http://schemas.openxmlformats.org/markup-compatibility/2006">
              <mc:Choice xmlns:v="urn:schemas-microsoft-com:vml" Requires="v">
                <p:oleObj spid="_x0000_s117883" name="Equation" r:id="rId5" imgW="1269720" imgH="228600" progId="Equation.3">
                  <p:embed/>
                </p:oleObj>
              </mc:Choice>
              <mc:Fallback>
                <p:oleObj name="Equation" r:id="rId5" imgW="126972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3450555"/>
                        <a:ext cx="36576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8" name="Line 15"/>
          <p:cNvSpPr>
            <a:spLocks noChangeShapeType="1"/>
          </p:cNvSpPr>
          <p:nvPr/>
        </p:nvSpPr>
        <p:spPr bwMode="auto">
          <a:xfrm>
            <a:off x="4114800" y="3526755"/>
            <a:ext cx="0" cy="609600"/>
          </a:xfrm>
          <a:prstGeom prst="line">
            <a:avLst/>
          </a:prstGeom>
          <a:noFill/>
          <a:ln w="254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8449" name="Rectangle 16"/>
          <p:cNvSpPr>
            <a:spLocks noChangeArrowheads="1"/>
          </p:cNvSpPr>
          <p:nvPr/>
        </p:nvSpPr>
        <p:spPr bwMode="auto">
          <a:xfrm>
            <a:off x="5645150" y="3553743"/>
            <a:ext cx="998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a:solidFill>
                  <a:srgbClr val="080808"/>
                </a:solidFill>
              </a:rPr>
              <a:t>=85.5</a:t>
            </a:r>
          </a:p>
        </p:txBody>
      </p:sp>
      <p:sp>
        <p:nvSpPr>
          <p:cNvPr id="18450" name="Rectangle 17"/>
          <p:cNvSpPr>
            <a:spLocks noChangeArrowheads="1"/>
          </p:cNvSpPr>
          <p:nvPr/>
        </p:nvSpPr>
        <p:spPr bwMode="auto">
          <a:xfrm>
            <a:off x="762000" y="4136355"/>
            <a:ext cx="8077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b="1">
                <a:solidFill>
                  <a:srgbClr val="080808"/>
                </a:solidFill>
              </a:rPr>
              <a:t>      </a:t>
            </a:r>
            <a:r>
              <a:rPr lang="zh-CN" altLang="en-US" sz="2400" b="1">
                <a:solidFill>
                  <a:srgbClr val="080808"/>
                </a:solidFill>
                <a:latin typeface="楷体_GB2312" pitchFamily="49" charset="-122"/>
                <a:ea typeface="楷体_GB2312" pitchFamily="49" charset="-122"/>
              </a:rPr>
              <a:t>同一个</a:t>
            </a:r>
            <a:r>
              <a:rPr lang="en-US" altLang="zh-CN" sz="2400" b="1">
                <a:solidFill>
                  <a:srgbClr val="080808"/>
                </a:solidFill>
                <a:latin typeface="楷体_GB2312" pitchFamily="49" charset="-122"/>
                <a:ea typeface="楷体_GB2312" pitchFamily="49" charset="-122"/>
              </a:rPr>
              <a:t>8</a:t>
            </a:r>
            <a:r>
              <a:rPr lang="zh-CN" altLang="en-US" sz="2400" b="1">
                <a:solidFill>
                  <a:srgbClr val="080808"/>
                </a:solidFill>
                <a:latin typeface="楷体_GB2312" pitchFamily="49" charset="-122"/>
                <a:ea typeface="楷体_GB2312" pitchFamily="49" charset="-122"/>
              </a:rPr>
              <a:t>位二进制代码表示的数，当认为它表示的是二进制数和认为它表示的是二进制编码的十进制数，数值是不相同的。</a:t>
            </a:r>
            <a:r>
              <a:rPr lang="zh-CN" altLang="en-US" sz="2400" b="1">
                <a:solidFill>
                  <a:srgbClr val="FF3300"/>
                </a:solidFill>
                <a:latin typeface="楷体_GB2312" pitchFamily="49" charset="-122"/>
                <a:ea typeface="楷体_GB2312" pitchFamily="49" charset="-122"/>
              </a:rPr>
              <a:t>如：</a:t>
            </a:r>
          </a:p>
        </p:txBody>
      </p:sp>
      <p:graphicFrame>
        <p:nvGraphicFramePr>
          <p:cNvPr id="18436" name="Object 18"/>
          <p:cNvGraphicFramePr>
            <a:graphicFrameLocks noChangeAspect="1"/>
          </p:cNvGraphicFramePr>
          <p:nvPr>
            <p:extLst>
              <p:ext uri="{D42A27DB-BD31-4B8C-83A1-F6EECF244321}">
                <p14:modId xmlns:p14="http://schemas.microsoft.com/office/powerpoint/2010/main" val="200146351"/>
              </p:ext>
            </p:extLst>
          </p:nvPr>
        </p:nvGraphicFramePr>
        <p:xfrm>
          <a:off x="2590800" y="5279355"/>
          <a:ext cx="1905000" cy="463550"/>
        </p:xfrm>
        <a:graphic>
          <a:graphicData uri="http://schemas.openxmlformats.org/presentationml/2006/ole">
            <mc:AlternateContent xmlns:mc="http://schemas.openxmlformats.org/markup-compatibility/2006">
              <mc:Choice xmlns:v="urn:schemas-microsoft-com:vml" Requires="v">
                <p:oleObj spid="_x0000_s117884" name="Equation" r:id="rId7" imgW="812520" imgH="215640" progId="Equation.3">
                  <p:embed/>
                </p:oleObj>
              </mc:Choice>
              <mc:Fallback>
                <p:oleObj name="Equation" r:id="rId7" imgW="81252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800" y="5279355"/>
                        <a:ext cx="19050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7" name="Object 19"/>
          <p:cNvGraphicFramePr>
            <a:graphicFrameLocks noChangeAspect="1"/>
          </p:cNvGraphicFramePr>
          <p:nvPr>
            <p:extLst>
              <p:ext uri="{D42A27DB-BD31-4B8C-83A1-F6EECF244321}">
                <p14:modId xmlns:p14="http://schemas.microsoft.com/office/powerpoint/2010/main" val="3802776986"/>
              </p:ext>
            </p:extLst>
          </p:nvPr>
        </p:nvGraphicFramePr>
        <p:xfrm>
          <a:off x="2057400" y="5812755"/>
          <a:ext cx="2667000" cy="614363"/>
        </p:xfrm>
        <a:graphic>
          <a:graphicData uri="http://schemas.openxmlformats.org/presentationml/2006/ole">
            <mc:AlternateContent xmlns:mc="http://schemas.openxmlformats.org/markup-compatibility/2006">
              <mc:Choice xmlns:v="urn:schemas-microsoft-com:vml" Requires="v">
                <p:oleObj spid="_x0000_s117885" name="Equation" r:id="rId9" imgW="952200" imgH="228600" progId="Equation.3">
                  <p:embed/>
                </p:oleObj>
              </mc:Choice>
              <mc:Fallback>
                <p:oleObj name="Equation" r:id="rId9" imgW="9522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7400" y="5812755"/>
                        <a:ext cx="2667000" cy="614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51" name="Line 20"/>
          <p:cNvSpPr>
            <a:spLocks noChangeShapeType="1"/>
          </p:cNvSpPr>
          <p:nvPr/>
        </p:nvSpPr>
        <p:spPr bwMode="auto">
          <a:xfrm>
            <a:off x="3048000" y="5736555"/>
            <a:ext cx="0" cy="609600"/>
          </a:xfrm>
          <a:prstGeom prst="line">
            <a:avLst/>
          </a:prstGeom>
          <a:noFill/>
          <a:ln w="254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8452" name="Rectangle 21"/>
          <p:cNvSpPr>
            <a:spLocks noChangeArrowheads="1"/>
          </p:cNvSpPr>
          <p:nvPr/>
        </p:nvSpPr>
        <p:spPr bwMode="auto">
          <a:xfrm>
            <a:off x="4600575" y="5306343"/>
            <a:ext cx="7072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a:solidFill>
                  <a:srgbClr val="080808"/>
                </a:solidFill>
              </a:rPr>
              <a:t>=24</a:t>
            </a:r>
          </a:p>
        </p:txBody>
      </p:sp>
      <p:sp>
        <p:nvSpPr>
          <p:cNvPr id="18453" name="Rectangle 22"/>
          <p:cNvSpPr>
            <a:spLocks noChangeArrowheads="1"/>
          </p:cNvSpPr>
          <p:nvPr/>
        </p:nvSpPr>
        <p:spPr bwMode="auto">
          <a:xfrm>
            <a:off x="4600575" y="5839743"/>
            <a:ext cx="7072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a:solidFill>
                  <a:srgbClr val="080808"/>
                </a:solidFill>
              </a:rPr>
              <a:t>=18</a:t>
            </a:r>
          </a:p>
        </p:txBody>
      </p:sp>
      <p:sp>
        <p:nvSpPr>
          <p:cNvPr id="18454" name="Line 23"/>
          <p:cNvSpPr>
            <a:spLocks noChangeShapeType="1"/>
          </p:cNvSpPr>
          <p:nvPr/>
        </p:nvSpPr>
        <p:spPr bwMode="auto">
          <a:xfrm>
            <a:off x="4648200" y="2383755"/>
            <a:ext cx="0" cy="609600"/>
          </a:xfrm>
          <a:prstGeom prst="line">
            <a:avLst/>
          </a:prstGeom>
          <a:noFill/>
          <a:ln w="254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8455" name="Line 24"/>
          <p:cNvSpPr>
            <a:spLocks noChangeShapeType="1"/>
          </p:cNvSpPr>
          <p:nvPr/>
        </p:nvSpPr>
        <p:spPr bwMode="auto">
          <a:xfrm>
            <a:off x="3124200" y="3526755"/>
            <a:ext cx="0" cy="609600"/>
          </a:xfrm>
          <a:prstGeom prst="line">
            <a:avLst/>
          </a:prstGeom>
          <a:noFill/>
          <a:ln w="254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4" name="标题 1"/>
          <p:cNvSpPr>
            <a:spLocks noGrp="1"/>
          </p:cNvSpPr>
          <p:nvPr>
            <p:ph type="title"/>
          </p:nvPr>
        </p:nvSpPr>
        <p:spPr>
          <a:xfrm>
            <a:off x="685800" y="731838"/>
            <a:ext cx="8153400" cy="563562"/>
          </a:xfrm>
        </p:spPr>
        <p:txBody>
          <a:bodyPr/>
          <a:lstStyle/>
          <a:p>
            <a:r>
              <a:rPr lang="en-US" altLang="zh-CN" dirty="0" smtClean="0"/>
              <a:t>5.  </a:t>
            </a:r>
            <a:r>
              <a:rPr lang="zh-CN" altLang="en-US" dirty="0" smtClean="0"/>
              <a:t>二进制编码的十进制数（</a:t>
            </a:r>
            <a:r>
              <a:rPr lang="en-US" altLang="zh-CN" dirty="0" smtClean="0"/>
              <a:t>BCD</a:t>
            </a:r>
            <a:r>
              <a:rPr lang="zh-CN" altLang="en-US" dirty="0" smtClean="0"/>
              <a:t>编码）</a:t>
            </a:r>
            <a:endParaRPr lang="zh-CN" altLang="en-US" dirty="0"/>
          </a:p>
        </p:txBody>
      </p:sp>
      <p:sp>
        <p:nvSpPr>
          <p:cNvPr id="25" name="日期占位符 3"/>
          <p:cNvSpPr>
            <a:spLocks noGrp="1"/>
          </p:cNvSpPr>
          <p:nvPr>
            <p:ph type="dt" sz="half" idx="12"/>
          </p:nvPr>
        </p:nvSpPr>
        <p:spPr>
          <a:xfrm>
            <a:off x="457200" y="6521450"/>
            <a:ext cx="2674640" cy="320675"/>
          </a:xfrm>
        </p:spPr>
        <p:txBody>
          <a:bodyPr/>
          <a:lstStyle/>
          <a:p>
            <a:r>
              <a:rPr lang="en-US" altLang="zh-CN" dirty="0" smtClean="0"/>
              <a:t>xtwang@mail.xidian.edu.cn</a:t>
            </a:r>
            <a:endParaRPr lang="en-US" altLang="zh-CN" dirty="0"/>
          </a:p>
        </p:txBody>
      </p:sp>
    </p:spTree>
    <p:extLst>
      <p:ext uri="{BB962C8B-B14F-4D97-AF65-F5344CB8AC3E}">
        <p14:creationId xmlns:p14="http://schemas.microsoft.com/office/powerpoint/2010/main" val="260545337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72"/>
          <p:cNvSpPr>
            <a:spLocks noChangeArrowheads="1"/>
          </p:cNvSpPr>
          <p:nvPr/>
        </p:nvSpPr>
        <p:spPr bwMode="auto">
          <a:xfrm>
            <a:off x="338270" y="1295400"/>
            <a:ext cx="4935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80808"/>
                </a:solidFill>
                <a:latin typeface="楷体_GB2312" pitchFamily="49" charset="-122"/>
                <a:ea typeface="楷体_GB2312" pitchFamily="49" charset="-122"/>
              </a:rPr>
              <a:t>在计算机中，</a:t>
            </a:r>
            <a:r>
              <a:rPr lang="en-US" altLang="zh-CN" sz="2400" b="1">
                <a:solidFill>
                  <a:srgbClr val="080808"/>
                </a:solidFill>
                <a:latin typeface="楷体_GB2312" pitchFamily="49" charset="-122"/>
                <a:ea typeface="楷体_GB2312" pitchFamily="49" charset="-122"/>
              </a:rPr>
              <a:t>BCD</a:t>
            </a:r>
            <a:r>
              <a:rPr lang="zh-CN" altLang="en-US" sz="2400" b="1">
                <a:solidFill>
                  <a:srgbClr val="080808"/>
                </a:solidFill>
                <a:latin typeface="楷体_GB2312" pitchFamily="49" charset="-122"/>
                <a:ea typeface="楷体_GB2312" pitchFamily="49" charset="-122"/>
              </a:rPr>
              <a:t>码有两种基本格式</a:t>
            </a:r>
          </a:p>
        </p:txBody>
      </p:sp>
      <p:sp>
        <p:nvSpPr>
          <p:cNvPr id="19461" name="AutoShape 73"/>
          <p:cNvSpPr>
            <a:spLocks/>
          </p:cNvSpPr>
          <p:nvPr/>
        </p:nvSpPr>
        <p:spPr bwMode="auto">
          <a:xfrm>
            <a:off x="2918394" y="1981200"/>
            <a:ext cx="152400" cy="609600"/>
          </a:xfrm>
          <a:prstGeom prst="leftBrace">
            <a:avLst>
              <a:gd name="adj1" fmla="val 33333"/>
              <a:gd name="adj2" fmla="val 50000"/>
            </a:avLst>
          </a:pr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19462" name="Rectangle 74"/>
          <p:cNvSpPr>
            <a:spLocks noChangeArrowheads="1"/>
          </p:cNvSpPr>
          <p:nvPr/>
        </p:nvSpPr>
        <p:spPr bwMode="auto">
          <a:xfrm>
            <a:off x="3070794" y="17526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000FF"/>
                </a:solidFill>
                <a:latin typeface="楷体_GB2312" pitchFamily="49" charset="-122"/>
                <a:ea typeface="楷体_GB2312" pitchFamily="49" charset="-122"/>
              </a:rPr>
              <a:t>a.</a:t>
            </a:r>
            <a:r>
              <a:rPr lang="zh-CN" altLang="en-US" sz="2400" b="1">
                <a:solidFill>
                  <a:srgbClr val="0000FF"/>
                </a:solidFill>
                <a:latin typeface="楷体_GB2312" pitchFamily="49" charset="-122"/>
                <a:ea typeface="楷体_GB2312" pitchFamily="49" charset="-122"/>
              </a:rPr>
              <a:t>组合式</a:t>
            </a:r>
            <a:r>
              <a:rPr lang="en-US" altLang="zh-CN" sz="2400" b="1">
                <a:solidFill>
                  <a:srgbClr val="0000FF"/>
                </a:solidFill>
                <a:latin typeface="楷体_GB2312" pitchFamily="49" charset="-122"/>
                <a:ea typeface="楷体_GB2312" pitchFamily="49" charset="-122"/>
              </a:rPr>
              <a:t>BCD</a:t>
            </a:r>
            <a:r>
              <a:rPr lang="zh-CN" altLang="en-US" sz="2400" b="1">
                <a:solidFill>
                  <a:srgbClr val="0000FF"/>
                </a:solidFill>
                <a:latin typeface="楷体_GB2312" pitchFamily="49" charset="-122"/>
                <a:ea typeface="楷体_GB2312" pitchFamily="49" charset="-122"/>
              </a:rPr>
              <a:t>码</a:t>
            </a:r>
          </a:p>
        </p:txBody>
      </p:sp>
      <p:sp>
        <p:nvSpPr>
          <p:cNvPr id="19463" name="Rectangle 75"/>
          <p:cNvSpPr>
            <a:spLocks noChangeArrowheads="1"/>
          </p:cNvSpPr>
          <p:nvPr/>
        </p:nvSpPr>
        <p:spPr bwMode="auto">
          <a:xfrm>
            <a:off x="3070794" y="23622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000FF"/>
                </a:solidFill>
                <a:latin typeface="楷体_GB2312" pitchFamily="49" charset="-122"/>
                <a:ea typeface="楷体_GB2312" pitchFamily="49" charset="-122"/>
              </a:rPr>
              <a:t>b.</a:t>
            </a:r>
            <a:r>
              <a:rPr lang="zh-CN" altLang="en-US" sz="2400" b="1">
                <a:solidFill>
                  <a:srgbClr val="0000FF"/>
                </a:solidFill>
                <a:latin typeface="楷体_GB2312" pitchFamily="49" charset="-122"/>
                <a:ea typeface="楷体_GB2312" pitchFamily="49" charset="-122"/>
              </a:rPr>
              <a:t>分离式</a:t>
            </a:r>
            <a:r>
              <a:rPr lang="en-US" altLang="zh-CN" sz="2400" b="1">
                <a:solidFill>
                  <a:srgbClr val="0000FF"/>
                </a:solidFill>
                <a:latin typeface="楷体_GB2312" pitchFamily="49" charset="-122"/>
                <a:ea typeface="楷体_GB2312" pitchFamily="49" charset="-122"/>
              </a:rPr>
              <a:t>BCD</a:t>
            </a:r>
            <a:r>
              <a:rPr lang="zh-CN" altLang="en-US" sz="2400" b="1">
                <a:solidFill>
                  <a:srgbClr val="0000FF"/>
                </a:solidFill>
                <a:latin typeface="楷体_GB2312" pitchFamily="49" charset="-122"/>
                <a:ea typeface="楷体_GB2312" pitchFamily="49" charset="-122"/>
              </a:rPr>
              <a:t>码</a:t>
            </a:r>
          </a:p>
        </p:txBody>
      </p:sp>
      <p:sp>
        <p:nvSpPr>
          <p:cNvPr id="19464" name="Rectangle 76"/>
          <p:cNvSpPr>
            <a:spLocks noChangeArrowheads="1"/>
          </p:cNvSpPr>
          <p:nvPr/>
        </p:nvSpPr>
        <p:spPr bwMode="auto">
          <a:xfrm>
            <a:off x="251520" y="3155194"/>
            <a:ext cx="8001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dirty="0">
                <a:solidFill>
                  <a:srgbClr val="080808"/>
                </a:solidFill>
                <a:latin typeface="楷体_GB2312" pitchFamily="49" charset="-122"/>
                <a:ea typeface="楷体_GB2312" pitchFamily="49" charset="-122"/>
              </a:rPr>
              <a:t>a.</a:t>
            </a:r>
            <a:r>
              <a:rPr lang="zh-CN" altLang="en-US" sz="2400" b="1" dirty="0">
                <a:solidFill>
                  <a:srgbClr val="0000FF"/>
                </a:solidFill>
                <a:latin typeface="楷体_GB2312" pitchFamily="49" charset="-122"/>
                <a:ea typeface="楷体_GB2312" pitchFamily="49" charset="-122"/>
              </a:rPr>
              <a:t>组合式</a:t>
            </a:r>
            <a:r>
              <a:rPr lang="en-US" altLang="zh-CN" sz="2400" b="1" dirty="0">
                <a:solidFill>
                  <a:srgbClr val="0000FF"/>
                </a:solidFill>
                <a:latin typeface="楷体_GB2312" pitchFamily="49" charset="-122"/>
                <a:ea typeface="楷体_GB2312" pitchFamily="49" charset="-122"/>
              </a:rPr>
              <a:t>BCD</a:t>
            </a:r>
            <a:r>
              <a:rPr lang="zh-CN" altLang="en-US" sz="2400" b="1" dirty="0">
                <a:solidFill>
                  <a:srgbClr val="0000FF"/>
                </a:solidFill>
                <a:latin typeface="楷体_GB2312" pitchFamily="49" charset="-122"/>
                <a:ea typeface="楷体_GB2312" pitchFamily="49" charset="-122"/>
              </a:rPr>
              <a:t>码</a:t>
            </a:r>
            <a:r>
              <a:rPr lang="zh-CN" altLang="en-US" sz="2400" b="1" dirty="0">
                <a:solidFill>
                  <a:srgbClr val="080808"/>
                </a:solidFill>
                <a:latin typeface="楷体_GB2312" pitchFamily="49" charset="-122"/>
                <a:ea typeface="楷体_GB2312" pitchFamily="49" charset="-122"/>
              </a:rPr>
              <a:t>       </a:t>
            </a:r>
            <a:endParaRPr lang="en-US" altLang="zh-CN" sz="2400" b="1" dirty="0" smtClean="0">
              <a:solidFill>
                <a:srgbClr val="080808"/>
              </a:solidFill>
              <a:latin typeface="楷体_GB2312" pitchFamily="49" charset="-122"/>
              <a:ea typeface="楷体_GB2312" pitchFamily="49" charset="-122"/>
            </a:endParaRPr>
          </a:p>
          <a:p>
            <a:pPr algn="l"/>
            <a:r>
              <a:rPr lang="zh-CN" altLang="en-US" sz="2400" b="1" dirty="0" smtClean="0">
                <a:solidFill>
                  <a:srgbClr val="080808"/>
                </a:solidFill>
                <a:latin typeface="楷体_GB2312" pitchFamily="49" charset="-122"/>
                <a:ea typeface="楷体_GB2312" pitchFamily="49" charset="-122"/>
              </a:rPr>
              <a:t>两</a:t>
            </a:r>
            <a:r>
              <a:rPr lang="zh-CN" altLang="en-US" sz="2400" b="1" dirty="0">
                <a:solidFill>
                  <a:srgbClr val="080808"/>
                </a:solidFill>
                <a:latin typeface="楷体_GB2312" pitchFamily="49" charset="-122"/>
                <a:ea typeface="楷体_GB2312" pitchFamily="49" charset="-122"/>
              </a:rPr>
              <a:t>位十进制存放在一个字节中。</a:t>
            </a:r>
          </a:p>
          <a:p>
            <a:pPr algn="l"/>
            <a:r>
              <a:rPr lang="zh-CN" altLang="en-US" sz="2400" b="1" dirty="0" smtClean="0">
                <a:solidFill>
                  <a:srgbClr val="080808"/>
                </a:solidFill>
                <a:latin typeface="楷体_GB2312" pitchFamily="49" charset="-122"/>
                <a:ea typeface="楷体_GB2312" pitchFamily="49" charset="-122"/>
              </a:rPr>
              <a:t>如：数</a:t>
            </a:r>
            <a:r>
              <a:rPr lang="en-US" altLang="zh-CN" sz="2400" b="1" dirty="0">
                <a:solidFill>
                  <a:srgbClr val="080808"/>
                </a:solidFill>
                <a:latin typeface="楷体_GB2312" pitchFamily="49" charset="-122"/>
                <a:ea typeface="楷体_GB2312" pitchFamily="49" charset="-122"/>
              </a:rPr>
              <a:t>24</a:t>
            </a:r>
            <a:r>
              <a:rPr lang="zh-CN" altLang="en-US" sz="2400" b="1" dirty="0">
                <a:solidFill>
                  <a:srgbClr val="080808"/>
                </a:solidFill>
                <a:latin typeface="楷体_GB2312" pitchFamily="49" charset="-122"/>
                <a:ea typeface="楷体_GB2312" pitchFamily="49" charset="-122"/>
              </a:rPr>
              <a:t>的存放格式：  </a:t>
            </a:r>
          </a:p>
        </p:txBody>
      </p:sp>
      <p:sp>
        <p:nvSpPr>
          <p:cNvPr id="19466" name="Rectangle 78"/>
          <p:cNvSpPr>
            <a:spLocks noChangeArrowheads="1"/>
          </p:cNvSpPr>
          <p:nvPr/>
        </p:nvSpPr>
        <p:spPr bwMode="auto">
          <a:xfrm>
            <a:off x="323528" y="4958842"/>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b="1" dirty="0">
                <a:solidFill>
                  <a:srgbClr val="080808"/>
                </a:solidFill>
              </a:rPr>
              <a:t>        </a:t>
            </a:r>
            <a:r>
              <a:rPr lang="en-US" altLang="zh-CN" sz="2400" b="1" dirty="0">
                <a:solidFill>
                  <a:srgbClr val="080808"/>
                </a:solidFill>
              </a:rPr>
              <a:t>0  0  1  0  0  1  0  0</a:t>
            </a:r>
          </a:p>
        </p:txBody>
      </p:sp>
      <p:grpSp>
        <p:nvGrpSpPr>
          <p:cNvPr id="19467" name="Group 79"/>
          <p:cNvGrpSpPr>
            <a:grpSpLocks/>
          </p:cNvGrpSpPr>
          <p:nvPr/>
        </p:nvGrpSpPr>
        <p:grpSpPr bwMode="auto">
          <a:xfrm>
            <a:off x="759024" y="4577843"/>
            <a:ext cx="2819400" cy="1443445"/>
            <a:chOff x="3024" y="2400"/>
            <a:chExt cx="1584" cy="806"/>
          </a:xfrm>
        </p:grpSpPr>
        <p:grpSp>
          <p:nvGrpSpPr>
            <p:cNvPr id="19468" name="Group 80"/>
            <p:cNvGrpSpPr>
              <a:grpSpLocks/>
            </p:cNvGrpSpPr>
            <p:nvPr/>
          </p:nvGrpSpPr>
          <p:grpSpPr bwMode="auto">
            <a:xfrm>
              <a:off x="3072" y="2640"/>
              <a:ext cx="1536" cy="192"/>
              <a:chOff x="1344" y="3456"/>
              <a:chExt cx="1536" cy="192"/>
            </a:xfrm>
          </p:grpSpPr>
          <p:sp>
            <p:nvSpPr>
              <p:cNvPr id="19472" name="Line 81"/>
              <p:cNvSpPr>
                <a:spLocks noChangeShapeType="1"/>
              </p:cNvSpPr>
              <p:nvPr/>
            </p:nvSpPr>
            <p:spPr bwMode="auto">
              <a:xfrm>
                <a:off x="1344" y="3456"/>
                <a:ext cx="1536" cy="0"/>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9473" name="Line 82"/>
              <p:cNvSpPr>
                <a:spLocks noChangeShapeType="1"/>
              </p:cNvSpPr>
              <p:nvPr/>
            </p:nvSpPr>
            <p:spPr bwMode="auto">
              <a:xfrm>
                <a:off x="1344" y="3648"/>
                <a:ext cx="1536" cy="0"/>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9474" name="Line 83"/>
              <p:cNvSpPr>
                <a:spLocks noChangeShapeType="1"/>
              </p:cNvSpPr>
              <p:nvPr/>
            </p:nvSpPr>
            <p:spPr bwMode="auto">
              <a:xfrm>
                <a:off x="1344"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9475" name="Line 84"/>
              <p:cNvSpPr>
                <a:spLocks noChangeShapeType="1"/>
              </p:cNvSpPr>
              <p:nvPr/>
            </p:nvSpPr>
            <p:spPr bwMode="auto">
              <a:xfrm>
                <a:off x="1536"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9476" name="Line 85"/>
              <p:cNvSpPr>
                <a:spLocks noChangeShapeType="1"/>
              </p:cNvSpPr>
              <p:nvPr/>
            </p:nvSpPr>
            <p:spPr bwMode="auto">
              <a:xfrm>
                <a:off x="1728"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9477" name="Line 86"/>
              <p:cNvSpPr>
                <a:spLocks noChangeShapeType="1"/>
              </p:cNvSpPr>
              <p:nvPr/>
            </p:nvSpPr>
            <p:spPr bwMode="auto">
              <a:xfrm>
                <a:off x="1920"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9478" name="Line 87"/>
              <p:cNvSpPr>
                <a:spLocks noChangeShapeType="1"/>
              </p:cNvSpPr>
              <p:nvPr/>
            </p:nvSpPr>
            <p:spPr bwMode="auto">
              <a:xfrm>
                <a:off x="2112"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9479" name="Line 88"/>
              <p:cNvSpPr>
                <a:spLocks noChangeShapeType="1"/>
              </p:cNvSpPr>
              <p:nvPr/>
            </p:nvSpPr>
            <p:spPr bwMode="auto">
              <a:xfrm>
                <a:off x="2304"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9480" name="Line 89"/>
              <p:cNvSpPr>
                <a:spLocks noChangeShapeType="1"/>
              </p:cNvSpPr>
              <p:nvPr/>
            </p:nvSpPr>
            <p:spPr bwMode="auto">
              <a:xfrm>
                <a:off x="2496"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9481" name="Line 90"/>
              <p:cNvSpPr>
                <a:spLocks noChangeShapeType="1"/>
              </p:cNvSpPr>
              <p:nvPr/>
            </p:nvSpPr>
            <p:spPr bwMode="auto">
              <a:xfrm>
                <a:off x="2688"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19482" name="Line 91"/>
              <p:cNvSpPr>
                <a:spLocks noChangeShapeType="1"/>
              </p:cNvSpPr>
              <p:nvPr/>
            </p:nvSpPr>
            <p:spPr bwMode="auto">
              <a:xfrm>
                <a:off x="2880"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grpSp>
        <p:graphicFrame>
          <p:nvGraphicFramePr>
            <p:cNvPr id="19458" name="Object 0"/>
            <p:cNvGraphicFramePr>
              <a:graphicFrameLocks noChangeAspect="1"/>
            </p:cNvGraphicFramePr>
            <p:nvPr/>
          </p:nvGraphicFramePr>
          <p:xfrm>
            <a:off x="3024" y="2400"/>
            <a:ext cx="1584" cy="266"/>
          </p:xfrm>
          <a:graphic>
            <a:graphicData uri="http://schemas.openxmlformats.org/presentationml/2006/ole">
              <mc:AlternateContent xmlns:mc="http://schemas.openxmlformats.org/markup-compatibility/2006">
                <mc:Choice xmlns:v="urn:schemas-microsoft-com:vml" Requires="v">
                  <p:oleObj spid="_x0000_s118837" name="Equation" r:id="rId3" imgW="1320480" imgH="228600" progId="Equation.3">
                    <p:embed/>
                  </p:oleObj>
                </mc:Choice>
                <mc:Fallback>
                  <p:oleObj name="Equation" r:id="rId3" imgW="13204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 y="2400"/>
                          <a:ext cx="1584"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9" name="AutoShape 93"/>
            <p:cNvSpPr>
              <a:spLocks/>
            </p:cNvSpPr>
            <p:nvPr/>
          </p:nvSpPr>
          <p:spPr bwMode="auto">
            <a:xfrm rot="-5400000">
              <a:off x="3408" y="2496"/>
              <a:ext cx="96" cy="768"/>
            </a:xfrm>
            <a:prstGeom prst="leftBrace">
              <a:avLst>
                <a:gd name="adj1" fmla="val 66667"/>
                <a:gd name="adj2" fmla="val 52079"/>
              </a:avLst>
            </a:pr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19470" name="AutoShape 94"/>
            <p:cNvSpPr>
              <a:spLocks/>
            </p:cNvSpPr>
            <p:nvPr/>
          </p:nvSpPr>
          <p:spPr bwMode="auto">
            <a:xfrm rot="-5400000">
              <a:off x="4176" y="2496"/>
              <a:ext cx="96" cy="768"/>
            </a:xfrm>
            <a:prstGeom prst="leftBrace">
              <a:avLst>
                <a:gd name="adj1" fmla="val 66667"/>
                <a:gd name="adj2" fmla="val 52079"/>
              </a:avLst>
            </a:pr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19471" name="Rectangle 95"/>
            <p:cNvSpPr>
              <a:spLocks noChangeArrowheads="1"/>
            </p:cNvSpPr>
            <p:nvPr/>
          </p:nvSpPr>
          <p:spPr bwMode="auto">
            <a:xfrm>
              <a:off x="3361" y="2948"/>
              <a:ext cx="917"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a:solidFill>
                    <a:srgbClr val="080808"/>
                  </a:solidFill>
                </a:rPr>
                <a:t>2             4</a:t>
              </a:r>
            </a:p>
          </p:txBody>
        </p:sp>
      </p:grpSp>
      <p:sp>
        <p:nvSpPr>
          <p:cNvPr id="27" name="标题 1"/>
          <p:cNvSpPr>
            <a:spLocks noGrp="1"/>
          </p:cNvSpPr>
          <p:nvPr>
            <p:ph type="title"/>
          </p:nvPr>
        </p:nvSpPr>
        <p:spPr>
          <a:xfrm>
            <a:off x="685800" y="731838"/>
            <a:ext cx="8153400" cy="563562"/>
          </a:xfrm>
        </p:spPr>
        <p:txBody>
          <a:bodyPr/>
          <a:lstStyle/>
          <a:p>
            <a:r>
              <a:rPr lang="en-US" altLang="zh-CN" dirty="0" smtClean="0"/>
              <a:t>5.  </a:t>
            </a:r>
            <a:r>
              <a:rPr lang="zh-CN" altLang="en-US" dirty="0" smtClean="0"/>
              <a:t>二进制编码的十进制数（</a:t>
            </a:r>
            <a:r>
              <a:rPr lang="en-US" altLang="zh-CN" dirty="0" smtClean="0"/>
              <a:t>BCD</a:t>
            </a:r>
            <a:r>
              <a:rPr lang="zh-CN" altLang="en-US" dirty="0" smtClean="0"/>
              <a:t>编码）</a:t>
            </a:r>
            <a:endParaRPr lang="zh-CN" altLang="en-US" dirty="0"/>
          </a:p>
        </p:txBody>
      </p:sp>
      <p:sp>
        <p:nvSpPr>
          <p:cNvPr id="28" name="Rectangle 63"/>
          <p:cNvSpPr>
            <a:spLocks noChangeArrowheads="1"/>
          </p:cNvSpPr>
          <p:nvPr/>
        </p:nvSpPr>
        <p:spPr bwMode="auto">
          <a:xfrm>
            <a:off x="4860032" y="3011468"/>
            <a:ext cx="8001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dirty="0">
                <a:solidFill>
                  <a:srgbClr val="080808"/>
                </a:solidFill>
                <a:latin typeface="楷体_GB2312" pitchFamily="49" charset="-122"/>
                <a:ea typeface="楷体_GB2312" pitchFamily="49" charset="-122"/>
              </a:rPr>
              <a:t>b.</a:t>
            </a:r>
            <a:r>
              <a:rPr lang="zh-CN" altLang="en-US" sz="2400" b="1" dirty="0">
                <a:solidFill>
                  <a:srgbClr val="0000FF"/>
                </a:solidFill>
                <a:latin typeface="楷体_GB2312" pitchFamily="49" charset="-122"/>
                <a:ea typeface="楷体_GB2312" pitchFamily="49" charset="-122"/>
              </a:rPr>
              <a:t>分离式</a:t>
            </a:r>
            <a:r>
              <a:rPr lang="en-US" altLang="zh-CN" sz="2400" b="1" dirty="0">
                <a:solidFill>
                  <a:srgbClr val="0000FF"/>
                </a:solidFill>
                <a:latin typeface="楷体_GB2312" pitchFamily="49" charset="-122"/>
                <a:ea typeface="楷体_GB2312" pitchFamily="49" charset="-122"/>
              </a:rPr>
              <a:t>BCD</a:t>
            </a:r>
            <a:r>
              <a:rPr lang="zh-CN" altLang="en-US" sz="2400" b="1" dirty="0">
                <a:solidFill>
                  <a:srgbClr val="0000FF"/>
                </a:solidFill>
                <a:latin typeface="楷体_GB2312" pitchFamily="49" charset="-122"/>
                <a:ea typeface="楷体_GB2312" pitchFamily="49" charset="-122"/>
              </a:rPr>
              <a:t>码    </a:t>
            </a:r>
            <a:r>
              <a:rPr lang="zh-CN" altLang="en-US" sz="2400" b="1" dirty="0">
                <a:solidFill>
                  <a:srgbClr val="080808"/>
                </a:solidFill>
                <a:latin typeface="楷体_GB2312" pitchFamily="49" charset="-122"/>
                <a:ea typeface="楷体_GB2312" pitchFamily="49" charset="-122"/>
              </a:rPr>
              <a:t>       </a:t>
            </a:r>
            <a:endParaRPr lang="en-US" altLang="zh-CN" sz="2400" b="1" dirty="0" smtClean="0">
              <a:solidFill>
                <a:srgbClr val="080808"/>
              </a:solidFill>
              <a:latin typeface="楷体_GB2312" pitchFamily="49" charset="-122"/>
              <a:ea typeface="楷体_GB2312" pitchFamily="49" charset="-122"/>
            </a:endParaRPr>
          </a:p>
          <a:p>
            <a:pPr algn="l"/>
            <a:r>
              <a:rPr lang="zh-CN" altLang="en-US" sz="2400" b="1" dirty="0" smtClean="0">
                <a:solidFill>
                  <a:srgbClr val="080808"/>
                </a:solidFill>
                <a:latin typeface="楷体_GB2312" pitchFamily="49" charset="-122"/>
                <a:ea typeface="楷体_GB2312" pitchFamily="49" charset="-122"/>
              </a:rPr>
              <a:t>每</a:t>
            </a:r>
            <a:r>
              <a:rPr lang="zh-CN" altLang="en-US" sz="2400" b="1" dirty="0">
                <a:solidFill>
                  <a:srgbClr val="080808"/>
                </a:solidFill>
                <a:latin typeface="楷体_GB2312" pitchFamily="49" charset="-122"/>
                <a:ea typeface="楷体_GB2312" pitchFamily="49" charset="-122"/>
              </a:rPr>
              <a:t>位数存放在</a:t>
            </a:r>
            <a:r>
              <a:rPr lang="en-US" altLang="zh-CN" sz="2400" b="1" dirty="0">
                <a:solidFill>
                  <a:srgbClr val="080808"/>
                </a:solidFill>
                <a:latin typeface="楷体_GB2312" pitchFamily="49" charset="-122"/>
                <a:ea typeface="楷体_GB2312" pitchFamily="49" charset="-122"/>
              </a:rPr>
              <a:t>8</a:t>
            </a:r>
            <a:r>
              <a:rPr lang="zh-CN" altLang="en-US" sz="2400" b="1" dirty="0">
                <a:solidFill>
                  <a:srgbClr val="080808"/>
                </a:solidFill>
                <a:latin typeface="楷体_GB2312" pitchFamily="49" charset="-122"/>
                <a:ea typeface="楷体_GB2312" pitchFamily="49" charset="-122"/>
              </a:rPr>
              <a:t>位字节的低</a:t>
            </a:r>
            <a:r>
              <a:rPr lang="en-US" altLang="zh-CN" sz="2400" b="1" dirty="0">
                <a:solidFill>
                  <a:srgbClr val="080808"/>
                </a:solidFill>
                <a:latin typeface="楷体_GB2312" pitchFamily="49" charset="-122"/>
                <a:ea typeface="楷体_GB2312" pitchFamily="49" charset="-122"/>
              </a:rPr>
              <a:t>4</a:t>
            </a:r>
            <a:r>
              <a:rPr lang="zh-CN" altLang="en-US" sz="2400" b="1" dirty="0">
                <a:solidFill>
                  <a:srgbClr val="080808"/>
                </a:solidFill>
                <a:latin typeface="楷体_GB2312" pitchFamily="49" charset="-122"/>
                <a:ea typeface="楷体_GB2312" pitchFamily="49" charset="-122"/>
              </a:rPr>
              <a:t>位，</a:t>
            </a:r>
          </a:p>
          <a:p>
            <a:pPr algn="l"/>
            <a:r>
              <a:rPr lang="zh-CN" altLang="en-US" sz="2400" b="1" dirty="0" smtClean="0">
                <a:solidFill>
                  <a:srgbClr val="080808"/>
                </a:solidFill>
                <a:latin typeface="楷体_GB2312" pitchFamily="49" charset="-122"/>
                <a:ea typeface="楷体_GB2312" pitchFamily="49" charset="-122"/>
              </a:rPr>
              <a:t>高</a:t>
            </a:r>
            <a:r>
              <a:rPr lang="en-US" altLang="zh-CN" sz="2400" b="1" dirty="0">
                <a:solidFill>
                  <a:srgbClr val="080808"/>
                </a:solidFill>
                <a:latin typeface="楷体_GB2312" pitchFamily="49" charset="-122"/>
                <a:ea typeface="楷体_GB2312" pitchFamily="49" charset="-122"/>
              </a:rPr>
              <a:t>4</a:t>
            </a:r>
            <a:r>
              <a:rPr lang="zh-CN" altLang="en-US" sz="2400" b="1" dirty="0">
                <a:solidFill>
                  <a:srgbClr val="080808"/>
                </a:solidFill>
                <a:latin typeface="楷体_GB2312" pitchFamily="49" charset="-122"/>
                <a:ea typeface="楷体_GB2312" pitchFamily="49" charset="-122"/>
              </a:rPr>
              <a:t>位的内容与数值无关</a:t>
            </a:r>
            <a:r>
              <a:rPr lang="zh-CN" altLang="en-US" sz="2400" b="1" dirty="0" smtClean="0">
                <a:solidFill>
                  <a:srgbClr val="080808"/>
                </a:solidFill>
                <a:latin typeface="楷体_GB2312" pitchFamily="49" charset="-122"/>
                <a:ea typeface="楷体_GB2312" pitchFamily="49" charset="-122"/>
              </a:rPr>
              <a:t>。</a:t>
            </a:r>
            <a:endParaRPr lang="en-US" altLang="zh-CN" sz="2400" b="1" dirty="0" smtClean="0">
              <a:solidFill>
                <a:srgbClr val="080808"/>
              </a:solidFill>
              <a:latin typeface="楷体_GB2312" pitchFamily="49" charset="-122"/>
              <a:ea typeface="楷体_GB2312" pitchFamily="49" charset="-122"/>
            </a:endParaRPr>
          </a:p>
          <a:p>
            <a:pPr algn="l"/>
            <a:r>
              <a:rPr lang="zh-CN" altLang="en-US" sz="2400" b="1" dirty="0" smtClean="0">
                <a:solidFill>
                  <a:srgbClr val="080808"/>
                </a:solidFill>
                <a:latin typeface="楷体_GB2312" pitchFamily="49" charset="-122"/>
                <a:ea typeface="楷体_GB2312" pitchFamily="49" charset="-122"/>
              </a:rPr>
              <a:t>如：数</a:t>
            </a:r>
            <a:r>
              <a:rPr lang="en-US" altLang="zh-CN" sz="2400" b="1" dirty="0">
                <a:solidFill>
                  <a:srgbClr val="080808"/>
                </a:solidFill>
                <a:latin typeface="楷体_GB2312" pitchFamily="49" charset="-122"/>
                <a:ea typeface="楷体_GB2312" pitchFamily="49" charset="-122"/>
              </a:rPr>
              <a:t>24</a:t>
            </a:r>
            <a:r>
              <a:rPr lang="zh-CN" altLang="en-US" sz="2400" b="1" dirty="0">
                <a:solidFill>
                  <a:srgbClr val="080808"/>
                </a:solidFill>
                <a:latin typeface="楷体_GB2312" pitchFamily="49" charset="-122"/>
                <a:ea typeface="楷体_GB2312" pitchFamily="49" charset="-122"/>
              </a:rPr>
              <a:t>的存放格式：</a:t>
            </a:r>
            <a:r>
              <a:rPr lang="zh-CN" altLang="en-US" b="1" dirty="0">
                <a:solidFill>
                  <a:srgbClr val="080808"/>
                </a:solidFill>
              </a:rPr>
              <a:t>               </a:t>
            </a:r>
          </a:p>
        </p:txBody>
      </p:sp>
      <p:grpSp>
        <p:nvGrpSpPr>
          <p:cNvPr id="29" name="Group 97"/>
          <p:cNvGrpSpPr>
            <a:grpSpLocks/>
          </p:cNvGrpSpPr>
          <p:nvPr/>
        </p:nvGrpSpPr>
        <p:grpSpPr bwMode="auto">
          <a:xfrm>
            <a:off x="4440932" y="4895666"/>
            <a:ext cx="4419600" cy="1327151"/>
            <a:chOff x="1244" y="1968"/>
            <a:chExt cx="2784" cy="836"/>
          </a:xfrm>
        </p:grpSpPr>
        <p:grpSp>
          <p:nvGrpSpPr>
            <p:cNvPr id="30" name="Group 95"/>
            <p:cNvGrpSpPr>
              <a:grpSpLocks/>
            </p:cNvGrpSpPr>
            <p:nvPr/>
          </p:nvGrpSpPr>
          <p:grpSpPr bwMode="auto">
            <a:xfrm>
              <a:off x="1488" y="1968"/>
              <a:ext cx="2160" cy="816"/>
              <a:chOff x="1488" y="1968"/>
              <a:chExt cx="2016" cy="803"/>
            </a:xfrm>
          </p:grpSpPr>
          <p:grpSp>
            <p:nvGrpSpPr>
              <p:cNvPr id="35" name="Group 66"/>
              <p:cNvGrpSpPr>
                <a:grpSpLocks/>
              </p:cNvGrpSpPr>
              <p:nvPr/>
            </p:nvGrpSpPr>
            <p:grpSpPr bwMode="auto">
              <a:xfrm>
                <a:off x="1549" y="2272"/>
                <a:ext cx="1955" cy="243"/>
                <a:chOff x="1344" y="3456"/>
                <a:chExt cx="1536" cy="192"/>
              </a:xfrm>
            </p:grpSpPr>
            <p:sp>
              <p:nvSpPr>
                <p:cNvPr id="49" name="Line 67"/>
                <p:cNvSpPr>
                  <a:spLocks noChangeShapeType="1"/>
                </p:cNvSpPr>
                <p:nvPr/>
              </p:nvSpPr>
              <p:spPr bwMode="auto">
                <a:xfrm>
                  <a:off x="1344" y="3456"/>
                  <a:ext cx="1536" cy="0"/>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50" name="Line 68"/>
                <p:cNvSpPr>
                  <a:spLocks noChangeShapeType="1"/>
                </p:cNvSpPr>
                <p:nvPr/>
              </p:nvSpPr>
              <p:spPr bwMode="auto">
                <a:xfrm>
                  <a:off x="1344" y="3648"/>
                  <a:ext cx="1536" cy="0"/>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51" name="Line 69"/>
                <p:cNvSpPr>
                  <a:spLocks noChangeShapeType="1"/>
                </p:cNvSpPr>
                <p:nvPr/>
              </p:nvSpPr>
              <p:spPr bwMode="auto">
                <a:xfrm>
                  <a:off x="1344"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52" name="Line 70"/>
                <p:cNvSpPr>
                  <a:spLocks noChangeShapeType="1"/>
                </p:cNvSpPr>
                <p:nvPr/>
              </p:nvSpPr>
              <p:spPr bwMode="auto">
                <a:xfrm>
                  <a:off x="1536"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53" name="Line 71"/>
                <p:cNvSpPr>
                  <a:spLocks noChangeShapeType="1"/>
                </p:cNvSpPr>
                <p:nvPr/>
              </p:nvSpPr>
              <p:spPr bwMode="auto">
                <a:xfrm>
                  <a:off x="1728"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54" name="Line 72"/>
                <p:cNvSpPr>
                  <a:spLocks noChangeShapeType="1"/>
                </p:cNvSpPr>
                <p:nvPr/>
              </p:nvSpPr>
              <p:spPr bwMode="auto">
                <a:xfrm>
                  <a:off x="1920"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55" name="Line 73"/>
                <p:cNvSpPr>
                  <a:spLocks noChangeShapeType="1"/>
                </p:cNvSpPr>
                <p:nvPr/>
              </p:nvSpPr>
              <p:spPr bwMode="auto">
                <a:xfrm>
                  <a:off x="2112"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56" name="Line 74"/>
                <p:cNvSpPr>
                  <a:spLocks noChangeShapeType="1"/>
                </p:cNvSpPr>
                <p:nvPr/>
              </p:nvSpPr>
              <p:spPr bwMode="auto">
                <a:xfrm>
                  <a:off x="2304"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57" name="Line 75"/>
                <p:cNvSpPr>
                  <a:spLocks noChangeShapeType="1"/>
                </p:cNvSpPr>
                <p:nvPr/>
              </p:nvSpPr>
              <p:spPr bwMode="auto">
                <a:xfrm>
                  <a:off x="2496"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58" name="Line 76"/>
                <p:cNvSpPr>
                  <a:spLocks noChangeShapeType="1"/>
                </p:cNvSpPr>
                <p:nvPr/>
              </p:nvSpPr>
              <p:spPr bwMode="auto">
                <a:xfrm>
                  <a:off x="2688"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59" name="Line 77"/>
                <p:cNvSpPr>
                  <a:spLocks noChangeShapeType="1"/>
                </p:cNvSpPr>
                <p:nvPr/>
              </p:nvSpPr>
              <p:spPr bwMode="auto">
                <a:xfrm>
                  <a:off x="2880"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grpSp>
          <p:graphicFrame>
            <p:nvGraphicFramePr>
              <p:cNvPr id="36" name="Object 0"/>
              <p:cNvGraphicFramePr>
                <a:graphicFrameLocks noChangeAspect="1"/>
              </p:cNvGraphicFramePr>
              <p:nvPr/>
            </p:nvGraphicFramePr>
            <p:xfrm>
              <a:off x="1488" y="1968"/>
              <a:ext cx="2016" cy="337"/>
            </p:xfrm>
            <a:graphic>
              <a:graphicData uri="http://schemas.openxmlformats.org/presentationml/2006/ole">
                <mc:AlternateContent xmlns:mc="http://schemas.openxmlformats.org/markup-compatibility/2006">
                  <mc:Choice xmlns:v="urn:schemas-microsoft-com:vml" Requires="v">
                    <p:oleObj spid="_x0000_s118838" name="Equation" r:id="rId5" imgW="1320480" imgH="228600" progId="Equation.3">
                      <p:embed/>
                    </p:oleObj>
                  </mc:Choice>
                  <mc:Fallback>
                    <p:oleObj name="Equation" r:id="rId5" imgW="13204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8" y="1968"/>
                            <a:ext cx="2016" cy="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7" name="Group 79"/>
              <p:cNvGrpSpPr>
                <a:grpSpLocks/>
              </p:cNvGrpSpPr>
              <p:nvPr/>
            </p:nvGrpSpPr>
            <p:grpSpPr bwMode="auto">
              <a:xfrm>
                <a:off x="1549" y="2528"/>
                <a:ext cx="1955" cy="243"/>
                <a:chOff x="1344" y="3456"/>
                <a:chExt cx="1536" cy="192"/>
              </a:xfrm>
            </p:grpSpPr>
            <p:sp>
              <p:nvSpPr>
                <p:cNvPr id="38" name="Line 80"/>
                <p:cNvSpPr>
                  <a:spLocks noChangeShapeType="1"/>
                </p:cNvSpPr>
                <p:nvPr/>
              </p:nvSpPr>
              <p:spPr bwMode="auto">
                <a:xfrm>
                  <a:off x="1344" y="3456"/>
                  <a:ext cx="1536" cy="0"/>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39" name="Line 81"/>
                <p:cNvSpPr>
                  <a:spLocks noChangeShapeType="1"/>
                </p:cNvSpPr>
                <p:nvPr/>
              </p:nvSpPr>
              <p:spPr bwMode="auto">
                <a:xfrm>
                  <a:off x="1344" y="3648"/>
                  <a:ext cx="1536" cy="0"/>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40" name="Line 82"/>
                <p:cNvSpPr>
                  <a:spLocks noChangeShapeType="1"/>
                </p:cNvSpPr>
                <p:nvPr/>
              </p:nvSpPr>
              <p:spPr bwMode="auto">
                <a:xfrm>
                  <a:off x="1344"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41" name="Line 83"/>
                <p:cNvSpPr>
                  <a:spLocks noChangeShapeType="1"/>
                </p:cNvSpPr>
                <p:nvPr/>
              </p:nvSpPr>
              <p:spPr bwMode="auto">
                <a:xfrm>
                  <a:off x="1536"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42" name="Line 84"/>
                <p:cNvSpPr>
                  <a:spLocks noChangeShapeType="1"/>
                </p:cNvSpPr>
                <p:nvPr/>
              </p:nvSpPr>
              <p:spPr bwMode="auto">
                <a:xfrm>
                  <a:off x="1728"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43" name="Line 85"/>
                <p:cNvSpPr>
                  <a:spLocks noChangeShapeType="1"/>
                </p:cNvSpPr>
                <p:nvPr/>
              </p:nvSpPr>
              <p:spPr bwMode="auto">
                <a:xfrm>
                  <a:off x="1920"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44" name="Line 86"/>
                <p:cNvSpPr>
                  <a:spLocks noChangeShapeType="1"/>
                </p:cNvSpPr>
                <p:nvPr/>
              </p:nvSpPr>
              <p:spPr bwMode="auto">
                <a:xfrm>
                  <a:off x="2112"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45" name="Line 87"/>
                <p:cNvSpPr>
                  <a:spLocks noChangeShapeType="1"/>
                </p:cNvSpPr>
                <p:nvPr/>
              </p:nvSpPr>
              <p:spPr bwMode="auto">
                <a:xfrm>
                  <a:off x="2304"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46" name="Line 88"/>
                <p:cNvSpPr>
                  <a:spLocks noChangeShapeType="1"/>
                </p:cNvSpPr>
                <p:nvPr/>
              </p:nvSpPr>
              <p:spPr bwMode="auto">
                <a:xfrm>
                  <a:off x="2496"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47" name="Line 89"/>
                <p:cNvSpPr>
                  <a:spLocks noChangeShapeType="1"/>
                </p:cNvSpPr>
                <p:nvPr/>
              </p:nvSpPr>
              <p:spPr bwMode="auto">
                <a:xfrm>
                  <a:off x="2688"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sp>
              <p:nvSpPr>
                <p:cNvPr id="48" name="Line 90"/>
                <p:cNvSpPr>
                  <a:spLocks noChangeShapeType="1"/>
                </p:cNvSpPr>
                <p:nvPr/>
              </p:nvSpPr>
              <p:spPr bwMode="auto">
                <a:xfrm>
                  <a:off x="2880" y="3456"/>
                  <a:ext cx="0" cy="192"/>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zh-CN" altLang="en-US" b="1"/>
                </a:p>
              </p:txBody>
            </p:sp>
          </p:grpSp>
        </p:grpSp>
        <p:sp>
          <p:nvSpPr>
            <p:cNvPr id="31" name="Rectangle 91"/>
            <p:cNvSpPr>
              <a:spLocks noChangeArrowheads="1"/>
            </p:cNvSpPr>
            <p:nvPr/>
          </p:nvSpPr>
          <p:spPr bwMode="auto">
            <a:xfrm>
              <a:off x="1244" y="2208"/>
              <a:ext cx="27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dirty="0">
                  <a:solidFill>
                    <a:srgbClr val="FF3300"/>
                  </a:solidFill>
                  <a:ea typeface="宋体" pitchFamily="2" charset="-122"/>
                  <a:cs typeface="Tahoma" pitchFamily="34" charset="0"/>
                </a:rPr>
                <a:t>      </a:t>
              </a:r>
              <a:r>
                <a:rPr lang="en-US" altLang="zh-CN" sz="2800" b="1" dirty="0">
                  <a:solidFill>
                    <a:srgbClr val="FF3300"/>
                  </a:solidFill>
                  <a:ea typeface="楷体_GB2312" pitchFamily="49" charset="-122"/>
                  <a:cs typeface="Tahoma" pitchFamily="34" charset="0"/>
                </a:rPr>
                <a:t>x  </a:t>
              </a:r>
              <a:r>
                <a:rPr lang="en-US" altLang="zh-CN" sz="2800" b="1" dirty="0" err="1">
                  <a:solidFill>
                    <a:srgbClr val="FF3300"/>
                  </a:solidFill>
                  <a:ea typeface="楷体_GB2312" pitchFamily="49" charset="-122"/>
                  <a:cs typeface="Tahoma" pitchFamily="34" charset="0"/>
                </a:rPr>
                <a:t>x</a:t>
              </a:r>
              <a:r>
                <a:rPr lang="en-US" altLang="zh-CN" sz="2800" b="1" dirty="0">
                  <a:solidFill>
                    <a:srgbClr val="FF3300"/>
                  </a:solidFill>
                  <a:ea typeface="楷体_GB2312" pitchFamily="49" charset="-122"/>
                  <a:cs typeface="Tahoma" pitchFamily="34" charset="0"/>
                </a:rPr>
                <a:t>  </a:t>
              </a:r>
              <a:r>
                <a:rPr lang="en-US" altLang="zh-CN" sz="2800" b="1" dirty="0" err="1">
                  <a:solidFill>
                    <a:srgbClr val="FF3300"/>
                  </a:solidFill>
                  <a:ea typeface="楷体_GB2312" pitchFamily="49" charset="-122"/>
                  <a:cs typeface="Tahoma" pitchFamily="34" charset="0"/>
                </a:rPr>
                <a:t>x</a:t>
              </a:r>
              <a:r>
                <a:rPr lang="en-US" altLang="zh-CN" sz="2800" b="1" dirty="0">
                  <a:solidFill>
                    <a:srgbClr val="FF3300"/>
                  </a:solidFill>
                  <a:ea typeface="楷体_GB2312" pitchFamily="49" charset="-122"/>
                  <a:cs typeface="Tahoma" pitchFamily="34" charset="0"/>
                </a:rPr>
                <a:t>  </a:t>
              </a:r>
              <a:r>
                <a:rPr lang="en-US" altLang="zh-CN" sz="2800" b="1" dirty="0" err="1">
                  <a:solidFill>
                    <a:srgbClr val="FF3300"/>
                  </a:solidFill>
                  <a:ea typeface="楷体_GB2312" pitchFamily="49" charset="-122"/>
                  <a:cs typeface="Tahoma" pitchFamily="34" charset="0"/>
                </a:rPr>
                <a:t>x</a:t>
              </a:r>
              <a:r>
                <a:rPr lang="en-US" altLang="zh-CN" sz="2400" b="1" dirty="0">
                  <a:solidFill>
                    <a:srgbClr val="080808"/>
                  </a:solidFill>
                  <a:latin typeface="楷体_GB2312" pitchFamily="49" charset="-122"/>
                  <a:ea typeface="楷体_GB2312" pitchFamily="49" charset="-122"/>
                  <a:cs typeface="Tahoma" pitchFamily="34" charset="0"/>
                </a:rPr>
                <a:t> </a:t>
              </a:r>
              <a:r>
                <a:rPr lang="en-US" altLang="zh-CN" sz="2400" b="1" dirty="0" smtClean="0">
                  <a:solidFill>
                    <a:srgbClr val="080808"/>
                  </a:solidFill>
                  <a:latin typeface="楷体_GB2312" pitchFamily="49" charset="-122"/>
                  <a:ea typeface="楷体_GB2312" pitchFamily="49" charset="-122"/>
                  <a:cs typeface="Tahoma" pitchFamily="34" charset="0"/>
                </a:rPr>
                <a:t> 0  </a:t>
              </a:r>
              <a:r>
                <a:rPr lang="en-US" altLang="zh-CN" sz="2400" b="1" dirty="0">
                  <a:solidFill>
                    <a:srgbClr val="080808"/>
                  </a:solidFill>
                  <a:latin typeface="楷体_GB2312" pitchFamily="49" charset="-122"/>
                  <a:ea typeface="楷体_GB2312" pitchFamily="49" charset="-122"/>
                  <a:cs typeface="Tahoma" pitchFamily="34" charset="0"/>
                </a:rPr>
                <a:t>0  1 0</a:t>
              </a:r>
            </a:p>
          </p:txBody>
        </p:sp>
        <p:sp>
          <p:nvSpPr>
            <p:cNvPr id="32" name="Rectangle 93"/>
            <p:cNvSpPr>
              <a:spLocks noChangeArrowheads="1"/>
            </p:cNvSpPr>
            <p:nvPr/>
          </p:nvSpPr>
          <p:spPr bwMode="auto">
            <a:xfrm>
              <a:off x="3735" y="2513"/>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a:solidFill>
                    <a:srgbClr val="080808"/>
                  </a:solidFill>
                </a:rPr>
                <a:t>4</a:t>
              </a:r>
            </a:p>
          </p:txBody>
        </p:sp>
        <p:sp>
          <p:nvSpPr>
            <p:cNvPr id="33" name="Rectangle 94"/>
            <p:cNvSpPr>
              <a:spLocks noChangeArrowheads="1"/>
            </p:cNvSpPr>
            <p:nvPr/>
          </p:nvSpPr>
          <p:spPr bwMode="auto">
            <a:xfrm>
              <a:off x="3735" y="2225"/>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a:solidFill>
                    <a:srgbClr val="080808"/>
                  </a:solidFill>
                </a:rPr>
                <a:t>2</a:t>
              </a:r>
            </a:p>
          </p:txBody>
        </p:sp>
        <p:sp>
          <p:nvSpPr>
            <p:cNvPr id="34" name="Rectangle 96"/>
            <p:cNvSpPr>
              <a:spLocks noChangeArrowheads="1"/>
            </p:cNvSpPr>
            <p:nvPr/>
          </p:nvSpPr>
          <p:spPr bwMode="auto">
            <a:xfrm>
              <a:off x="1244" y="2471"/>
              <a:ext cx="27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dirty="0">
                  <a:solidFill>
                    <a:srgbClr val="FF3300"/>
                  </a:solidFill>
                  <a:ea typeface="宋体" pitchFamily="2" charset="-122"/>
                  <a:cs typeface="Tahoma" pitchFamily="34" charset="0"/>
                </a:rPr>
                <a:t>      </a:t>
              </a:r>
              <a:r>
                <a:rPr lang="en-US" altLang="zh-CN" sz="2800" b="1" dirty="0">
                  <a:solidFill>
                    <a:srgbClr val="FF3300"/>
                  </a:solidFill>
                  <a:ea typeface="楷体_GB2312" pitchFamily="49" charset="-122"/>
                  <a:cs typeface="Tahoma" pitchFamily="34" charset="0"/>
                </a:rPr>
                <a:t>x  </a:t>
              </a:r>
              <a:r>
                <a:rPr lang="en-US" altLang="zh-CN" sz="2800" b="1" dirty="0" err="1">
                  <a:solidFill>
                    <a:srgbClr val="FF3300"/>
                  </a:solidFill>
                  <a:ea typeface="楷体_GB2312" pitchFamily="49" charset="-122"/>
                  <a:cs typeface="Tahoma" pitchFamily="34" charset="0"/>
                </a:rPr>
                <a:t>x</a:t>
              </a:r>
              <a:r>
                <a:rPr lang="en-US" altLang="zh-CN" sz="2800" b="1" dirty="0">
                  <a:solidFill>
                    <a:srgbClr val="FF3300"/>
                  </a:solidFill>
                  <a:ea typeface="楷体_GB2312" pitchFamily="49" charset="-122"/>
                  <a:cs typeface="Tahoma" pitchFamily="34" charset="0"/>
                </a:rPr>
                <a:t>  </a:t>
              </a:r>
              <a:r>
                <a:rPr lang="en-US" altLang="zh-CN" sz="2800" b="1" dirty="0" err="1">
                  <a:solidFill>
                    <a:srgbClr val="FF3300"/>
                  </a:solidFill>
                  <a:ea typeface="楷体_GB2312" pitchFamily="49" charset="-122"/>
                  <a:cs typeface="Tahoma" pitchFamily="34" charset="0"/>
                </a:rPr>
                <a:t>x</a:t>
              </a:r>
              <a:r>
                <a:rPr lang="en-US" altLang="zh-CN" sz="2800" b="1" dirty="0">
                  <a:solidFill>
                    <a:srgbClr val="FF3300"/>
                  </a:solidFill>
                  <a:ea typeface="楷体_GB2312" pitchFamily="49" charset="-122"/>
                  <a:cs typeface="Tahoma" pitchFamily="34" charset="0"/>
                </a:rPr>
                <a:t>  </a:t>
              </a:r>
              <a:r>
                <a:rPr lang="en-US" altLang="zh-CN" sz="2800" b="1" dirty="0" err="1">
                  <a:solidFill>
                    <a:srgbClr val="FF3300"/>
                  </a:solidFill>
                  <a:ea typeface="楷体_GB2312" pitchFamily="49" charset="-122"/>
                  <a:cs typeface="Tahoma" pitchFamily="34" charset="0"/>
                </a:rPr>
                <a:t>x</a:t>
              </a:r>
              <a:r>
                <a:rPr lang="en-US" altLang="zh-CN" sz="2400" b="1" dirty="0">
                  <a:solidFill>
                    <a:srgbClr val="080808"/>
                  </a:solidFill>
                  <a:latin typeface="楷体_GB2312" pitchFamily="49" charset="-122"/>
                  <a:ea typeface="楷体_GB2312" pitchFamily="49" charset="-122"/>
                  <a:cs typeface="Tahoma" pitchFamily="34" charset="0"/>
                </a:rPr>
                <a:t> </a:t>
              </a:r>
              <a:r>
                <a:rPr lang="en-US" altLang="zh-CN" sz="2400" b="1" dirty="0" smtClean="0">
                  <a:solidFill>
                    <a:srgbClr val="080808"/>
                  </a:solidFill>
                  <a:latin typeface="楷体_GB2312" pitchFamily="49" charset="-122"/>
                  <a:ea typeface="楷体_GB2312" pitchFamily="49" charset="-122"/>
                  <a:cs typeface="Tahoma" pitchFamily="34" charset="0"/>
                </a:rPr>
                <a:t> 0  </a:t>
              </a:r>
              <a:r>
                <a:rPr lang="en-US" altLang="zh-CN" sz="2400" b="1" dirty="0">
                  <a:solidFill>
                    <a:srgbClr val="080808"/>
                  </a:solidFill>
                  <a:latin typeface="楷体_GB2312" pitchFamily="49" charset="-122"/>
                  <a:ea typeface="楷体_GB2312" pitchFamily="49" charset="-122"/>
                  <a:cs typeface="Tahoma" pitchFamily="34" charset="0"/>
                </a:rPr>
                <a:t>1  0 0</a:t>
              </a:r>
            </a:p>
          </p:txBody>
        </p:sp>
      </p:grpSp>
      <p:sp>
        <p:nvSpPr>
          <p:cNvPr id="60" name="日期占位符 3"/>
          <p:cNvSpPr>
            <a:spLocks noGrp="1"/>
          </p:cNvSpPr>
          <p:nvPr>
            <p:ph type="dt" sz="half" idx="12"/>
          </p:nvPr>
        </p:nvSpPr>
        <p:spPr>
          <a:xfrm>
            <a:off x="457200" y="6521450"/>
            <a:ext cx="2674640" cy="320675"/>
          </a:xfrm>
        </p:spPr>
        <p:txBody>
          <a:bodyPr/>
          <a:lstStyle/>
          <a:p>
            <a:r>
              <a:rPr lang="en-US" altLang="zh-CN" dirty="0" smtClean="0"/>
              <a:t>xtwang@mail.xidian.edu.cn</a:t>
            </a:r>
            <a:endParaRPr lang="en-US" altLang="zh-CN" dirty="0"/>
          </a:p>
        </p:txBody>
      </p:sp>
    </p:spTree>
    <p:extLst>
      <p:ext uri="{BB962C8B-B14F-4D97-AF65-F5344CB8AC3E}">
        <p14:creationId xmlns:p14="http://schemas.microsoft.com/office/powerpoint/2010/main" val="19564623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01"/>
          <p:cNvGrpSpPr>
            <a:grpSpLocks/>
          </p:cNvGrpSpPr>
          <p:nvPr/>
        </p:nvGrpSpPr>
        <p:grpSpPr bwMode="auto">
          <a:xfrm>
            <a:off x="539552" y="1268760"/>
            <a:ext cx="8077200" cy="1733550"/>
            <a:chOff x="432" y="2640"/>
            <a:chExt cx="5088" cy="1092"/>
          </a:xfrm>
        </p:grpSpPr>
        <p:sp>
          <p:nvSpPr>
            <p:cNvPr id="20488" name="Rectangle 98"/>
            <p:cNvSpPr>
              <a:spLocks noChangeArrowheads="1"/>
            </p:cNvSpPr>
            <p:nvPr/>
          </p:nvSpPr>
          <p:spPr bwMode="auto">
            <a:xfrm>
              <a:off x="432" y="2640"/>
              <a:ext cx="234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buClr>
                  <a:schemeClr val="hlink"/>
                </a:buClr>
                <a:buSzPct val="110000"/>
                <a:buFont typeface="Wingdings" pitchFamily="2" charset="2"/>
                <a:buNone/>
              </a:pPr>
              <a:r>
                <a:rPr lang="zh-CN" altLang="en-US" sz="2400" b="1" u="sng" dirty="0">
                  <a:solidFill>
                    <a:srgbClr val="0000FF"/>
                  </a:solidFill>
                  <a:ea typeface="宋体" pitchFamily="2" charset="-122"/>
                </a:rPr>
                <a:t>二、 </a:t>
              </a:r>
              <a:r>
                <a:rPr lang="en-US" altLang="zh-CN" sz="2400" b="1" u="sng" dirty="0">
                  <a:solidFill>
                    <a:srgbClr val="0000FF"/>
                  </a:solidFill>
                  <a:ea typeface="宋体" pitchFamily="2" charset="-122"/>
                </a:rPr>
                <a:t>BCD</a:t>
              </a:r>
              <a:r>
                <a:rPr lang="zh-CN" altLang="en-US" sz="2400" b="1" u="sng" dirty="0">
                  <a:solidFill>
                    <a:srgbClr val="0000FF"/>
                  </a:solidFill>
                  <a:ea typeface="宋体" pitchFamily="2" charset="-122"/>
                </a:rPr>
                <a:t>码的加减法运算</a:t>
              </a:r>
            </a:p>
          </p:txBody>
        </p:sp>
        <p:sp>
          <p:nvSpPr>
            <p:cNvPr id="20489" name="Rectangle 100"/>
            <p:cNvSpPr>
              <a:spLocks noChangeArrowheads="1"/>
            </p:cNvSpPr>
            <p:nvPr/>
          </p:nvSpPr>
          <p:spPr bwMode="auto">
            <a:xfrm>
              <a:off x="432" y="2976"/>
              <a:ext cx="5088"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smtClean="0">
                  <a:solidFill>
                    <a:srgbClr val="080808"/>
                  </a:solidFill>
                  <a:latin typeface="楷体_GB2312" pitchFamily="49" charset="-122"/>
                  <a:ea typeface="楷体_GB2312" pitchFamily="49" charset="-122"/>
                </a:rPr>
                <a:t>由于</a:t>
              </a:r>
              <a:r>
                <a:rPr lang="en-US" altLang="zh-CN" sz="2400" b="1" dirty="0">
                  <a:solidFill>
                    <a:srgbClr val="080808"/>
                  </a:solidFill>
                  <a:latin typeface="楷体_GB2312" pitchFamily="49" charset="-122"/>
                  <a:ea typeface="楷体_GB2312" pitchFamily="49" charset="-122"/>
                </a:rPr>
                <a:t>BCD</a:t>
              </a:r>
              <a:r>
                <a:rPr lang="zh-CN" altLang="en-US" sz="2400" b="1" dirty="0">
                  <a:solidFill>
                    <a:srgbClr val="080808"/>
                  </a:solidFill>
                  <a:latin typeface="楷体_GB2312" pitchFamily="49" charset="-122"/>
                  <a:ea typeface="楷体_GB2312" pitchFamily="49" charset="-122"/>
                </a:rPr>
                <a:t>编码是将每个十进制数用一组</a:t>
              </a:r>
              <a:r>
                <a:rPr lang="en-US" altLang="zh-CN" sz="2400" b="1" dirty="0">
                  <a:solidFill>
                    <a:srgbClr val="080808"/>
                  </a:solidFill>
                  <a:latin typeface="楷体_GB2312" pitchFamily="49" charset="-122"/>
                  <a:ea typeface="楷体_GB2312" pitchFamily="49" charset="-122"/>
                </a:rPr>
                <a:t>4</a:t>
              </a:r>
              <a:r>
                <a:rPr lang="zh-CN" altLang="en-US" sz="2400" b="1" dirty="0">
                  <a:solidFill>
                    <a:srgbClr val="080808"/>
                  </a:solidFill>
                  <a:latin typeface="楷体_GB2312" pitchFamily="49" charset="-122"/>
                  <a:ea typeface="楷体_GB2312" pitchFamily="49" charset="-122"/>
                </a:rPr>
                <a:t>位二进制数表示，若将这种</a:t>
              </a:r>
              <a:r>
                <a:rPr lang="en-US" altLang="zh-CN" sz="2400" b="1" dirty="0">
                  <a:solidFill>
                    <a:srgbClr val="080808"/>
                  </a:solidFill>
                  <a:latin typeface="楷体_GB2312" pitchFamily="49" charset="-122"/>
                  <a:ea typeface="楷体_GB2312" pitchFamily="49" charset="-122"/>
                </a:rPr>
                <a:t>BCD</a:t>
              </a:r>
              <a:r>
                <a:rPr lang="zh-CN" altLang="en-US" sz="2400" b="1" dirty="0">
                  <a:solidFill>
                    <a:srgbClr val="080808"/>
                  </a:solidFill>
                  <a:latin typeface="楷体_GB2312" pitchFamily="49" charset="-122"/>
                  <a:ea typeface="楷体_GB2312" pitchFamily="49" charset="-122"/>
                </a:rPr>
                <a:t>编码直接交计算机运算，计算机总是把它按二进制数处理，所以结果可能出错。</a:t>
              </a:r>
            </a:p>
          </p:txBody>
        </p:sp>
      </p:grpSp>
      <p:sp>
        <p:nvSpPr>
          <p:cNvPr id="39" name="标题 1"/>
          <p:cNvSpPr>
            <a:spLocks noGrp="1"/>
          </p:cNvSpPr>
          <p:nvPr>
            <p:ph type="title"/>
          </p:nvPr>
        </p:nvSpPr>
        <p:spPr>
          <a:xfrm>
            <a:off x="685800" y="731838"/>
            <a:ext cx="8153400" cy="563562"/>
          </a:xfrm>
        </p:spPr>
        <p:txBody>
          <a:bodyPr/>
          <a:lstStyle/>
          <a:p>
            <a:r>
              <a:rPr lang="en-US" altLang="zh-CN" dirty="0" smtClean="0"/>
              <a:t>5.  </a:t>
            </a:r>
            <a:r>
              <a:rPr lang="zh-CN" altLang="en-US" dirty="0" smtClean="0"/>
              <a:t>二进制编码的十进制数（</a:t>
            </a:r>
            <a:r>
              <a:rPr lang="en-US" altLang="zh-CN" dirty="0" smtClean="0"/>
              <a:t>BCD</a:t>
            </a:r>
            <a:r>
              <a:rPr lang="zh-CN" altLang="en-US" dirty="0" smtClean="0"/>
              <a:t>编码）</a:t>
            </a:r>
            <a:endParaRPr lang="zh-CN" altLang="en-US" dirty="0"/>
          </a:p>
        </p:txBody>
      </p:sp>
      <p:sp>
        <p:nvSpPr>
          <p:cNvPr id="40" name="日期占位符 3"/>
          <p:cNvSpPr>
            <a:spLocks noGrp="1"/>
          </p:cNvSpPr>
          <p:nvPr>
            <p:ph type="dt" sz="half" idx="12"/>
          </p:nvPr>
        </p:nvSpPr>
        <p:spPr>
          <a:xfrm>
            <a:off x="457200" y="6521450"/>
            <a:ext cx="2674640" cy="320675"/>
          </a:xfrm>
        </p:spPr>
        <p:txBody>
          <a:bodyPr/>
          <a:lstStyle/>
          <a:p>
            <a:r>
              <a:rPr lang="en-US" altLang="zh-CN" dirty="0" smtClean="0"/>
              <a:t>xtwang@mail.xidian.edu.cn</a:t>
            </a:r>
            <a:endParaRPr lang="en-US" altLang="zh-CN" dirty="0"/>
          </a:p>
        </p:txBody>
      </p:sp>
      <p:sp>
        <p:nvSpPr>
          <p:cNvPr id="62" name="Rectangle 7"/>
          <p:cNvSpPr>
            <a:spLocks noChangeArrowheads="1"/>
          </p:cNvSpPr>
          <p:nvPr/>
        </p:nvSpPr>
        <p:spPr bwMode="auto">
          <a:xfrm>
            <a:off x="5364088" y="2520282"/>
            <a:ext cx="2241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dirty="0">
                <a:solidFill>
                  <a:srgbClr val="FF3300"/>
                </a:solidFill>
              </a:rPr>
              <a:t>如：</a:t>
            </a:r>
            <a:r>
              <a:rPr lang="en-US" altLang="zh-CN" sz="2400" b="0" dirty="0">
                <a:solidFill>
                  <a:srgbClr val="080808"/>
                </a:solidFill>
              </a:rPr>
              <a:t>38+49=87</a:t>
            </a:r>
          </a:p>
        </p:txBody>
      </p:sp>
      <p:graphicFrame>
        <p:nvGraphicFramePr>
          <p:cNvPr id="63" name="Object 0"/>
          <p:cNvGraphicFramePr>
            <a:graphicFrameLocks noChangeAspect="1"/>
          </p:cNvGraphicFramePr>
          <p:nvPr>
            <p:extLst>
              <p:ext uri="{D42A27DB-BD31-4B8C-83A1-F6EECF244321}">
                <p14:modId xmlns:p14="http://schemas.microsoft.com/office/powerpoint/2010/main" val="2516348672"/>
              </p:ext>
            </p:extLst>
          </p:nvPr>
        </p:nvGraphicFramePr>
        <p:xfrm>
          <a:off x="3581400" y="3028528"/>
          <a:ext cx="558800" cy="574675"/>
        </p:xfrm>
        <a:graphic>
          <a:graphicData uri="http://schemas.openxmlformats.org/presentationml/2006/ole">
            <mc:AlternateContent xmlns:mc="http://schemas.openxmlformats.org/markup-compatibility/2006">
              <mc:Choice xmlns:v="urn:schemas-microsoft-com:vml" Requires="v">
                <p:oleObj spid="_x0000_s119859" name="Equation" r:id="rId3" imgW="228600" imgH="228600" progId="Equation.3">
                  <p:embed/>
                </p:oleObj>
              </mc:Choice>
              <mc:Fallback>
                <p:oleObj name="Equation" r:id="rId3" imgW="2286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028528"/>
                        <a:ext cx="558800"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 name="Rectangle 10"/>
          <p:cNvSpPr>
            <a:spLocks noChangeArrowheads="1"/>
          </p:cNvSpPr>
          <p:nvPr/>
        </p:nvSpPr>
        <p:spPr bwMode="auto">
          <a:xfrm>
            <a:off x="869950" y="3123778"/>
            <a:ext cx="2851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a:solidFill>
                  <a:srgbClr val="080808"/>
                </a:solidFill>
              </a:rPr>
              <a:t>0  0  1  1  1  0  0  0</a:t>
            </a:r>
          </a:p>
        </p:txBody>
      </p:sp>
      <p:sp>
        <p:nvSpPr>
          <p:cNvPr id="65" name="Rectangle 11"/>
          <p:cNvSpPr>
            <a:spLocks noChangeArrowheads="1"/>
          </p:cNvSpPr>
          <p:nvPr/>
        </p:nvSpPr>
        <p:spPr bwMode="auto">
          <a:xfrm>
            <a:off x="869950" y="3725441"/>
            <a:ext cx="2851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a:solidFill>
                  <a:srgbClr val="080808"/>
                </a:solidFill>
              </a:rPr>
              <a:t>0  1  0  0  1  0  0  1</a:t>
            </a:r>
          </a:p>
        </p:txBody>
      </p:sp>
      <p:sp>
        <p:nvSpPr>
          <p:cNvPr id="66" name="Rectangle 12"/>
          <p:cNvSpPr>
            <a:spLocks noChangeArrowheads="1"/>
          </p:cNvSpPr>
          <p:nvPr/>
        </p:nvSpPr>
        <p:spPr bwMode="auto">
          <a:xfrm>
            <a:off x="869950" y="4328691"/>
            <a:ext cx="2851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a:solidFill>
                  <a:srgbClr val="FF3300"/>
                </a:solidFill>
              </a:rPr>
              <a:t>1  0  0  0  0  0  0  1</a:t>
            </a:r>
          </a:p>
        </p:txBody>
      </p:sp>
      <p:graphicFrame>
        <p:nvGraphicFramePr>
          <p:cNvPr id="67" name="Object 1"/>
          <p:cNvGraphicFramePr>
            <a:graphicFrameLocks noChangeAspect="1"/>
          </p:cNvGraphicFramePr>
          <p:nvPr>
            <p:extLst>
              <p:ext uri="{D42A27DB-BD31-4B8C-83A1-F6EECF244321}">
                <p14:modId xmlns:p14="http://schemas.microsoft.com/office/powerpoint/2010/main" val="4079261748"/>
              </p:ext>
            </p:extLst>
          </p:nvPr>
        </p:nvGraphicFramePr>
        <p:xfrm>
          <a:off x="3581400" y="3714328"/>
          <a:ext cx="560388" cy="577850"/>
        </p:xfrm>
        <a:graphic>
          <a:graphicData uri="http://schemas.openxmlformats.org/presentationml/2006/ole">
            <mc:AlternateContent xmlns:mc="http://schemas.openxmlformats.org/markup-compatibility/2006">
              <mc:Choice xmlns:v="urn:schemas-microsoft-com:vml" Requires="v">
                <p:oleObj spid="_x0000_s119860" name="Equation" r:id="rId5" imgW="228600" imgH="228600" progId="Equation.3">
                  <p:embed/>
                </p:oleObj>
              </mc:Choice>
              <mc:Fallback>
                <p:oleObj name="Equation" r:id="rId5" imgW="2286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714328"/>
                        <a:ext cx="560388"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Line 15"/>
          <p:cNvSpPr>
            <a:spLocks noChangeShapeType="1"/>
          </p:cNvSpPr>
          <p:nvPr/>
        </p:nvSpPr>
        <p:spPr bwMode="auto">
          <a:xfrm>
            <a:off x="457200" y="4292178"/>
            <a:ext cx="4102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69" name="Rectangle 16"/>
          <p:cNvSpPr>
            <a:spLocks noChangeArrowheads="1"/>
          </p:cNvSpPr>
          <p:nvPr/>
        </p:nvSpPr>
        <p:spPr bwMode="auto">
          <a:xfrm>
            <a:off x="4108450" y="3172991"/>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solidFill>
                  <a:srgbClr val="080808"/>
                </a:solidFill>
              </a:rPr>
              <a:t>38</a:t>
            </a:r>
          </a:p>
        </p:txBody>
      </p:sp>
      <p:sp>
        <p:nvSpPr>
          <p:cNvPr id="70" name="Rectangle 17"/>
          <p:cNvSpPr>
            <a:spLocks noChangeArrowheads="1"/>
          </p:cNvSpPr>
          <p:nvPr/>
        </p:nvSpPr>
        <p:spPr bwMode="auto">
          <a:xfrm>
            <a:off x="4098925" y="3774653"/>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solidFill>
                  <a:srgbClr val="080808"/>
                </a:solidFill>
              </a:rPr>
              <a:t>49</a:t>
            </a:r>
          </a:p>
        </p:txBody>
      </p:sp>
      <p:sp>
        <p:nvSpPr>
          <p:cNvPr id="71" name="Rectangle 18"/>
          <p:cNvSpPr>
            <a:spLocks noChangeArrowheads="1"/>
          </p:cNvSpPr>
          <p:nvPr/>
        </p:nvSpPr>
        <p:spPr bwMode="auto">
          <a:xfrm>
            <a:off x="4098925" y="4377903"/>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solidFill>
                  <a:srgbClr val="080808"/>
                </a:solidFill>
              </a:rPr>
              <a:t>87</a:t>
            </a:r>
          </a:p>
        </p:txBody>
      </p:sp>
      <p:sp>
        <p:nvSpPr>
          <p:cNvPr id="72" name="Line 20"/>
          <p:cNvSpPr>
            <a:spLocks noChangeShapeType="1"/>
          </p:cNvSpPr>
          <p:nvPr/>
        </p:nvSpPr>
        <p:spPr bwMode="auto">
          <a:xfrm>
            <a:off x="2314575" y="3087266"/>
            <a:ext cx="0" cy="1806575"/>
          </a:xfrm>
          <a:prstGeom prst="line">
            <a:avLst/>
          </a:prstGeom>
          <a:noFill/>
          <a:ln w="254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73" name="AutoShape 21"/>
          <p:cNvSpPr>
            <a:spLocks/>
          </p:cNvSpPr>
          <p:nvPr/>
        </p:nvSpPr>
        <p:spPr bwMode="auto">
          <a:xfrm rot="16200000">
            <a:off x="2228850" y="3896891"/>
            <a:ext cx="173037" cy="2166938"/>
          </a:xfrm>
          <a:prstGeom prst="leftBrace">
            <a:avLst>
              <a:gd name="adj1" fmla="val 104358"/>
              <a:gd name="adj2" fmla="val 48583"/>
            </a:avLst>
          </a:pr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74" name="AutoShape 22"/>
          <p:cNvSpPr>
            <a:spLocks noChangeArrowheads="1"/>
          </p:cNvSpPr>
          <p:nvPr/>
        </p:nvSpPr>
        <p:spPr bwMode="auto">
          <a:xfrm rot="5400000">
            <a:off x="1929606" y="5383585"/>
            <a:ext cx="771525" cy="309562"/>
          </a:xfrm>
          <a:prstGeom prst="notchedRightArrow">
            <a:avLst>
              <a:gd name="adj1" fmla="val 50000"/>
              <a:gd name="adj2" fmla="val 62308"/>
            </a:avLst>
          </a:prstGeom>
          <a:solidFill>
            <a:srgbClr val="969696"/>
          </a:solidFill>
          <a:ln w="9525">
            <a:solidFill>
              <a:schemeClr val="tx1"/>
            </a:solidFill>
            <a:miter lim="800000"/>
            <a:headEnd/>
            <a:tailEnd/>
          </a:ln>
        </p:spPr>
        <p:txBody>
          <a:bodyPr wrap="none" anchor="ctr"/>
          <a:lstStyle/>
          <a:p>
            <a:endParaRPr lang="zh-CN" altLang="en-US" b="1"/>
          </a:p>
        </p:txBody>
      </p:sp>
      <p:sp>
        <p:nvSpPr>
          <p:cNvPr id="75" name="Rectangle 23"/>
          <p:cNvSpPr>
            <a:spLocks noChangeArrowheads="1"/>
          </p:cNvSpPr>
          <p:nvPr/>
        </p:nvSpPr>
        <p:spPr bwMode="auto">
          <a:xfrm>
            <a:off x="2549525" y="5066878"/>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solidFill>
                  <a:srgbClr val="080808"/>
                </a:solidFill>
              </a:rPr>
              <a:t>81</a:t>
            </a:r>
          </a:p>
        </p:txBody>
      </p:sp>
      <p:sp>
        <p:nvSpPr>
          <p:cNvPr id="76" name="Rectangle 24"/>
          <p:cNvSpPr>
            <a:spLocks noChangeArrowheads="1"/>
          </p:cNvSpPr>
          <p:nvPr/>
        </p:nvSpPr>
        <p:spPr bwMode="auto">
          <a:xfrm>
            <a:off x="990600" y="5924128"/>
            <a:ext cx="2347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a:solidFill>
                  <a:srgbClr val="080808"/>
                </a:solidFill>
              </a:rPr>
              <a:t>显然，结果出错。</a:t>
            </a:r>
          </a:p>
        </p:txBody>
      </p:sp>
      <p:sp>
        <p:nvSpPr>
          <p:cNvPr id="77" name="Rectangle 26"/>
          <p:cNvSpPr>
            <a:spLocks noChangeArrowheads="1"/>
          </p:cNvSpPr>
          <p:nvPr/>
        </p:nvSpPr>
        <p:spPr bwMode="auto">
          <a:xfrm>
            <a:off x="5112000" y="2923898"/>
            <a:ext cx="3762160" cy="2629286"/>
          </a:xfrm>
          <a:prstGeom prst="rect">
            <a:avLst/>
          </a:prstGeom>
          <a:solidFill>
            <a:schemeClr val="accent1"/>
          </a:solidFill>
          <a:ln w="25400">
            <a:solidFill>
              <a:srgbClr val="080808"/>
            </a:solidFill>
            <a:miter lim="800000"/>
            <a:headEnd/>
            <a:tailEnd/>
          </a:ln>
        </p:spPr>
        <p:txBody>
          <a:bodyPr wrap="none" anchor="ctr"/>
          <a:lstStyle/>
          <a:p>
            <a:pPr algn="l"/>
            <a:r>
              <a:rPr lang="zh-CN" altLang="en-US" sz="2400" b="0" dirty="0">
                <a:solidFill>
                  <a:srgbClr val="FF3300"/>
                </a:solidFill>
                <a:ea typeface="华文行楷" pitchFamily="2" charset="-122"/>
              </a:rPr>
              <a:t>出错原因：</a:t>
            </a:r>
            <a:r>
              <a:rPr lang="zh-CN" altLang="en-US" sz="2400" b="0" dirty="0">
                <a:ea typeface="华文行楷" pitchFamily="2" charset="-122"/>
              </a:rPr>
              <a:t>十进制相加应</a:t>
            </a:r>
          </a:p>
          <a:p>
            <a:pPr algn="l"/>
            <a:r>
              <a:rPr lang="zh-CN" altLang="en-US" sz="2400" b="0" dirty="0">
                <a:ea typeface="华文行楷" pitchFamily="2" charset="-122"/>
              </a:rPr>
              <a:t>逢十进一，但计算机按二</a:t>
            </a:r>
          </a:p>
          <a:p>
            <a:pPr algn="l"/>
            <a:r>
              <a:rPr lang="zh-CN" altLang="en-US" sz="2400" b="0" dirty="0">
                <a:ea typeface="华文行楷" pitchFamily="2" charset="-122"/>
              </a:rPr>
              <a:t>进制运算，每四位一组，</a:t>
            </a:r>
          </a:p>
          <a:p>
            <a:pPr algn="l"/>
            <a:r>
              <a:rPr lang="zh-CN" altLang="en-US" sz="2400" b="0" dirty="0">
                <a:ea typeface="华文行楷" pitchFamily="2" charset="-122"/>
              </a:rPr>
              <a:t>低四位向高四位进位相当</a:t>
            </a:r>
          </a:p>
          <a:p>
            <a:pPr algn="l"/>
            <a:r>
              <a:rPr lang="zh-CN" altLang="en-US" sz="2400" b="0" dirty="0">
                <a:ea typeface="华文行楷" pitchFamily="2" charset="-122"/>
              </a:rPr>
              <a:t>十六进制运算，</a:t>
            </a:r>
            <a:r>
              <a:rPr lang="zh-CN" altLang="en-US" sz="2400" b="0" dirty="0">
                <a:latin typeface="Times New Roman" pitchFamily="18" charset="0"/>
                <a:ea typeface="华文行楷" pitchFamily="2" charset="-122"/>
              </a:rPr>
              <a:t>“</a:t>
            </a:r>
            <a:r>
              <a:rPr lang="zh-CN" altLang="en-US" sz="2400" b="0" dirty="0">
                <a:ea typeface="华文行楷" pitchFamily="2" charset="-122"/>
              </a:rPr>
              <a:t>逢十六</a:t>
            </a:r>
          </a:p>
          <a:p>
            <a:pPr algn="l"/>
            <a:r>
              <a:rPr lang="zh-CN" altLang="en-US" sz="2400" b="0" dirty="0">
                <a:ea typeface="华文行楷" pitchFamily="2" charset="-122"/>
              </a:rPr>
              <a:t>进一</a:t>
            </a:r>
            <a:r>
              <a:rPr lang="zh-CN" altLang="en-US" sz="2400" b="0" dirty="0">
                <a:latin typeface="Times New Roman" pitchFamily="18" charset="0"/>
                <a:ea typeface="华文行楷" pitchFamily="2" charset="-122"/>
              </a:rPr>
              <a:t>”</a:t>
            </a:r>
            <a:r>
              <a:rPr lang="zh-CN" altLang="en-US" sz="2400" b="0" dirty="0">
                <a:ea typeface="华文行楷" pitchFamily="2" charset="-122"/>
              </a:rPr>
              <a:t>。所以当结果超过</a:t>
            </a:r>
            <a:r>
              <a:rPr lang="en-US" altLang="zh-CN" sz="2400" b="0" dirty="0">
                <a:ea typeface="华文行楷" pitchFamily="2" charset="-122"/>
              </a:rPr>
              <a:t>9</a:t>
            </a:r>
          </a:p>
          <a:p>
            <a:pPr algn="l"/>
            <a:r>
              <a:rPr lang="zh-CN" altLang="en-US" sz="2400" b="0" dirty="0">
                <a:ea typeface="华文行楷" pitchFamily="2" charset="-122"/>
              </a:rPr>
              <a:t>时将比正确值少</a:t>
            </a:r>
            <a:r>
              <a:rPr lang="en-US" altLang="zh-CN" sz="2400" b="0" dirty="0">
                <a:ea typeface="华文行楷" pitchFamily="2" charset="-122"/>
              </a:rPr>
              <a:t>6</a:t>
            </a:r>
            <a:r>
              <a:rPr lang="zh-CN" altLang="en-US" sz="2400" b="0" dirty="0">
                <a:ea typeface="华文行楷" pitchFamily="2" charset="-122"/>
              </a:rPr>
              <a:t>。</a:t>
            </a:r>
          </a:p>
        </p:txBody>
      </p:sp>
      <p:grpSp>
        <p:nvGrpSpPr>
          <p:cNvPr id="78" name="Group 29"/>
          <p:cNvGrpSpPr>
            <a:grpSpLocks/>
          </p:cNvGrpSpPr>
          <p:nvPr/>
        </p:nvGrpSpPr>
        <p:grpSpPr bwMode="auto">
          <a:xfrm>
            <a:off x="3398838" y="5894089"/>
            <a:ext cx="4876800" cy="703263"/>
            <a:chOff x="2448" y="3792"/>
            <a:chExt cx="2640" cy="336"/>
          </a:xfrm>
        </p:grpSpPr>
        <p:sp>
          <p:nvSpPr>
            <p:cNvPr id="79" name="Line 27"/>
            <p:cNvSpPr>
              <a:spLocks noChangeShapeType="1"/>
            </p:cNvSpPr>
            <p:nvPr/>
          </p:nvSpPr>
          <p:spPr bwMode="auto">
            <a:xfrm flipH="1" flipV="1">
              <a:off x="2448" y="3984"/>
              <a:ext cx="1008"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Rectangle 28"/>
            <p:cNvSpPr>
              <a:spLocks noChangeArrowheads="1"/>
            </p:cNvSpPr>
            <p:nvPr/>
          </p:nvSpPr>
          <p:spPr bwMode="auto">
            <a:xfrm>
              <a:off x="3456" y="3792"/>
              <a:ext cx="1632" cy="336"/>
            </a:xfrm>
            <a:prstGeom prst="rect">
              <a:avLst/>
            </a:prstGeom>
            <a:solidFill>
              <a:schemeClr val="accent1"/>
            </a:solidFill>
            <a:ln w="25400">
              <a:solidFill>
                <a:srgbClr val="080808"/>
              </a:solidFill>
              <a:miter lim="800000"/>
              <a:headEnd/>
              <a:tailEnd/>
            </a:ln>
          </p:spPr>
          <p:txBody>
            <a:bodyPr wrap="none" anchor="ctr"/>
            <a:lstStyle/>
            <a:p>
              <a:pPr algn="l"/>
              <a:r>
                <a:rPr lang="zh-CN" altLang="en-US" sz="2400" b="0">
                  <a:solidFill>
                    <a:srgbClr val="FF3300"/>
                  </a:solidFill>
                  <a:ea typeface="华文行楷" pitchFamily="2" charset="-122"/>
                </a:rPr>
                <a:t>解决办法：</a:t>
              </a:r>
              <a:r>
                <a:rPr lang="zh-CN" altLang="en-US" sz="2400" b="0">
                  <a:ea typeface="华文行楷" pitchFamily="2" charset="-122"/>
                </a:rPr>
                <a:t>加</a:t>
              </a:r>
              <a:r>
                <a:rPr lang="zh-CN" altLang="en-US" sz="2400" b="0">
                  <a:solidFill>
                    <a:srgbClr val="FF3300"/>
                  </a:solidFill>
                  <a:ea typeface="华文行楷" pitchFamily="2" charset="-122"/>
                </a:rPr>
                <a:t>六</a:t>
              </a:r>
              <a:r>
                <a:rPr lang="zh-CN" altLang="en-US" sz="2400" b="0">
                  <a:ea typeface="华文行楷" pitchFamily="2" charset="-122"/>
                </a:rPr>
                <a:t>修正</a:t>
              </a:r>
            </a:p>
          </p:txBody>
        </p:sp>
      </p:grpSp>
      <p:sp>
        <p:nvSpPr>
          <p:cNvPr id="81" name="Line 25"/>
          <p:cNvSpPr>
            <a:spLocks noChangeShapeType="1"/>
          </p:cNvSpPr>
          <p:nvPr/>
        </p:nvSpPr>
        <p:spPr bwMode="auto">
          <a:xfrm flipH="1">
            <a:off x="3338513" y="4893841"/>
            <a:ext cx="1648691" cy="1018903"/>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8535704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8"/>
                                        </p:tgtEl>
                                        <p:attrNameLst>
                                          <p:attrName>style.visibility</p:attrName>
                                        </p:attrNameLst>
                                      </p:cBhvr>
                                      <p:to>
                                        <p:strVal val="visible"/>
                                      </p:to>
                                    </p:set>
                                    <p:anim calcmode="lin" valueType="num">
                                      <p:cBhvr additive="base">
                                        <p:cTn id="13" dur="500" fill="hold"/>
                                        <p:tgtEl>
                                          <p:spTgt spid="78"/>
                                        </p:tgtEl>
                                        <p:attrNameLst>
                                          <p:attrName>ppt_x</p:attrName>
                                        </p:attrNameLst>
                                      </p:cBhvr>
                                      <p:tavLst>
                                        <p:tav tm="0">
                                          <p:val>
                                            <p:strVal val="0-#ppt_w/2"/>
                                          </p:val>
                                        </p:tav>
                                        <p:tav tm="100000">
                                          <p:val>
                                            <p:strVal val="#ppt_x"/>
                                          </p:val>
                                        </p:tav>
                                      </p:tavLst>
                                    </p:anim>
                                    <p:anim calcmode="lin" valueType="num">
                                      <p:cBhvr additive="base">
                                        <p:cTn id="14"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050" descr="Rectangle: Click to edit Master text styles&#10;Second level&#10;Third level&#10;Fourth level&#10;Fifth level"/>
          <p:cNvSpPr>
            <a:spLocks noGrp="1" noChangeArrowheads="1"/>
          </p:cNvSpPr>
          <p:nvPr>
            <p:ph type="body" idx="1"/>
          </p:nvPr>
        </p:nvSpPr>
        <p:spPr/>
        <p:txBody>
          <a:bodyPr/>
          <a:lstStyle/>
          <a:p>
            <a:pPr algn="just" eaLnBrk="1" hangingPunct="1">
              <a:buFont typeface="Wingdings" pitchFamily="2" charset="2"/>
              <a:buNone/>
            </a:pPr>
            <a:r>
              <a:rPr lang="en-US" altLang="zh-CN" sz="2800" smtClean="0">
                <a:solidFill>
                  <a:srgbClr val="000000"/>
                </a:solidFill>
              </a:rPr>
              <a:t> </a:t>
            </a:r>
            <a:endParaRPr lang="en-US" altLang="zh-CN" sz="2800" smtClean="0"/>
          </a:p>
          <a:p>
            <a:pPr eaLnBrk="1" hangingPunct="1">
              <a:buFont typeface="Wingdings" pitchFamily="2" charset="2"/>
              <a:buNone/>
            </a:pPr>
            <a:endParaRPr lang="en-US" altLang="zh-CN" sz="2800" smtClean="0"/>
          </a:p>
        </p:txBody>
      </p:sp>
      <p:sp>
        <p:nvSpPr>
          <p:cNvPr id="41988" name="Rectangle 2053"/>
          <p:cNvSpPr>
            <a:spLocks noChangeArrowheads="1"/>
          </p:cNvSpPr>
          <p:nvPr/>
        </p:nvSpPr>
        <p:spPr bwMode="auto">
          <a:xfrm>
            <a:off x="762000" y="1405569"/>
            <a:ext cx="6629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3200" b="0" dirty="0">
                <a:ea typeface="华文行楷" pitchFamily="2" charset="-122"/>
              </a:rPr>
              <a:t>加</a:t>
            </a:r>
            <a:r>
              <a:rPr lang="zh-CN" altLang="en-US" sz="3200" b="0" dirty="0">
                <a:solidFill>
                  <a:srgbClr val="FF3300"/>
                </a:solidFill>
                <a:ea typeface="华文行楷" pitchFamily="2" charset="-122"/>
              </a:rPr>
              <a:t>六</a:t>
            </a:r>
            <a:r>
              <a:rPr lang="zh-CN" altLang="en-US" sz="3200" b="0" dirty="0">
                <a:ea typeface="华文行楷" pitchFamily="2" charset="-122"/>
              </a:rPr>
              <a:t>修正规则：</a:t>
            </a:r>
          </a:p>
        </p:txBody>
      </p:sp>
      <p:sp>
        <p:nvSpPr>
          <p:cNvPr id="41989" name="Line 2054"/>
          <p:cNvSpPr>
            <a:spLocks noChangeShapeType="1"/>
          </p:cNvSpPr>
          <p:nvPr/>
        </p:nvSpPr>
        <p:spPr bwMode="auto">
          <a:xfrm>
            <a:off x="838200" y="1981200"/>
            <a:ext cx="265368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0" name="Rectangle 2055"/>
          <p:cNvSpPr>
            <a:spLocks noChangeArrowheads="1"/>
          </p:cNvSpPr>
          <p:nvPr/>
        </p:nvSpPr>
        <p:spPr bwMode="auto">
          <a:xfrm>
            <a:off x="685800" y="2060848"/>
            <a:ext cx="79676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dirty="0">
                <a:solidFill>
                  <a:srgbClr val="080808"/>
                </a:solidFill>
                <a:latin typeface="楷体_GB2312" pitchFamily="49" charset="-122"/>
                <a:ea typeface="楷体_GB2312" pitchFamily="49" charset="-122"/>
              </a:rPr>
              <a:t>   </a:t>
            </a:r>
            <a:r>
              <a:rPr lang="zh-CN" altLang="en-US" sz="2400" b="1" dirty="0">
                <a:solidFill>
                  <a:srgbClr val="080808"/>
                </a:solidFill>
                <a:latin typeface="楷体_GB2312" pitchFamily="49" charset="-122"/>
                <a:ea typeface="楷体_GB2312" pitchFamily="49" charset="-122"/>
              </a:rPr>
              <a:t>（</a:t>
            </a:r>
            <a:r>
              <a:rPr lang="en-US" altLang="zh-CN" sz="2400" b="1" dirty="0">
                <a:solidFill>
                  <a:srgbClr val="080808"/>
                </a:solidFill>
                <a:latin typeface="楷体_GB2312" pitchFamily="49" charset="-122"/>
                <a:ea typeface="楷体_GB2312" pitchFamily="49" charset="-122"/>
              </a:rPr>
              <a:t>1</a:t>
            </a:r>
            <a:r>
              <a:rPr lang="zh-CN" altLang="en-US" sz="2400" b="1" dirty="0">
                <a:solidFill>
                  <a:srgbClr val="080808"/>
                </a:solidFill>
                <a:latin typeface="楷体_GB2312" pitchFamily="49" charset="-122"/>
                <a:ea typeface="楷体_GB2312" pitchFamily="49" charset="-122"/>
              </a:rPr>
              <a:t>）如果两个</a:t>
            </a:r>
            <a:r>
              <a:rPr lang="en-US" altLang="zh-CN" sz="2400" b="1" dirty="0">
                <a:solidFill>
                  <a:srgbClr val="080808"/>
                </a:solidFill>
                <a:latin typeface="楷体_GB2312" pitchFamily="49" charset="-122"/>
                <a:ea typeface="楷体_GB2312" pitchFamily="49" charset="-122"/>
              </a:rPr>
              <a:t>BCD</a:t>
            </a:r>
            <a:r>
              <a:rPr lang="zh-CN" altLang="en-US" sz="2400" b="1" dirty="0">
                <a:solidFill>
                  <a:srgbClr val="080808"/>
                </a:solidFill>
                <a:latin typeface="楷体_GB2312" pitchFamily="49" charset="-122"/>
                <a:ea typeface="楷体_GB2312" pitchFamily="49" charset="-122"/>
              </a:rPr>
              <a:t>码位相加没有进位，并且结果≤</a:t>
            </a:r>
            <a:r>
              <a:rPr lang="en-US" altLang="zh-CN" sz="2400" b="1" dirty="0">
                <a:solidFill>
                  <a:srgbClr val="080808"/>
                </a:solidFill>
                <a:latin typeface="楷体_GB2312" pitchFamily="49" charset="-122"/>
                <a:ea typeface="楷体_GB2312" pitchFamily="49" charset="-122"/>
              </a:rPr>
              <a:t>9</a:t>
            </a:r>
            <a:r>
              <a:rPr lang="zh-CN" altLang="en-US" sz="2400" b="1" dirty="0">
                <a:solidFill>
                  <a:srgbClr val="080808"/>
                </a:solidFill>
                <a:latin typeface="楷体_GB2312" pitchFamily="49" charset="-122"/>
                <a:ea typeface="楷体_GB2312" pitchFamily="49" charset="-122"/>
              </a:rPr>
              <a:t>，则该位不需修正。</a:t>
            </a:r>
            <a:endParaRPr lang="zh-CN" altLang="en-US" sz="2400" b="1" dirty="0">
              <a:solidFill>
                <a:srgbClr val="080808"/>
              </a:solidFill>
              <a:ea typeface="华文行楷" pitchFamily="2" charset="-122"/>
            </a:endParaRPr>
          </a:p>
        </p:txBody>
      </p:sp>
      <p:sp>
        <p:nvSpPr>
          <p:cNvPr id="41991" name="Rectangle 2057"/>
          <p:cNvSpPr>
            <a:spLocks noChangeArrowheads="1"/>
          </p:cNvSpPr>
          <p:nvPr/>
        </p:nvSpPr>
        <p:spPr bwMode="auto">
          <a:xfrm>
            <a:off x="815280" y="3148901"/>
            <a:ext cx="807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b="1" dirty="0">
                <a:solidFill>
                  <a:srgbClr val="080808"/>
                </a:solidFill>
                <a:latin typeface="楷体_GB2312" pitchFamily="49" charset="-122"/>
                <a:ea typeface="楷体_GB2312" pitchFamily="49" charset="-122"/>
              </a:rPr>
              <a:t>   </a:t>
            </a:r>
            <a:r>
              <a:rPr lang="zh-CN" altLang="en-US" sz="2400" b="1" dirty="0">
                <a:solidFill>
                  <a:srgbClr val="080808"/>
                </a:solidFill>
                <a:latin typeface="楷体_GB2312" pitchFamily="49" charset="-122"/>
                <a:ea typeface="楷体_GB2312" pitchFamily="49" charset="-122"/>
              </a:rPr>
              <a:t>（</a:t>
            </a:r>
            <a:r>
              <a:rPr lang="en-US" altLang="zh-CN" sz="2400" b="1" dirty="0">
                <a:solidFill>
                  <a:srgbClr val="080808"/>
                </a:solidFill>
                <a:latin typeface="楷体_GB2312" pitchFamily="49" charset="-122"/>
                <a:ea typeface="楷体_GB2312" pitchFamily="49" charset="-122"/>
              </a:rPr>
              <a:t>2</a:t>
            </a:r>
            <a:r>
              <a:rPr lang="zh-CN" altLang="en-US" sz="2400" b="1" dirty="0">
                <a:solidFill>
                  <a:srgbClr val="080808"/>
                </a:solidFill>
                <a:latin typeface="楷体_GB2312" pitchFamily="49" charset="-122"/>
                <a:ea typeface="楷体_GB2312" pitchFamily="49" charset="-122"/>
              </a:rPr>
              <a:t>）如果两个</a:t>
            </a:r>
            <a:r>
              <a:rPr lang="en-US" altLang="zh-CN" sz="2400" b="1" dirty="0">
                <a:solidFill>
                  <a:srgbClr val="080808"/>
                </a:solidFill>
                <a:latin typeface="楷体_GB2312" pitchFamily="49" charset="-122"/>
                <a:ea typeface="楷体_GB2312" pitchFamily="49" charset="-122"/>
              </a:rPr>
              <a:t>BCD</a:t>
            </a:r>
            <a:r>
              <a:rPr lang="zh-CN" altLang="en-US" sz="2400" b="1" dirty="0">
                <a:solidFill>
                  <a:srgbClr val="080808"/>
                </a:solidFill>
                <a:latin typeface="楷体_GB2312" pitchFamily="49" charset="-122"/>
                <a:ea typeface="楷体_GB2312" pitchFamily="49" charset="-122"/>
              </a:rPr>
              <a:t>码位相加有进位，或者其结果≥</a:t>
            </a:r>
            <a:r>
              <a:rPr lang="en-US" altLang="zh-CN" sz="2400" b="1" dirty="0">
                <a:solidFill>
                  <a:srgbClr val="080808"/>
                </a:solidFill>
                <a:latin typeface="楷体_GB2312" pitchFamily="49" charset="-122"/>
                <a:ea typeface="楷体_GB2312" pitchFamily="49" charset="-122"/>
              </a:rPr>
              <a:t>10</a:t>
            </a:r>
            <a:r>
              <a:rPr lang="zh-CN" altLang="en-US" sz="2400" b="1" dirty="0">
                <a:solidFill>
                  <a:srgbClr val="080808"/>
                </a:solidFill>
                <a:latin typeface="楷体_GB2312" pitchFamily="49" charset="-122"/>
                <a:ea typeface="楷体_GB2312" pitchFamily="49" charset="-122"/>
              </a:rPr>
              <a:t>，该位进行</a:t>
            </a:r>
            <a:r>
              <a:rPr lang="zh-CN" altLang="en-US" sz="2400" b="1" dirty="0">
                <a:ea typeface="华文行楷" pitchFamily="2" charset="-122"/>
              </a:rPr>
              <a:t>加</a:t>
            </a:r>
            <a:r>
              <a:rPr lang="zh-CN" altLang="en-US" sz="2400" b="1" dirty="0">
                <a:solidFill>
                  <a:srgbClr val="FF3300"/>
                </a:solidFill>
                <a:ea typeface="华文行楷" pitchFamily="2" charset="-122"/>
              </a:rPr>
              <a:t>六</a:t>
            </a:r>
            <a:r>
              <a:rPr lang="zh-CN" altLang="en-US" sz="2400" b="1" dirty="0">
                <a:ea typeface="华文行楷" pitchFamily="2" charset="-122"/>
              </a:rPr>
              <a:t>修正</a:t>
            </a:r>
            <a:r>
              <a:rPr lang="zh-CN" altLang="en-US" sz="2400" b="1" dirty="0">
                <a:solidFill>
                  <a:srgbClr val="080808"/>
                </a:solidFill>
                <a:ea typeface="华文行楷" pitchFamily="2" charset="-122"/>
              </a:rPr>
              <a:t>。</a:t>
            </a:r>
          </a:p>
        </p:txBody>
      </p:sp>
      <p:sp>
        <p:nvSpPr>
          <p:cNvPr id="41992" name="Rectangle 2058"/>
          <p:cNvSpPr>
            <a:spLocks noChangeArrowheads="1"/>
          </p:cNvSpPr>
          <p:nvPr/>
        </p:nvSpPr>
        <p:spPr bwMode="auto">
          <a:xfrm>
            <a:off x="685800" y="4224528"/>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latin typeface="楷体_GB2312" pitchFamily="49" charset="-122"/>
                <a:ea typeface="楷体_GB2312" pitchFamily="49" charset="-122"/>
              </a:rPr>
              <a:t>   </a:t>
            </a:r>
            <a:r>
              <a:rPr lang="zh-CN" altLang="en-US" sz="2400" b="1">
                <a:solidFill>
                  <a:srgbClr val="080808"/>
                </a:solidFill>
                <a:latin typeface="楷体_GB2312" pitchFamily="49" charset="-122"/>
                <a:ea typeface="楷体_GB2312" pitchFamily="49" charset="-122"/>
              </a:rPr>
              <a:t>（</a:t>
            </a:r>
            <a:r>
              <a:rPr lang="en-US" altLang="zh-CN" sz="2400" b="1">
                <a:solidFill>
                  <a:srgbClr val="080808"/>
                </a:solidFill>
                <a:latin typeface="楷体_GB2312" pitchFamily="49" charset="-122"/>
                <a:ea typeface="楷体_GB2312" pitchFamily="49" charset="-122"/>
              </a:rPr>
              <a:t>3</a:t>
            </a:r>
            <a:r>
              <a:rPr lang="zh-CN" altLang="en-US" sz="2400" b="1">
                <a:solidFill>
                  <a:srgbClr val="080808"/>
                </a:solidFill>
                <a:latin typeface="楷体_GB2312" pitchFamily="49" charset="-122"/>
                <a:ea typeface="楷体_GB2312" pitchFamily="49" charset="-122"/>
              </a:rPr>
              <a:t>）低位修正结果使高位</a:t>
            </a:r>
            <a:r>
              <a:rPr lang="en-US" altLang="zh-CN" sz="2400" b="1">
                <a:solidFill>
                  <a:srgbClr val="080808"/>
                </a:solidFill>
                <a:latin typeface="楷体_GB2312" pitchFamily="49" charset="-122"/>
                <a:ea typeface="楷体_GB2312" pitchFamily="49" charset="-122"/>
              </a:rPr>
              <a:t>&gt;9</a:t>
            </a:r>
            <a:r>
              <a:rPr lang="zh-CN" altLang="en-US" sz="2400" b="1">
                <a:solidFill>
                  <a:srgbClr val="080808"/>
                </a:solidFill>
                <a:latin typeface="楷体_GB2312" pitchFamily="49" charset="-122"/>
                <a:ea typeface="楷体_GB2312" pitchFamily="49" charset="-122"/>
              </a:rPr>
              <a:t>时，高位进行</a:t>
            </a:r>
            <a:r>
              <a:rPr lang="zh-CN" altLang="en-US" sz="2400" b="1">
                <a:ea typeface="华文行楷" pitchFamily="2" charset="-122"/>
              </a:rPr>
              <a:t>加</a:t>
            </a:r>
            <a:r>
              <a:rPr lang="zh-CN" altLang="en-US" sz="2400" b="1">
                <a:solidFill>
                  <a:srgbClr val="FF3300"/>
                </a:solidFill>
                <a:ea typeface="华文行楷" pitchFamily="2" charset="-122"/>
              </a:rPr>
              <a:t>六</a:t>
            </a:r>
            <a:r>
              <a:rPr lang="zh-CN" altLang="en-US" sz="2400" b="1">
                <a:ea typeface="华文行楷" pitchFamily="2" charset="-122"/>
              </a:rPr>
              <a:t>修正</a:t>
            </a:r>
            <a:r>
              <a:rPr lang="zh-CN" altLang="en-US" sz="2400" b="1">
                <a:solidFill>
                  <a:srgbClr val="080808"/>
                </a:solidFill>
                <a:ea typeface="华文行楷" pitchFamily="2" charset="-122"/>
              </a:rPr>
              <a:t>。</a:t>
            </a:r>
          </a:p>
        </p:txBody>
      </p:sp>
      <p:sp>
        <p:nvSpPr>
          <p:cNvPr id="10" name="标题 1"/>
          <p:cNvSpPr>
            <a:spLocks noGrp="1"/>
          </p:cNvSpPr>
          <p:nvPr>
            <p:ph type="title"/>
          </p:nvPr>
        </p:nvSpPr>
        <p:spPr>
          <a:xfrm>
            <a:off x="685800" y="731838"/>
            <a:ext cx="8153400" cy="563562"/>
          </a:xfrm>
        </p:spPr>
        <p:txBody>
          <a:bodyPr/>
          <a:lstStyle/>
          <a:p>
            <a:r>
              <a:rPr lang="en-US" altLang="zh-CN" dirty="0" smtClean="0"/>
              <a:t>5.  </a:t>
            </a:r>
            <a:r>
              <a:rPr lang="zh-CN" altLang="en-US" dirty="0" smtClean="0"/>
              <a:t>二进制编码的十进制数（</a:t>
            </a:r>
            <a:r>
              <a:rPr lang="en-US" altLang="zh-CN" dirty="0" smtClean="0"/>
              <a:t>BCD</a:t>
            </a:r>
            <a:r>
              <a:rPr lang="zh-CN" altLang="en-US" dirty="0" smtClean="0"/>
              <a:t>编码）</a:t>
            </a:r>
            <a:endParaRPr lang="zh-CN" altLang="en-US" dirty="0"/>
          </a:p>
        </p:txBody>
      </p:sp>
    </p:spTree>
    <p:extLst>
      <p:ext uri="{BB962C8B-B14F-4D97-AF65-F5344CB8AC3E}">
        <p14:creationId xmlns:p14="http://schemas.microsoft.com/office/powerpoint/2010/main" val="188342197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descr="Rectangle: Click to edit Master text styles&#10;Second level&#10;Third level&#10;Fourth level&#10;Fifth level"/>
          <p:cNvSpPr>
            <a:spLocks noGrp="1" noChangeArrowheads="1"/>
          </p:cNvSpPr>
          <p:nvPr>
            <p:ph type="body" idx="1"/>
          </p:nvPr>
        </p:nvSpPr>
        <p:spPr/>
        <p:txBody>
          <a:bodyPr/>
          <a:lstStyle/>
          <a:p>
            <a:pPr algn="just" eaLnBrk="1" hangingPunct="1">
              <a:buFont typeface="Wingdings" pitchFamily="2" charset="2"/>
              <a:buNone/>
            </a:pPr>
            <a:r>
              <a:rPr lang="en-US" altLang="zh-CN" sz="2800" dirty="0" smtClean="0">
                <a:solidFill>
                  <a:srgbClr val="000000"/>
                </a:solidFill>
              </a:rPr>
              <a:t> </a:t>
            </a:r>
            <a:endParaRPr lang="en-US" altLang="zh-CN" sz="2800" dirty="0" smtClean="0"/>
          </a:p>
          <a:p>
            <a:pPr eaLnBrk="1" hangingPunct="1">
              <a:buFont typeface="Wingdings" pitchFamily="2" charset="2"/>
              <a:buNone/>
            </a:pPr>
            <a:endParaRPr lang="en-US" altLang="zh-CN" sz="2800" dirty="0" smtClean="0"/>
          </a:p>
        </p:txBody>
      </p:sp>
      <p:sp>
        <p:nvSpPr>
          <p:cNvPr id="43012" name="Rectangle 11"/>
          <p:cNvSpPr>
            <a:spLocks noChangeArrowheads="1"/>
          </p:cNvSpPr>
          <p:nvPr/>
        </p:nvSpPr>
        <p:spPr bwMode="auto">
          <a:xfrm>
            <a:off x="1676400" y="1828800"/>
            <a:ext cx="518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0">
                <a:solidFill>
                  <a:srgbClr val="080808"/>
                </a:solidFill>
              </a:rPr>
              <a:t>1  0  0  1  0  1  0  0              94</a:t>
            </a:r>
          </a:p>
        </p:txBody>
      </p:sp>
      <p:sp>
        <p:nvSpPr>
          <p:cNvPr id="179212" name="Rectangle 12"/>
          <p:cNvSpPr>
            <a:spLocks noChangeArrowheads="1"/>
          </p:cNvSpPr>
          <p:nvPr/>
        </p:nvSpPr>
        <p:spPr bwMode="auto">
          <a:xfrm>
            <a:off x="1676400" y="4267200"/>
            <a:ext cx="708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0">
                <a:solidFill>
                  <a:srgbClr val="FF3300"/>
                </a:solidFill>
              </a:rPr>
              <a:t>1  0  1  0  0  0  0  1</a:t>
            </a:r>
            <a:r>
              <a:rPr lang="en-US" altLang="zh-CN" sz="2400" b="0">
                <a:solidFill>
                  <a:srgbClr val="080808"/>
                </a:solidFill>
              </a:rPr>
              <a:t>              </a:t>
            </a:r>
            <a:r>
              <a:rPr lang="zh-CN" altLang="en-US" sz="2400">
                <a:solidFill>
                  <a:srgbClr val="080808"/>
                </a:solidFill>
                <a:latin typeface="楷体_GB2312" pitchFamily="49" charset="-122"/>
                <a:ea typeface="楷体_GB2312" pitchFamily="49" charset="-122"/>
              </a:rPr>
              <a:t>高</a:t>
            </a:r>
            <a:r>
              <a:rPr lang="en-US" altLang="zh-CN" sz="2400">
                <a:solidFill>
                  <a:srgbClr val="080808"/>
                </a:solidFill>
                <a:latin typeface="楷体_GB2312" pitchFamily="49" charset="-122"/>
                <a:ea typeface="楷体_GB2312" pitchFamily="49" charset="-122"/>
              </a:rPr>
              <a:t>4</a:t>
            </a:r>
            <a:r>
              <a:rPr lang="zh-CN" altLang="en-US" sz="2400">
                <a:solidFill>
                  <a:srgbClr val="080808"/>
                </a:solidFill>
                <a:latin typeface="楷体_GB2312" pitchFamily="49" charset="-122"/>
                <a:ea typeface="楷体_GB2312" pitchFamily="49" charset="-122"/>
              </a:rPr>
              <a:t>位满足法则</a:t>
            </a:r>
            <a:r>
              <a:rPr lang="en-US" altLang="zh-CN" sz="2400">
                <a:solidFill>
                  <a:srgbClr val="080808"/>
                </a:solidFill>
                <a:latin typeface="楷体_GB2312" pitchFamily="49" charset="-122"/>
                <a:ea typeface="楷体_GB2312" pitchFamily="49" charset="-122"/>
              </a:rPr>
              <a:t>3</a:t>
            </a:r>
          </a:p>
        </p:txBody>
      </p:sp>
      <p:sp>
        <p:nvSpPr>
          <p:cNvPr id="43014" name="Rectangle 13"/>
          <p:cNvSpPr>
            <a:spLocks noChangeArrowheads="1"/>
          </p:cNvSpPr>
          <p:nvPr/>
        </p:nvSpPr>
        <p:spPr bwMode="auto">
          <a:xfrm>
            <a:off x="1676400" y="2438400"/>
            <a:ext cx="518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0">
                <a:solidFill>
                  <a:srgbClr val="080808"/>
                </a:solidFill>
              </a:rPr>
              <a:t>0  0  0  0  0  1  1  1                7</a:t>
            </a:r>
          </a:p>
        </p:txBody>
      </p:sp>
      <p:sp>
        <p:nvSpPr>
          <p:cNvPr id="43015" name="Rectangle 16"/>
          <p:cNvSpPr>
            <a:spLocks noChangeArrowheads="1"/>
          </p:cNvSpPr>
          <p:nvPr/>
        </p:nvSpPr>
        <p:spPr bwMode="auto">
          <a:xfrm>
            <a:off x="1676400" y="3048000"/>
            <a:ext cx="723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0">
                <a:solidFill>
                  <a:srgbClr val="FF3300"/>
                </a:solidFill>
              </a:rPr>
              <a:t>1  0  0  1  1  0  1  1</a:t>
            </a:r>
            <a:r>
              <a:rPr lang="en-US" altLang="zh-CN" sz="2400" b="0">
                <a:solidFill>
                  <a:srgbClr val="080808"/>
                </a:solidFill>
              </a:rPr>
              <a:t>              </a:t>
            </a:r>
            <a:r>
              <a:rPr lang="zh-CN" altLang="en-US" sz="2400">
                <a:solidFill>
                  <a:srgbClr val="080808"/>
                </a:solidFill>
                <a:latin typeface="楷体_GB2312" pitchFamily="49" charset="-122"/>
                <a:ea typeface="楷体_GB2312" pitchFamily="49" charset="-122"/>
              </a:rPr>
              <a:t>低</a:t>
            </a:r>
            <a:r>
              <a:rPr lang="en-US" altLang="zh-CN" sz="2400">
                <a:solidFill>
                  <a:srgbClr val="080808"/>
                </a:solidFill>
                <a:latin typeface="楷体_GB2312" pitchFamily="49" charset="-122"/>
                <a:ea typeface="楷体_GB2312" pitchFamily="49" charset="-122"/>
              </a:rPr>
              <a:t>4</a:t>
            </a:r>
            <a:r>
              <a:rPr lang="zh-CN" altLang="en-US" sz="2400">
                <a:solidFill>
                  <a:srgbClr val="080808"/>
                </a:solidFill>
                <a:latin typeface="楷体_GB2312" pitchFamily="49" charset="-122"/>
                <a:ea typeface="楷体_GB2312" pitchFamily="49" charset="-122"/>
              </a:rPr>
              <a:t>位满足法则</a:t>
            </a:r>
            <a:r>
              <a:rPr lang="en-US" altLang="zh-CN" sz="2400">
                <a:solidFill>
                  <a:srgbClr val="080808"/>
                </a:solidFill>
                <a:latin typeface="楷体_GB2312" pitchFamily="49" charset="-122"/>
                <a:ea typeface="楷体_GB2312" pitchFamily="49" charset="-122"/>
              </a:rPr>
              <a:t>1</a:t>
            </a:r>
          </a:p>
        </p:txBody>
      </p:sp>
      <p:sp>
        <p:nvSpPr>
          <p:cNvPr id="43016" name="Line 18"/>
          <p:cNvSpPr>
            <a:spLocks noChangeShapeType="1"/>
          </p:cNvSpPr>
          <p:nvPr/>
        </p:nvSpPr>
        <p:spPr bwMode="auto">
          <a:xfrm>
            <a:off x="1219200" y="2895600"/>
            <a:ext cx="5257800"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17" name="Rectangle 25"/>
          <p:cNvSpPr>
            <a:spLocks noChangeArrowheads="1"/>
          </p:cNvSpPr>
          <p:nvPr/>
        </p:nvSpPr>
        <p:spPr bwMode="auto">
          <a:xfrm>
            <a:off x="1219200" y="2438400"/>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0">
                <a:solidFill>
                  <a:srgbClr val="FF3300"/>
                </a:solidFill>
              </a:rPr>
              <a:t>+</a:t>
            </a:r>
          </a:p>
        </p:txBody>
      </p:sp>
      <p:sp>
        <p:nvSpPr>
          <p:cNvPr id="43018" name="Line 26"/>
          <p:cNvSpPr>
            <a:spLocks noChangeShapeType="1"/>
          </p:cNvSpPr>
          <p:nvPr/>
        </p:nvSpPr>
        <p:spPr bwMode="auto">
          <a:xfrm>
            <a:off x="3059832" y="1828800"/>
            <a:ext cx="0" cy="990600"/>
          </a:xfrm>
          <a:prstGeom prst="line">
            <a:avLst/>
          </a:prstGeom>
          <a:noFill/>
          <a:ln w="254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30"/>
          <p:cNvGrpSpPr>
            <a:grpSpLocks/>
          </p:cNvGrpSpPr>
          <p:nvPr/>
        </p:nvGrpSpPr>
        <p:grpSpPr bwMode="auto">
          <a:xfrm>
            <a:off x="1219200" y="2971800"/>
            <a:ext cx="6705600" cy="1066800"/>
            <a:chOff x="768" y="1872"/>
            <a:chExt cx="4224" cy="672"/>
          </a:xfrm>
        </p:grpSpPr>
        <p:sp>
          <p:nvSpPr>
            <p:cNvPr id="43028" name="Rectangle 17"/>
            <p:cNvSpPr>
              <a:spLocks noChangeArrowheads="1"/>
            </p:cNvSpPr>
            <p:nvPr/>
          </p:nvSpPr>
          <p:spPr bwMode="auto">
            <a:xfrm>
              <a:off x="1056" y="2256"/>
              <a:ext cx="39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0">
                  <a:solidFill>
                    <a:srgbClr val="080808"/>
                  </a:solidFill>
                </a:rPr>
                <a:t>0  0  0  0  0  1  1  0              </a:t>
              </a:r>
              <a:r>
                <a:rPr lang="zh-CN" altLang="en-US" sz="2400" b="0">
                  <a:ea typeface="华文行楷" pitchFamily="2" charset="-122"/>
                </a:rPr>
                <a:t>加</a:t>
              </a:r>
              <a:r>
                <a:rPr lang="zh-CN" altLang="en-US" sz="2400" b="0">
                  <a:solidFill>
                    <a:srgbClr val="FF3300"/>
                  </a:solidFill>
                  <a:ea typeface="华文行楷" pitchFamily="2" charset="-122"/>
                </a:rPr>
                <a:t>六</a:t>
              </a:r>
              <a:r>
                <a:rPr lang="zh-CN" altLang="en-US" sz="2400" b="0">
                  <a:ea typeface="华文行楷" pitchFamily="2" charset="-122"/>
                </a:rPr>
                <a:t>修正</a:t>
              </a:r>
            </a:p>
          </p:txBody>
        </p:sp>
        <p:sp>
          <p:nvSpPr>
            <p:cNvPr id="43029" name="Line 19"/>
            <p:cNvSpPr>
              <a:spLocks noChangeShapeType="1"/>
            </p:cNvSpPr>
            <p:nvPr/>
          </p:nvSpPr>
          <p:spPr bwMode="auto">
            <a:xfrm>
              <a:off x="768" y="2544"/>
              <a:ext cx="3312"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0" name="Rectangle 23"/>
            <p:cNvSpPr>
              <a:spLocks noChangeArrowheads="1"/>
            </p:cNvSpPr>
            <p:nvPr/>
          </p:nvSpPr>
          <p:spPr bwMode="auto">
            <a:xfrm>
              <a:off x="768" y="2256"/>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0">
                  <a:solidFill>
                    <a:srgbClr val="FF3300"/>
                  </a:solidFill>
                </a:rPr>
                <a:t>+</a:t>
              </a:r>
            </a:p>
          </p:txBody>
        </p:sp>
        <p:sp>
          <p:nvSpPr>
            <p:cNvPr id="43031" name="Line 27"/>
            <p:cNvSpPr>
              <a:spLocks noChangeShapeType="1"/>
            </p:cNvSpPr>
            <p:nvPr/>
          </p:nvSpPr>
          <p:spPr bwMode="auto">
            <a:xfrm>
              <a:off x="1927" y="1872"/>
              <a:ext cx="0" cy="624"/>
            </a:xfrm>
            <a:prstGeom prst="line">
              <a:avLst/>
            </a:prstGeom>
            <a:noFill/>
            <a:ln w="254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31"/>
          <p:cNvGrpSpPr>
            <a:grpSpLocks/>
          </p:cNvGrpSpPr>
          <p:nvPr/>
        </p:nvGrpSpPr>
        <p:grpSpPr bwMode="auto">
          <a:xfrm>
            <a:off x="1219200" y="4343400"/>
            <a:ext cx="6705600" cy="1066800"/>
            <a:chOff x="768" y="2736"/>
            <a:chExt cx="4224" cy="672"/>
          </a:xfrm>
        </p:grpSpPr>
        <p:sp>
          <p:nvSpPr>
            <p:cNvPr id="43024" name="Rectangle 14"/>
            <p:cNvSpPr>
              <a:spLocks noChangeArrowheads="1"/>
            </p:cNvSpPr>
            <p:nvPr/>
          </p:nvSpPr>
          <p:spPr bwMode="auto">
            <a:xfrm>
              <a:off x="1056" y="3024"/>
              <a:ext cx="39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0">
                  <a:solidFill>
                    <a:srgbClr val="080808"/>
                  </a:solidFill>
                </a:rPr>
                <a:t>0  1  1  0  0  0  0  0              </a:t>
              </a:r>
              <a:r>
                <a:rPr lang="zh-CN" altLang="en-US" sz="2400" b="0">
                  <a:ea typeface="华文行楷" pitchFamily="2" charset="-122"/>
                </a:rPr>
                <a:t>加</a:t>
              </a:r>
              <a:r>
                <a:rPr lang="zh-CN" altLang="en-US" sz="2400" b="0">
                  <a:solidFill>
                    <a:srgbClr val="FF3300"/>
                  </a:solidFill>
                  <a:ea typeface="华文行楷" pitchFamily="2" charset="-122"/>
                </a:rPr>
                <a:t>六</a:t>
              </a:r>
              <a:r>
                <a:rPr lang="zh-CN" altLang="en-US" sz="2400" b="0">
                  <a:ea typeface="华文行楷" pitchFamily="2" charset="-122"/>
                </a:rPr>
                <a:t>修正</a:t>
              </a:r>
              <a:endParaRPr lang="zh-CN" altLang="en-US" sz="2400" b="0">
                <a:solidFill>
                  <a:srgbClr val="080808"/>
                </a:solidFill>
              </a:endParaRPr>
            </a:p>
          </p:txBody>
        </p:sp>
        <p:sp>
          <p:nvSpPr>
            <p:cNvPr id="43025" name="Line 20"/>
            <p:cNvSpPr>
              <a:spLocks noChangeShapeType="1"/>
            </p:cNvSpPr>
            <p:nvPr/>
          </p:nvSpPr>
          <p:spPr bwMode="auto">
            <a:xfrm>
              <a:off x="768" y="3408"/>
              <a:ext cx="3312"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6" name="Rectangle 22"/>
            <p:cNvSpPr>
              <a:spLocks noChangeArrowheads="1"/>
            </p:cNvSpPr>
            <p:nvPr/>
          </p:nvSpPr>
          <p:spPr bwMode="auto">
            <a:xfrm>
              <a:off x="768" y="3120"/>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0">
                  <a:solidFill>
                    <a:srgbClr val="FF3300"/>
                  </a:solidFill>
                </a:rPr>
                <a:t>+</a:t>
              </a:r>
            </a:p>
          </p:txBody>
        </p:sp>
        <p:sp>
          <p:nvSpPr>
            <p:cNvPr id="43027" name="Line 28"/>
            <p:cNvSpPr>
              <a:spLocks noChangeShapeType="1"/>
            </p:cNvSpPr>
            <p:nvPr/>
          </p:nvSpPr>
          <p:spPr bwMode="auto">
            <a:xfrm>
              <a:off x="1927" y="2736"/>
              <a:ext cx="0" cy="624"/>
            </a:xfrm>
            <a:prstGeom prst="line">
              <a:avLst/>
            </a:prstGeom>
            <a:noFill/>
            <a:ln w="254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32"/>
          <p:cNvGrpSpPr>
            <a:grpSpLocks/>
          </p:cNvGrpSpPr>
          <p:nvPr/>
        </p:nvGrpSpPr>
        <p:grpSpPr bwMode="auto">
          <a:xfrm>
            <a:off x="1295400" y="5486400"/>
            <a:ext cx="6400800" cy="457200"/>
            <a:chOff x="816" y="3456"/>
            <a:chExt cx="4032" cy="288"/>
          </a:xfrm>
        </p:grpSpPr>
        <p:sp>
          <p:nvSpPr>
            <p:cNvPr id="43022" name="Rectangle 15"/>
            <p:cNvSpPr>
              <a:spLocks noChangeArrowheads="1"/>
            </p:cNvSpPr>
            <p:nvPr/>
          </p:nvSpPr>
          <p:spPr bwMode="auto">
            <a:xfrm>
              <a:off x="816" y="3456"/>
              <a:ext cx="40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0" dirty="0">
                  <a:solidFill>
                    <a:srgbClr val="080808"/>
                  </a:solidFill>
                </a:rPr>
                <a:t>[1]</a:t>
              </a:r>
              <a:r>
                <a:rPr lang="en-US" altLang="zh-CN" sz="2400" b="0" dirty="0">
                  <a:solidFill>
                    <a:srgbClr val="FF3300"/>
                  </a:solidFill>
                </a:rPr>
                <a:t>0  0  0  0  0  0  0  1</a:t>
              </a:r>
              <a:r>
                <a:rPr lang="en-US" altLang="zh-CN" sz="2400" b="0" dirty="0">
                  <a:solidFill>
                    <a:srgbClr val="080808"/>
                  </a:solidFill>
                </a:rPr>
                <a:t>              101</a:t>
              </a:r>
              <a:r>
                <a:rPr lang="zh-CN" altLang="en-US" sz="2400" dirty="0">
                  <a:solidFill>
                    <a:srgbClr val="080808"/>
                  </a:solidFill>
                  <a:ea typeface="楷体_GB2312" pitchFamily="49" charset="-122"/>
                </a:rPr>
                <a:t>结果正确</a:t>
              </a:r>
            </a:p>
          </p:txBody>
        </p:sp>
        <p:sp>
          <p:nvSpPr>
            <p:cNvPr id="43023" name="Line 29"/>
            <p:cNvSpPr>
              <a:spLocks noChangeShapeType="1"/>
            </p:cNvSpPr>
            <p:nvPr/>
          </p:nvSpPr>
          <p:spPr bwMode="auto">
            <a:xfrm>
              <a:off x="1968" y="3504"/>
              <a:ext cx="0" cy="192"/>
            </a:xfrm>
            <a:prstGeom prst="line">
              <a:avLst/>
            </a:prstGeom>
            <a:noFill/>
            <a:ln w="254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4" name="Rectangle 2059"/>
          <p:cNvSpPr>
            <a:spLocks noChangeArrowheads="1"/>
          </p:cNvSpPr>
          <p:nvPr/>
        </p:nvSpPr>
        <p:spPr bwMode="auto">
          <a:xfrm>
            <a:off x="360362" y="1341628"/>
            <a:ext cx="23839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FF3300"/>
                </a:solidFill>
                <a:latin typeface="楷体_GB2312" pitchFamily="49" charset="-122"/>
                <a:ea typeface="楷体_GB2312" pitchFamily="49" charset="-122"/>
              </a:rPr>
              <a:t>例：</a:t>
            </a:r>
            <a:r>
              <a:rPr lang="en-US" altLang="zh-CN" sz="2800" b="1" dirty="0">
                <a:solidFill>
                  <a:srgbClr val="FF3300"/>
                </a:solidFill>
                <a:latin typeface="楷体_GB2312" pitchFamily="49" charset="-122"/>
                <a:ea typeface="楷体_GB2312" pitchFamily="49" charset="-122"/>
              </a:rPr>
              <a:t>94+7</a:t>
            </a:r>
            <a:r>
              <a:rPr lang="en-US" altLang="zh-CN" sz="2800" b="1" dirty="0">
                <a:solidFill>
                  <a:srgbClr val="FF3300"/>
                </a:solidFill>
                <a:ea typeface="楷体_GB2312" pitchFamily="49" charset="-122"/>
              </a:rPr>
              <a:t>=</a:t>
            </a:r>
            <a:r>
              <a:rPr lang="en-US" altLang="zh-CN" sz="2800" b="1" dirty="0">
                <a:solidFill>
                  <a:srgbClr val="FF3300"/>
                </a:solidFill>
                <a:latin typeface="楷体_GB2312" pitchFamily="49" charset="-122"/>
                <a:ea typeface="楷体_GB2312" pitchFamily="49" charset="-122"/>
              </a:rPr>
              <a:t>101</a:t>
            </a:r>
          </a:p>
        </p:txBody>
      </p:sp>
      <p:sp>
        <p:nvSpPr>
          <p:cNvPr id="25" name="标题 1"/>
          <p:cNvSpPr>
            <a:spLocks noGrp="1"/>
          </p:cNvSpPr>
          <p:nvPr>
            <p:ph type="title"/>
          </p:nvPr>
        </p:nvSpPr>
        <p:spPr>
          <a:xfrm>
            <a:off x="685800" y="731838"/>
            <a:ext cx="8153400" cy="563562"/>
          </a:xfrm>
        </p:spPr>
        <p:txBody>
          <a:bodyPr/>
          <a:lstStyle/>
          <a:p>
            <a:r>
              <a:rPr lang="en-US" altLang="zh-CN" dirty="0" smtClean="0"/>
              <a:t>5.  </a:t>
            </a:r>
            <a:r>
              <a:rPr lang="zh-CN" altLang="en-US" dirty="0" smtClean="0"/>
              <a:t>二进制编码的十进制数（</a:t>
            </a:r>
            <a:r>
              <a:rPr lang="en-US" altLang="zh-CN" dirty="0" smtClean="0"/>
              <a:t>BCD</a:t>
            </a:r>
            <a:r>
              <a:rPr lang="zh-CN" altLang="en-US" dirty="0" smtClean="0"/>
              <a:t>编码）</a:t>
            </a:r>
            <a:endParaRPr lang="zh-CN" altLang="en-US" dirty="0"/>
          </a:p>
        </p:txBody>
      </p:sp>
      <p:sp>
        <p:nvSpPr>
          <p:cNvPr id="5" name="TextBox 4"/>
          <p:cNvSpPr txBox="1"/>
          <p:nvPr/>
        </p:nvSpPr>
        <p:spPr>
          <a:xfrm>
            <a:off x="4288686" y="1844824"/>
            <a:ext cx="1224136" cy="400110"/>
          </a:xfrm>
          <a:prstGeom prst="rect">
            <a:avLst/>
          </a:prstGeom>
          <a:noFill/>
        </p:spPr>
        <p:txBody>
          <a:bodyPr wrap="square" rtlCol="0">
            <a:spAutoFit/>
          </a:bodyPr>
          <a:lstStyle/>
          <a:p>
            <a:r>
              <a:rPr lang="en-US" altLang="zh-CN" sz="2000" b="1" dirty="0" smtClean="0">
                <a:solidFill>
                  <a:srgbClr val="FF0000"/>
                </a:solidFill>
              </a:rPr>
              <a:t>[BCD]</a:t>
            </a:r>
            <a:endParaRPr lang="zh-CN" altLang="en-US" sz="2000" b="1" dirty="0">
              <a:solidFill>
                <a:srgbClr val="FF0000"/>
              </a:solidFill>
            </a:endParaRPr>
          </a:p>
        </p:txBody>
      </p:sp>
      <p:sp>
        <p:nvSpPr>
          <p:cNvPr id="26" name="TextBox 25"/>
          <p:cNvSpPr txBox="1"/>
          <p:nvPr/>
        </p:nvSpPr>
        <p:spPr>
          <a:xfrm>
            <a:off x="4283968" y="2452826"/>
            <a:ext cx="1224136" cy="400110"/>
          </a:xfrm>
          <a:prstGeom prst="rect">
            <a:avLst/>
          </a:prstGeom>
          <a:noFill/>
        </p:spPr>
        <p:txBody>
          <a:bodyPr wrap="square" rtlCol="0">
            <a:spAutoFit/>
          </a:bodyPr>
          <a:lstStyle/>
          <a:p>
            <a:r>
              <a:rPr lang="en-US" altLang="zh-CN" sz="2000" b="1" dirty="0" smtClean="0">
                <a:solidFill>
                  <a:srgbClr val="FF0000"/>
                </a:solidFill>
              </a:rPr>
              <a:t>[BCD]</a:t>
            </a:r>
            <a:endParaRPr lang="zh-CN" altLang="en-US" sz="2000" b="1" dirty="0">
              <a:solidFill>
                <a:srgbClr val="FF0000"/>
              </a:solidFill>
            </a:endParaRPr>
          </a:p>
        </p:txBody>
      </p:sp>
      <p:sp>
        <p:nvSpPr>
          <p:cNvPr id="27" name="TextBox 26"/>
          <p:cNvSpPr txBox="1"/>
          <p:nvPr/>
        </p:nvSpPr>
        <p:spPr>
          <a:xfrm>
            <a:off x="4294548" y="3048000"/>
            <a:ext cx="1224136" cy="400110"/>
          </a:xfrm>
          <a:prstGeom prst="rect">
            <a:avLst/>
          </a:prstGeom>
          <a:noFill/>
        </p:spPr>
        <p:txBody>
          <a:bodyPr wrap="square" rtlCol="0">
            <a:spAutoFit/>
          </a:bodyPr>
          <a:lstStyle/>
          <a:p>
            <a:r>
              <a:rPr lang="en-US" altLang="zh-CN" sz="2000" b="1" dirty="0" smtClean="0">
                <a:solidFill>
                  <a:srgbClr val="FF0000"/>
                </a:solidFill>
              </a:rPr>
              <a:t>[BCD]</a:t>
            </a:r>
            <a:endParaRPr lang="zh-CN" altLang="en-US" sz="2000" b="1" dirty="0">
              <a:solidFill>
                <a:srgbClr val="FF0000"/>
              </a:solidFill>
            </a:endParaRPr>
          </a:p>
        </p:txBody>
      </p:sp>
      <p:sp>
        <p:nvSpPr>
          <p:cNvPr id="28" name="TextBox 27"/>
          <p:cNvSpPr txBox="1"/>
          <p:nvPr/>
        </p:nvSpPr>
        <p:spPr>
          <a:xfrm>
            <a:off x="4295210" y="3581400"/>
            <a:ext cx="1224136" cy="400110"/>
          </a:xfrm>
          <a:prstGeom prst="rect">
            <a:avLst/>
          </a:prstGeom>
          <a:noFill/>
        </p:spPr>
        <p:txBody>
          <a:bodyPr wrap="square" rtlCol="0">
            <a:spAutoFit/>
          </a:bodyPr>
          <a:lstStyle/>
          <a:p>
            <a:r>
              <a:rPr lang="en-US" altLang="zh-CN" sz="2000" b="1" dirty="0" smtClean="0">
                <a:solidFill>
                  <a:srgbClr val="FF0000"/>
                </a:solidFill>
              </a:rPr>
              <a:t>[BCD]</a:t>
            </a:r>
            <a:endParaRPr lang="zh-CN" altLang="en-US" sz="2000" b="1" dirty="0">
              <a:solidFill>
                <a:srgbClr val="FF0000"/>
              </a:solidFill>
            </a:endParaRPr>
          </a:p>
        </p:txBody>
      </p:sp>
      <p:sp>
        <p:nvSpPr>
          <p:cNvPr id="29" name="TextBox 28"/>
          <p:cNvSpPr txBox="1"/>
          <p:nvPr/>
        </p:nvSpPr>
        <p:spPr>
          <a:xfrm>
            <a:off x="4327975" y="4267200"/>
            <a:ext cx="1224136" cy="400110"/>
          </a:xfrm>
          <a:prstGeom prst="rect">
            <a:avLst/>
          </a:prstGeom>
          <a:noFill/>
        </p:spPr>
        <p:txBody>
          <a:bodyPr wrap="square" rtlCol="0">
            <a:spAutoFit/>
          </a:bodyPr>
          <a:lstStyle/>
          <a:p>
            <a:r>
              <a:rPr lang="en-US" altLang="zh-CN" sz="2000" b="1" dirty="0" smtClean="0">
                <a:solidFill>
                  <a:srgbClr val="FF0000"/>
                </a:solidFill>
              </a:rPr>
              <a:t>[BCD]</a:t>
            </a:r>
            <a:endParaRPr lang="zh-CN" altLang="en-US" sz="2000" b="1" dirty="0">
              <a:solidFill>
                <a:srgbClr val="FF0000"/>
              </a:solidFill>
            </a:endParaRPr>
          </a:p>
        </p:txBody>
      </p:sp>
      <p:sp>
        <p:nvSpPr>
          <p:cNvPr id="30" name="TextBox 29"/>
          <p:cNvSpPr txBox="1"/>
          <p:nvPr/>
        </p:nvSpPr>
        <p:spPr>
          <a:xfrm>
            <a:off x="4384848" y="4857690"/>
            <a:ext cx="1224136" cy="400110"/>
          </a:xfrm>
          <a:prstGeom prst="rect">
            <a:avLst/>
          </a:prstGeom>
          <a:noFill/>
        </p:spPr>
        <p:txBody>
          <a:bodyPr wrap="square" rtlCol="0">
            <a:spAutoFit/>
          </a:bodyPr>
          <a:lstStyle/>
          <a:p>
            <a:r>
              <a:rPr lang="en-US" altLang="zh-CN" sz="2000" b="1" dirty="0" smtClean="0">
                <a:solidFill>
                  <a:srgbClr val="FF0000"/>
                </a:solidFill>
              </a:rPr>
              <a:t>[BCD]</a:t>
            </a:r>
            <a:endParaRPr lang="zh-CN" altLang="en-US" sz="2000" b="1" dirty="0">
              <a:solidFill>
                <a:srgbClr val="FF0000"/>
              </a:solidFill>
            </a:endParaRPr>
          </a:p>
        </p:txBody>
      </p:sp>
      <p:sp>
        <p:nvSpPr>
          <p:cNvPr id="31" name="TextBox 30"/>
          <p:cNvSpPr txBox="1"/>
          <p:nvPr/>
        </p:nvSpPr>
        <p:spPr>
          <a:xfrm>
            <a:off x="4327975" y="5464324"/>
            <a:ext cx="1224136" cy="400110"/>
          </a:xfrm>
          <a:prstGeom prst="rect">
            <a:avLst/>
          </a:prstGeom>
          <a:noFill/>
        </p:spPr>
        <p:txBody>
          <a:bodyPr wrap="square" rtlCol="0">
            <a:spAutoFit/>
          </a:bodyPr>
          <a:lstStyle/>
          <a:p>
            <a:r>
              <a:rPr lang="en-US" altLang="zh-CN" sz="2000" b="1" dirty="0" smtClean="0">
                <a:solidFill>
                  <a:srgbClr val="FF0000"/>
                </a:solidFill>
              </a:rPr>
              <a:t>[BCD]</a:t>
            </a:r>
            <a:endParaRPr lang="zh-CN" altLang="en-US" sz="2000" b="1" dirty="0">
              <a:solidFill>
                <a:srgbClr val="FF0000"/>
              </a:solidFill>
            </a:endParaRPr>
          </a:p>
        </p:txBody>
      </p:sp>
      <p:cxnSp>
        <p:nvCxnSpPr>
          <p:cNvPr id="7" name="直接连接符 6"/>
          <p:cNvCxnSpPr/>
          <p:nvPr/>
        </p:nvCxnSpPr>
        <p:spPr>
          <a:xfrm>
            <a:off x="1422400" y="5943600"/>
            <a:ext cx="2844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247964" y="5855868"/>
            <a:ext cx="4284476" cy="1200329"/>
          </a:xfrm>
          <a:prstGeom prst="rect">
            <a:avLst/>
          </a:prstGeom>
          <a:noFill/>
        </p:spPr>
        <p:txBody>
          <a:bodyPr wrap="square" rtlCol="0">
            <a:spAutoFit/>
          </a:bodyPr>
          <a:lstStyle/>
          <a:p>
            <a:r>
              <a:rPr lang="en-US" altLang="zh-CN" sz="7200" dirty="0" smtClean="0">
                <a:solidFill>
                  <a:srgbClr val="FF0000"/>
                </a:solidFill>
              </a:rPr>
              <a:t>?=</a:t>
            </a:r>
            <a:r>
              <a:rPr lang="en-US" altLang="zh-CN" sz="5400" dirty="0" smtClean="0">
                <a:solidFill>
                  <a:srgbClr val="FF0000"/>
                </a:solidFill>
              </a:rPr>
              <a:t>101</a:t>
            </a:r>
            <a:endParaRPr lang="zh-CN" altLang="en-US" sz="5400" dirty="0">
              <a:solidFill>
                <a:srgbClr val="FF0000"/>
              </a:solidFill>
            </a:endParaRPr>
          </a:p>
        </p:txBody>
      </p:sp>
    </p:spTree>
    <p:extLst>
      <p:ext uri="{BB962C8B-B14F-4D97-AF65-F5344CB8AC3E}">
        <p14:creationId xmlns:p14="http://schemas.microsoft.com/office/powerpoint/2010/main" val="37936005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9212"/>
                                        </p:tgtEl>
                                        <p:attrNameLst>
                                          <p:attrName>style.visibility</p:attrName>
                                        </p:attrNameLst>
                                      </p:cBhvr>
                                      <p:to>
                                        <p:strVal val="visible"/>
                                      </p:to>
                                    </p:set>
                                    <p:anim calcmode="lin" valueType="num">
                                      <p:cBhvr additive="base">
                                        <p:cTn id="13" dur="500" fill="hold"/>
                                        <p:tgtEl>
                                          <p:spTgt spid="179212"/>
                                        </p:tgtEl>
                                        <p:attrNameLst>
                                          <p:attrName>ppt_x</p:attrName>
                                        </p:attrNameLst>
                                      </p:cBhvr>
                                      <p:tavLst>
                                        <p:tav tm="0">
                                          <p:val>
                                            <p:strVal val="0-#ppt_w/2"/>
                                          </p:val>
                                        </p:tav>
                                        <p:tav tm="100000">
                                          <p:val>
                                            <p:strVal val="#ppt_x"/>
                                          </p:val>
                                        </p:tav>
                                      </p:tavLst>
                                    </p:anim>
                                    <p:anim calcmode="lin" valueType="num">
                                      <p:cBhvr additive="base">
                                        <p:cTn id="14" dur="500" fill="hold"/>
                                        <p:tgtEl>
                                          <p:spTgt spid="17921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500" fill="hold"/>
                                        <p:tgtEl>
                                          <p:spTgt spid="27"/>
                                        </p:tgtEl>
                                        <p:attrNameLst>
                                          <p:attrName>ppt_x</p:attrName>
                                        </p:attrNameLst>
                                      </p:cBhvr>
                                      <p:tavLst>
                                        <p:tav tm="0">
                                          <p:val>
                                            <p:strVal val="#ppt_x"/>
                                          </p:val>
                                        </p:tav>
                                        <p:tav tm="100000">
                                          <p:val>
                                            <p:strVal val="#ppt_x"/>
                                          </p:val>
                                        </p:tav>
                                      </p:tavLst>
                                    </p:anim>
                                    <p:anim calcmode="lin" valueType="num">
                                      <p:cBhvr additive="base">
                                        <p:cTn id="49" dur="500" fill="hold"/>
                                        <p:tgtEl>
                                          <p:spTgt spid="2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additive="base">
                                        <p:cTn id="52" dur="500" fill="hold"/>
                                        <p:tgtEl>
                                          <p:spTgt spid="28"/>
                                        </p:tgtEl>
                                        <p:attrNameLst>
                                          <p:attrName>ppt_x</p:attrName>
                                        </p:attrNameLst>
                                      </p:cBhvr>
                                      <p:tavLst>
                                        <p:tav tm="0">
                                          <p:val>
                                            <p:strVal val="#ppt_x"/>
                                          </p:val>
                                        </p:tav>
                                        <p:tav tm="100000">
                                          <p:val>
                                            <p:strVal val="#ppt_x"/>
                                          </p:val>
                                        </p:tav>
                                      </p:tavLst>
                                    </p:anim>
                                    <p:anim calcmode="lin" valueType="num">
                                      <p:cBhvr additive="base">
                                        <p:cTn id="53" dur="500" fill="hold"/>
                                        <p:tgtEl>
                                          <p:spTgt spid="28"/>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 calcmode="lin" valueType="num">
                                      <p:cBhvr additive="base">
                                        <p:cTn id="56" dur="500" fill="hold"/>
                                        <p:tgtEl>
                                          <p:spTgt spid="29"/>
                                        </p:tgtEl>
                                        <p:attrNameLst>
                                          <p:attrName>ppt_x</p:attrName>
                                        </p:attrNameLst>
                                      </p:cBhvr>
                                      <p:tavLst>
                                        <p:tav tm="0">
                                          <p:val>
                                            <p:strVal val="#ppt_x"/>
                                          </p:val>
                                        </p:tav>
                                        <p:tav tm="100000">
                                          <p:val>
                                            <p:strVal val="#ppt_x"/>
                                          </p:val>
                                        </p:tav>
                                      </p:tavLst>
                                    </p:anim>
                                    <p:anim calcmode="lin" valueType="num">
                                      <p:cBhvr additive="base">
                                        <p:cTn id="57" dur="500" fill="hold"/>
                                        <p:tgtEl>
                                          <p:spTgt spid="29"/>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 calcmode="lin" valueType="num">
                                      <p:cBhvr additive="base">
                                        <p:cTn id="64" dur="500" fill="hold"/>
                                        <p:tgtEl>
                                          <p:spTgt spid="31"/>
                                        </p:tgtEl>
                                        <p:attrNameLst>
                                          <p:attrName>ppt_x</p:attrName>
                                        </p:attrNameLst>
                                      </p:cBhvr>
                                      <p:tavLst>
                                        <p:tav tm="0">
                                          <p:val>
                                            <p:strVal val="#ppt_x"/>
                                          </p:val>
                                        </p:tav>
                                        <p:tav tm="100000">
                                          <p:val>
                                            <p:strVal val="#ppt_x"/>
                                          </p:val>
                                        </p:tav>
                                      </p:tavLst>
                                    </p:anim>
                                    <p:anim calcmode="lin" valueType="num">
                                      <p:cBhvr additive="base">
                                        <p:cTn id="6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12" grpId="0" autoUpdateAnimBg="0"/>
      <p:bldP spid="5" grpId="0"/>
      <p:bldP spid="26" grpId="0"/>
      <p:bldP spid="27" grpId="0"/>
      <p:bldP spid="28" grpId="0"/>
      <p:bldP spid="29" grpId="0"/>
      <p:bldP spid="30" grpId="0"/>
      <p:bldP spid="31" grpId="0"/>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descr="Rectangle: Click to edit Master text styles&#10;Second level&#10;Third level&#10;Fourth level&#10;Fifth level"/>
          <p:cNvSpPr>
            <a:spLocks noGrp="1" noChangeArrowheads="1"/>
          </p:cNvSpPr>
          <p:nvPr>
            <p:ph type="body" idx="1"/>
          </p:nvPr>
        </p:nvSpPr>
        <p:spPr/>
        <p:txBody>
          <a:bodyPr/>
          <a:lstStyle/>
          <a:p>
            <a:pPr algn="just" eaLnBrk="1" hangingPunct="1">
              <a:buFont typeface="Wingdings" pitchFamily="2" charset="2"/>
              <a:buNone/>
            </a:pPr>
            <a:r>
              <a:rPr lang="en-US" altLang="zh-CN" sz="2800" dirty="0" smtClean="0">
                <a:solidFill>
                  <a:srgbClr val="000000"/>
                </a:solidFill>
              </a:rPr>
              <a:t> </a:t>
            </a:r>
            <a:endParaRPr lang="en-US" altLang="zh-CN" sz="2800" dirty="0" smtClean="0"/>
          </a:p>
          <a:p>
            <a:pPr eaLnBrk="1" hangingPunct="1">
              <a:buFont typeface="Wingdings" pitchFamily="2" charset="2"/>
              <a:buNone/>
            </a:pPr>
            <a:endParaRPr lang="en-US" altLang="zh-CN" sz="2800" dirty="0" smtClean="0"/>
          </a:p>
        </p:txBody>
      </p:sp>
      <p:sp>
        <p:nvSpPr>
          <p:cNvPr id="44036" name="Rectangle 4"/>
          <p:cNvSpPr>
            <a:spLocks noChangeArrowheads="1"/>
          </p:cNvSpPr>
          <p:nvPr/>
        </p:nvSpPr>
        <p:spPr bwMode="auto">
          <a:xfrm>
            <a:off x="762000" y="1484784"/>
            <a:ext cx="6629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3200" b="0" dirty="0">
                <a:ea typeface="华文行楷" pitchFamily="2" charset="-122"/>
              </a:rPr>
              <a:t>减</a:t>
            </a:r>
            <a:r>
              <a:rPr lang="zh-CN" altLang="en-US" sz="3200" b="0" dirty="0">
                <a:solidFill>
                  <a:srgbClr val="FF3300"/>
                </a:solidFill>
                <a:ea typeface="华文行楷" pitchFamily="2" charset="-122"/>
              </a:rPr>
              <a:t>六</a:t>
            </a:r>
            <a:r>
              <a:rPr lang="zh-CN" altLang="en-US" sz="3200" b="0" dirty="0">
                <a:ea typeface="华文行楷" pitchFamily="2" charset="-122"/>
              </a:rPr>
              <a:t>修正规则：</a:t>
            </a:r>
          </a:p>
        </p:txBody>
      </p:sp>
      <p:sp>
        <p:nvSpPr>
          <p:cNvPr id="44037" name="Line 5"/>
          <p:cNvSpPr>
            <a:spLocks noChangeShapeType="1"/>
          </p:cNvSpPr>
          <p:nvPr/>
        </p:nvSpPr>
        <p:spPr bwMode="auto">
          <a:xfrm>
            <a:off x="838200" y="1981200"/>
            <a:ext cx="243765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38" name="Rectangle 6"/>
          <p:cNvSpPr>
            <a:spLocks noChangeArrowheads="1"/>
          </p:cNvSpPr>
          <p:nvPr/>
        </p:nvSpPr>
        <p:spPr bwMode="auto">
          <a:xfrm>
            <a:off x="762000" y="2209800"/>
            <a:ext cx="79676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800" b="1" dirty="0">
                <a:solidFill>
                  <a:srgbClr val="080808"/>
                </a:solidFill>
                <a:latin typeface="楷体_GB2312" pitchFamily="49" charset="-122"/>
                <a:ea typeface="楷体_GB2312" pitchFamily="49" charset="-122"/>
              </a:rPr>
              <a:t>   </a:t>
            </a:r>
            <a:r>
              <a:rPr lang="zh-CN" altLang="en-US" sz="2800" b="1" dirty="0">
                <a:solidFill>
                  <a:srgbClr val="080808"/>
                </a:solidFill>
                <a:latin typeface="楷体_GB2312" pitchFamily="49" charset="-122"/>
                <a:ea typeface="楷体_GB2312" pitchFamily="49" charset="-122"/>
              </a:rPr>
              <a:t>（</a:t>
            </a:r>
            <a:r>
              <a:rPr lang="en-US" altLang="zh-CN" sz="2800" b="1" dirty="0">
                <a:solidFill>
                  <a:srgbClr val="080808"/>
                </a:solidFill>
                <a:latin typeface="楷体_GB2312" pitchFamily="49" charset="-122"/>
                <a:ea typeface="楷体_GB2312" pitchFamily="49" charset="-122"/>
              </a:rPr>
              <a:t>1</a:t>
            </a:r>
            <a:r>
              <a:rPr lang="zh-CN" altLang="en-US" sz="2800" b="1" dirty="0">
                <a:solidFill>
                  <a:srgbClr val="080808"/>
                </a:solidFill>
                <a:latin typeface="楷体_GB2312" pitchFamily="49" charset="-122"/>
                <a:ea typeface="楷体_GB2312" pitchFamily="49" charset="-122"/>
              </a:rPr>
              <a:t>）如果两个</a:t>
            </a:r>
            <a:r>
              <a:rPr lang="en-US" altLang="zh-CN" sz="2800" b="1" dirty="0">
                <a:solidFill>
                  <a:srgbClr val="080808"/>
                </a:solidFill>
                <a:latin typeface="楷体_GB2312" pitchFamily="49" charset="-122"/>
                <a:ea typeface="楷体_GB2312" pitchFamily="49" charset="-122"/>
              </a:rPr>
              <a:t>BCD</a:t>
            </a:r>
            <a:r>
              <a:rPr lang="zh-CN" altLang="en-US" sz="2800" b="1" dirty="0">
                <a:solidFill>
                  <a:srgbClr val="080808"/>
                </a:solidFill>
                <a:latin typeface="楷体_GB2312" pitchFamily="49" charset="-122"/>
                <a:ea typeface="楷体_GB2312" pitchFamily="49" charset="-122"/>
              </a:rPr>
              <a:t>码位相减没有借位，则该位不需修正。</a:t>
            </a:r>
            <a:endParaRPr lang="zh-CN" altLang="en-US" sz="2800" b="1" dirty="0">
              <a:solidFill>
                <a:srgbClr val="080808"/>
              </a:solidFill>
              <a:ea typeface="华文行楷" pitchFamily="2" charset="-122"/>
            </a:endParaRPr>
          </a:p>
        </p:txBody>
      </p:sp>
      <p:sp>
        <p:nvSpPr>
          <p:cNvPr id="44039" name="Rectangle 7"/>
          <p:cNvSpPr>
            <a:spLocks noChangeArrowheads="1"/>
          </p:cNvSpPr>
          <p:nvPr/>
        </p:nvSpPr>
        <p:spPr bwMode="auto">
          <a:xfrm>
            <a:off x="762000" y="3581400"/>
            <a:ext cx="80772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000" b="1">
                <a:solidFill>
                  <a:srgbClr val="080808"/>
                </a:solidFill>
                <a:latin typeface="楷体_GB2312" pitchFamily="49" charset="-122"/>
                <a:ea typeface="楷体_GB2312" pitchFamily="49" charset="-122"/>
              </a:rPr>
              <a:t>   </a:t>
            </a:r>
            <a:r>
              <a:rPr lang="zh-CN" altLang="en-US" sz="2800" b="1">
                <a:solidFill>
                  <a:srgbClr val="080808"/>
                </a:solidFill>
                <a:latin typeface="楷体_GB2312" pitchFamily="49" charset="-122"/>
                <a:ea typeface="楷体_GB2312" pitchFamily="49" charset="-122"/>
              </a:rPr>
              <a:t>（</a:t>
            </a:r>
            <a:r>
              <a:rPr lang="en-US" altLang="zh-CN" sz="2800" b="1">
                <a:solidFill>
                  <a:srgbClr val="080808"/>
                </a:solidFill>
                <a:latin typeface="楷体_GB2312" pitchFamily="49" charset="-122"/>
                <a:ea typeface="楷体_GB2312" pitchFamily="49" charset="-122"/>
              </a:rPr>
              <a:t>2</a:t>
            </a:r>
            <a:r>
              <a:rPr lang="zh-CN" altLang="en-US" sz="2800" b="1">
                <a:solidFill>
                  <a:srgbClr val="080808"/>
                </a:solidFill>
                <a:latin typeface="楷体_GB2312" pitchFamily="49" charset="-122"/>
                <a:ea typeface="楷体_GB2312" pitchFamily="49" charset="-122"/>
              </a:rPr>
              <a:t>）如果两个</a:t>
            </a:r>
            <a:r>
              <a:rPr lang="en-US" altLang="zh-CN" sz="2800" b="1">
                <a:solidFill>
                  <a:srgbClr val="080808"/>
                </a:solidFill>
                <a:latin typeface="楷体_GB2312" pitchFamily="49" charset="-122"/>
                <a:ea typeface="楷体_GB2312" pitchFamily="49" charset="-122"/>
              </a:rPr>
              <a:t>BCD</a:t>
            </a:r>
            <a:r>
              <a:rPr lang="zh-CN" altLang="en-US" sz="2800" b="1">
                <a:solidFill>
                  <a:srgbClr val="080808"/>
                </a:solidFill>
                <a:latin typeface="楷体_GB2312" pitchFamily="49" charset="-122"/>
                <a:ea typeface="楷体_GB2312" pitchFamily="49" charset="-122"/>
              </a:rPr>
              <a:t>码位相减有借位，则该位进行</a:t>
            </a:r>
            <a:r>
              <a:rPr lang="zh-CN" altLang="en-US" sz="2800" b="1">
                <a:ea typeface="华文行楷" pitchFamily="2" charset="-122"/>
              </a:rPr>
              <a:t>减</a:t>
            </a:r>
            <a:r>
              <a:rPr lang="zh-CN" altLang="en-US" sz="2800" b="1">
                <a:solidFill>
                  <a:srgbClr val="FF3300"/>
                </a:solidFill>
                <a:ea typeface="华文行楷" pitchFamily="2" charset="-122"/>
              </a:rPr>
              <a:t>六</a:t>
            </a:r>
            <a:r>
              <a:rPr lang="zh-CN" altLang="en-US" sz="2800" b="1">
                <a:ea typeface="华文行楷" pitchFamily="2" charset="-122"/>
              </a:rPr>
              <a:t>修正</a:t>
            </a:r>
            <a:r>
              <a:rPr lang="zh-CN" altLang="en-US" sz="2800" b="1">
                <a:solidFill>
                  <a:srgbClr val="080808"/>
                </a:solidFill>
                <a:ea typeface="华文行楷" pitchFamily="2" charset="-122"/>
              </a:rPr>
              <a:t>。</a:t>
            </a:r>
          </a:p>
        </p:txBody>
      </p:sp>
      <p:sp>
        <p:nvSpPr>
          <p:cNvPr id="9" name="标题 1"/>
          <p:cNvSpPr>
            <a:spLocks noGrp="1"/>
          </p:cNvSpPr>
          <p:nvPr>
            <p:ph type="title"/>
          </p:nvPr>
        </p:nvSpPr>
        <p:spPr>
          <a:xfrm>
            <a:off x="685800" y="731838"/>
            <a:ext cx="8153400" cy="563562"/>
          </a:xfrm>
        </p:spPr>
        <p:txBody>
          <a:bodyPr/>
          <a:lstStyle/>
          <a:p>
            <a:r>
              <a:rPr lang="en-US" altLang="zh-CN" dirty="0" smtClean="0"/>
              <a:t>5.  </a:t>
            </a:r>
            <a:r>
              <a:rPr lang="zh-CN" altLang="en-US" dirty="0" smtClean="0"/>
              <a:t>二进制编码的十进制数（</a:t>
            </a:r>
            <a:r>
              <a:rPr lang="en-US" altLang="zh-CN" dirty="0" smtClean="0"/>
              <a:t>BCD</a:t>
            </a:r>
            <a:r>
              <a:rPr lang="zh-CN" altLang="en-US" dirty="0" smtClean="0"/>
              <a:t>编码）</a:t>
            </a:r>
            <a:endParaRPr lang="zh-CN" altLang="en-US" dirty="0"/>
          </a:p>
        </p:txBody>
      </p:sp>
    </p:spTree>
    <p:extLst>
      <p:ext uri="{BB962C8B-B14F-4D97-AF65-F5344CB8AC3E}">
        <p14:creationId xmlns:p14="http://schemas.microsoft.com/office/powerpoint/2010/main" val="17372049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descr="Rectangle: Click to edit Master text styles&#10;Second level&#10;Third level&#10;Fourth level&#10;Fifth level"/>
          <p:cNvSpPr>
            <a:spLocks noGrp="1" noChangeArrowheads="1"/>
          </p:cNvSpPr>
          <p:nvPr>
            <p:ph type="body" idx="1"/>
          </p:nvPr>
        </p:nvSpPr>
        <p:spPr>
          <a:xfrm>
            <a:off x="762000" y="2286000"/>
            <a:ext cx="7772400" cy="4114800"/>
          </a:xfrm>
        </p:spPr>
        <p:txBody>
          <a:bodyPr/>
          <a:lstStyle/>
          <a:p>
            <a:pPr algn="just" eaLnBrk="1" hangingPunct="1">
              <a:buFont typeface="Wingdings" pitchFamily="2" charset="2"/>
              <a:buNone/>
            </a:pPr>
            <a:r>
              <a:rPr lang="en-US" altLang="zh-CN" sz="2800" smtClean="0">
                <a:solidFill>
                  <a:srgbClr val="000000"/>
                </a:solidFill>
              </a:rPr>
              <a:t> </a:t>
            </a:r>
            <a:endParaRPr lang="en-US" altLang="zh-CN" sz="2800" smtClean="0"/>
          </a:p>
          <a:p>
            <a:pPr eaLnBrk="1" hangingPunct="1">
              <a:buFont typeface="Wingdings" pitchFamily="2" charset="2"/>
              <a:buNone/>
            </a:pPr>
            <a:endParaRPr lang="en-US" altLang="zh-CN" sz="2800" smtClean="0"/>
          </a:p>
        </p:txBody>
      </p:sp>
      <p:sp>
        <p:nvSpPr>
          <p:cNvPr id="45060" name="Rectangle 4"/>
          <p:cNvSpPr>
            <a:spLocks noChangeArrowheads="1"/>
          </p:cNvSpPr>
          <p:nvPr/>
        </p:nvSpPr>
        <p:spPr bwMode="auto">
          <a:xfrm>
            <a:off x="1600200" y="2209800"/>
            <a:ext cx="518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rPr>
              <a:t>0  1  0  1  0  0  0  0              50</a:t>
            </a:r>
          </a:p>
        </p:txBody>
      </p:sp>
      <p:sp>
        <p:nvSpPr>
          <p:cNvPr id="182277" name="Rectangle 5"/>
          <p:cNvSpPr>
            <a:spLocks noChangeArrowheads="1"/>
          </p:cNvSpPr>
          <p:nvPr/>
        </p:nvSpPr>
        <p:spPr bwMode="auto">
          <a:xfrm>
            <a:off x="1600200" y="4648200"/>
            <a:ext cx="708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FF3300"/>
                </a:solidFill>
              </a:rPr>
              <a:t>0  0  1  0  0  0  0  1</a:t>
            </a:r>
            <a:r>
              <a:rPr lang="en-US" altLang="zh-CN" sz="2400" b="1">
                <a:solidFill>
                  <a:srgbClr val="080808"/>
                </a:solidFill>
              </a:rPr>
              <a:t>              </a:t>
            </a:r>
            <a:r>
              <a:rPr lang="en-US" altLang="zh-CN" sz="2400" b="1">
                <a:solidFill>
                  <a:srgbClr val="080808"/>
                </a:solidFill>
                <a:latin typeface="楷体_GB2312" pitchFamily="49" charset="-122"/>
                <a:ea typeface="楷体_GB2312" pitchFamily="49" charset="-122"/>
              </a:rPr>
              <a:t>21</a:t>
            </a:r>
            <a:r>
              <a:rPr lang="zh-CN" altLang="en-US" sz="2400" b="1">
                <a:solidFill>
                  <a:srgbClr val="080808"/>
                </a:solidFill>
                <a:ea typeface="楷体_GB2312" pitchFamily="49" charset="-122"/>
              </a:rPr>
              <a:t>结果正确</a:t>
            </a:r>
          </a:p>
        </p:txBody>
      </p:sp>
      <p:sp>
        <p:nvSpPr>
          <p:cNvPr id="45062" name="Rectangle 6"/>
          <p:cNvSpPr>
            <a:spLocks noChangeArrowheads="1"/>
          </p:cNvSpPr>
          <p:nvPr/>
        </p:nvSpPr>
        <p:spPr bwMode="auto">
          <a:xfrm>
            <a:off x="1600200" y="2819400"/>
            <a:ext cx="518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rPr>
              <a:t>0  0  1  0  1  0  0  1              29</a:t>
            </a:r>
          </a:p>
        </p:txBody>
      </p:sp>
      <p:sp>
        <p:nvSpPr>
          <p:cNvPr id="45063" name="Rectangle 7"/>
          <p:cNvSpPr>
            <a:spLocks noChangeArrowheads="1"/>
          </p:cNvSpPr>
          <p:nvPr/>
        </p:nvSpPr>
        <p:spPr bwMode="auto">
          <a:xfrm>
            <a:off x="1600200" y="3429000"/>
            <a:ext cx="723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FF3300"/>
                </a:solidFill>
              </a:rPr>
              <a:t>0  0  1  0  0  1  1  1</a:t>
            </a:r>
            <a:r>
              <a:rPr lang="en-US" altLang="zh-CN" sz="2400" b="1">
                <a:solidFill>
                  <a:srgbClr val="080808"/>
                </a:solidFill>
              </a:rPr>
              <a:t>              </a:t>
            </a:r>
            <a:r>
              <a:rPr lang="zh-CN" altLang="en-US" sz="2400" b="1">
                <a:solidFill>
                  <a:srgbClr val="080808"/>
                </a:solidFill>
                <a:latin typeface="楷体_GB2312" pitchFamily="49" charset="-122"/>
                <a:ea typeface="楷体_GB2312" pitchFamily="49" charset="-122"/>
              </a:rPr>
              <a:t>低码位有借位</a:t>
            </a:r>
          </a:p>
        </p:txBody>
      </p:sp>
      <p:sp>
        <p:nvSpPr>
          <p:cNvPr id="45064" name="Line 8"/>
          <p:cNvSpPr>
            <a:spLocks noChangeShapeType="1"/>
          </p:cNvSpPr>
          <p:nvPr/>
        </p:nvSpPr>
        <p:spPr bwMode="auto">
          <a:xfrm>
            <a:off x="1143000" y="3276600"/>
            <a:ext cx="5257800"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5065" name="Rectangle 9"/>
          <p:cNvSpPr>
            <a:spLocks noChangeArrowheads="1"/>
          </p:cNvSpPr>
          <p:nvPr/>
        </p:nvSpPr>
        <p:spPr bwMode="auto">
          <a:xfrm>
            <a:off x="1101725" y="2806700"/>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FF3300"/>
                </a:solidFill>
              </a:rPr>
              <a:t>－</a:t>
            </a:r>
          </a:p>
        </p:txBody>
      </p:sp>
      <p:sp>
        <p:nvSpPr>
          <p:cNvPr id="45066" name="Line 10"/>
          <p:cNvSpPr>
            <a:spLocks noChangeShapeType="1"/>
          </p:cNvSpPr>
          <p:nvPr/>
        </p:nvSpPr>
        <p:spPr bwMode="auto">
          <a:xfrm>
            <a:off x="2987824" y="2209800"/>
            <a:ext cx="0" cy="990600"/>
          </a:xfrm>
          <a:prstGeom prst="line">
            <a:avLst/>
          </a:prstGeom>
          <a:noFill/>
          <a:ln w="254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2" name="Group 11"/>
          <p:cNvGrpSpPr>
            <a:grpSpLocks/>
          </p:cNvGrpSpPr>
          <p:nvPr/>
        </p:nvGrpSpPr>
        <p:grpSpPr bwMode="auto">
          <a:xfrm>
            <a:off x="1101725" y="3352800"/>
            <a:ext cx="6746875" cy="1066800"/>
            <a:chOff x="742" y="1872"/>
            <a:chExt cx="4250" cy="672"/>
          </a:xfrm>
        </p:grpSpPr>
        <p:sp>
          <p:nvSpPr>
            <p:cNvPr id="45069" name="Rectangle 12"/>
            <p:cNvSpPr>
              <a:spLocks noChangeArrowheads="1"/>
            </p:cNvSpPr>
            <p:nvPr/>
          </p:nvSpPr>
          <p:spPr bwMode="auto">
            <a:xfrm>
              <a:off x="1056" y="2256"/>
              <a:ext cx="39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a:solidFill>
                    <a:srgbClr val="080808"/>
                  </a:solidFill>
                </a:rPr>
                <a:t>0  0  0  0  0  1  1  0              </a:t>
              </a:r>
              <a:r>
                <a:rPr lang="zh-CN" altLang="en-US" sz="2400" b="1">
                  <a:ea typeface="华文行楷" pitchFamily="2" charset="-122"/>
                </a:rPr>
                <a:t>减</a:t>
              </a:r>
              <a:r>
                <a:rPr lang="zh-CN" altLang="en-US" sz="2400" b="1">
                  <a:solidFill>
                    <a:srgbClr val="FF3300"/>
                  </a:solidFill>
                  <a:ea typeface="华文行楷" pitchFamily="2" charset="-122"/>
                </a:rPr>
                <a:t>六</a:t>
              </a:r>
              <a:r>
                <a:rPr lang="zh-CN" altLang="en-US" sz="2400" b="1">
                  <a:ea typeface="华文行楷" pitchFamily="2" charset="-122"/>
                </a:rPr>
                <a:t>修正</a:t>
              </a:r>
            </a:p>
          </p:txBody>
        </p:sp>
        <p:sp>
          <p:nvSpPr>
            <p:cNvPr id="45070" name="Line 13"/>
            <p:cNvSpPr>
              <a:spLocks noChangeShapeType="1"/>
            </p:cNvSpPr>
            <p:nvPr/>
          </p:nvSpPr>
          <p:spPr bwMode="auto">
            <a:xfrm>
              <a:off x="768" y="2544"/>
              <a:ext cx="3312"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5071" name="Rectangle 14"/>
            <p:cNvSpPr>
              <a:spLocks noChangeArrowheads="1"/>
            </p:cNvSpPr>
            <p:nvPr/>
          </p:nvSpPr>
          <p:spPr bwMode="auto">
            <a:xfrm>
              <a:off x="742" y="2248"/>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FF3300"/>
                  </a:solidFill>
                </a:rPr>
                <a:t>－</a:t>
              </a:r>
            </a:p>
          </p:txBody>
        </p:sp>
        <p:sp>
          <p:nvSpPr>
            <p:cNvPr id="45072" name="Line 15"/>
            <p:cNvSpPr>
              <a:spLocks noChangeShapeType="1"/>
            </p:cNvSpPr>
            <p:nvPr/>
          </p:nvSpPr>
          <p:spPr bwMode="auto">
            <a:xfrm>
              <a:off x="1930" y="1872"/>
              <a:ext cx="0" cy="624"/>
            </a:xfrm>
            <a:prstGeom prst="line">
              <a:avLst/>
            </a:prstGeom>
            <a:noFill/>
            <a:ln w="254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45068" name="Text Box 24"/>
          <p:cNvSpPr txBox="1">
            <a:spLocks noChangeArrowheads="1"/>
          </p:cNvSpPr>
          <p:nvPr/>
        </p:nvSpPr>
        <p:spPr bwMode="auto">
          <a:xfrm>
            <a:off x="2667000" y="2057400"/>
            <a:ext cx="32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eaLnBrk="1" hangingPunct="1"/>
            <a:r>
              <a:rPr lang="en-US" altLang="zh-CN">
                <a:solidFill>
                  <a:srgbClr val="FF3300"/>
                </a:solidFill>
              </a:rPr>
              <a:t>`</a:t>
            </a:r>
          </a:p>
        </p:txBody>
      </p:sp>
      <p:sp>
        <p:nvSpPr>
          <p:cNvPr id="17" name="Rectangle 9"/>
          <p:cNvSpPr>
            <a:spLocks noChangeArrowheads="1"/>
          </p:cNvSpPr>
          <p:nvPr/>
        </p:nvSpPr>
        <p:spPr bwMode="auto">
          <a:xfrm>
            <a:off x="685800" y="1484784"/>
            <a:ext cx="2563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FF3300"/>
                </a:solidFill>
                <a:latin typeface="楷体_GB2312" pitchFamily="49" charset="-122"/>
                <a:ea typeface="楷体_GB2312" pitchFamily="49" charset="-122"/>
              </a:rPr>
              <a:t>例：</a:t>
            </a:r>
            <a:r>
              <a:rPr lang="en-US" altLang="zh-CN" sz="2800" b="1" dirty="0">
                <a:solidFill>
                  <a:srgbClr val="FF3300"/>
                </a:solidFill>
                <a:latin typeface="楷体_GB2312" pitchFamily="49" charset="-122"/>
                <a:ea typeface="楷体_GB2312" pitchFamily="49" charset="-122"/>
              </a:rPr>
              <a:t>50</a:t>
            </a:r>
            <a:r>
              <a:rPr lang="zh-CN" altLang="en-US" sz="2800" b="1" dirty="0">
                <a:solidFill>
                  <a:srgbClr val="FF3300"/>
                </a:solidFill>
                <a:latin typeface="楷体_GB2312" pitchFamily="49" charset="-122"/>
                <a:ea typeface="楷体_GB2312" pitchFamily="49" charset="-122"/>
              </a:rPr>
              <a:t>－</a:t>
            </a:r>
            <a:r>
              <a:rPr lang="en-US" altLang="zh-CN" sz="2800" b="1" dirty="0">
                <a:solidFill>
                  <a:srgbClr val="FF3300"/>
                </a:solidFill>
                <a:latin typeface="楷体_GB2312" pitchFamily="49" charset="-122"/>
                <a:ea typeface="楷体_GB2312" pitchFamily="49" charset="-122"/>
              </a:rPr>
              <a:t>29</a:t>
            </a:r>
            <a:r>
              <a:rPr lang="en-US" altLang="zh-CN" sz="2800" b="1" dirty="0">
                <a:solidFill>
                  <a:srgbClr val="FF3300"/>
                </a:solidFill>
                <a:ea typeface="楷体_GB2312" pitchFamily="49" charset="-122"/>
              </a:rPr>
              <a:t>=</a:t>
            </a:r>
            <a:r>
              <a:rPr lang="en-US" altLang="zh-CN" sz="2800" b="1" dirty="0">
                <a:solidFill>
                  <a:srgbClr val="FF3300"/>
                </a:solidFill>
                <a:latin typeface="楷体_GB2312" pitchFamily="49" charset="-122"/>
                <a:ea typeface="楷体_GB2312" pitchFamily="49" charset="-122"/>
              </a:rPr>
              <a:t>21</a:t>
            </a:r>
          </a:p>
        </p:txBody>
      </p:sp>
      <p:sp>
        <p:nvSpPr>
          <p:cNvPr id="18" name="标题 1"/>
          <p:cNvSpPr>
            <a:spLocks noGrp="1"/>
          </p:cNvSpPr>
          <p:nvPr>
            <p:ph type="title"/>
          </p:nvPr>
        </p:nvSpPr>
        <p:spPr>
          <a:xfrm>
            <a:off x="685800" y="731838"/>
            <a:ext cx="8153400" cy="563562"/>
          </a:xfrm>
        </p:spPr>
        <p:txBody>
          <a:bodyPr/>
          <a:lstStyle/>
          <a:p>
            <a:r>
              <a:rPr lang="en-US" altLang="zh-CN" dirty="0" smtClean="0"/>
              <a:t>5.  </a:t>
            </a:r>
            <a:r>
              <a:rPr lang="zh-CN" altLang="en-US" dirty="0" smtClean="0"/>
              <a:t>二进制编码的十进制数（</a:t>
            </a:r>
            <a:r>
              <a:rPr lang="en-US" altLang="zh-CN" dirty="0" smtClean="0"/>
              <a:t>BCD</a:t>
            </a:r>
            <a:r>
              <a:rPr lang="zh-CN" altLang="en-US" dirty="0" smtClean="0"/>
              <a:t>编码）</a:t>
            </a:r>
            <a:endParaRPr lang="zh-CN" altLang="en-US" dirty="0"/>
          </a:p>
        </p:txBody>
      </p:sp>
    </p:spTree>
    <p:extLst>
      <p:ext uri="{BB962C8B-B14F-4D97-AF65-F5344CB8AC3E}">
        <p14:creationId xmlns:p14="http://schemas.microsoft.com/office/powerpoint/2010/main" val="38465203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2277"/>
                                        </p:tgtEl>
                                        <p:attrNameLst>
                                          <p:attrName>style.visibility</p:attrName>
                                        </p:attrNameLst>
                                      </p:cBhvr>
                                      <p:to>
                                        <p:strVal val="visible"/>
                                      </p:to>
                                    </p:set>
                                    <p:anim calcmode="lin" valueType="num">
                                      <p:cBhvr additive="base">
                                        <p:cTn id="13" dur="500" fill="hold"/>
                                        <p:tgtEl>
                                          <p:spTgt spid="182277"/>
                                        </p:tgtEl>
                                        <p:attrNameLst>
                                          <p:attrName>ppt_x</p:attrName>
                                        </p:attrNameLst>
                                      </p:cBhvr>
                                      <p:tavLst>
                                        <p:tav tm="0">
                                          <p:val>
                                            <p:strVal val="0-#ppt_w/2"/>
                                          </p:val>
                                        </p:tav>
                                        <p:tav tm="100000">
                                          <p:val>
                                            <p:strVal val="#ppt_x"/>
                                          </p:val>
                                        </p:tav>
                                      </p:tavLst>
                                    </p:anim>
                                    <p:anim calcmode="lin" valueType="num">
                                      <p:cBhvr additive="base">
                                        <p:cTn id="14" dur="500" fill="hold"/>
                                        <p:tgtEl>
                                          <p:spTgt spid="1822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7"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5"/>
          <p:cNvSpPr>
            <a:spLocks noChangeArrowheads="1"/>
          </p:cNvSpPr>
          <p:nvPr/>
        </p:nvSpPr>
        <p:spPr bwMode="auto">
          <a:xfrm>
            <a:off x="914400" y="1752600"/>
            <a:ext cx="5140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800" b="1" dirty="0">
                <a:solidFill>
                  <a:srgbClr val="0000FF"/>
                </a:solidFill>
                <a:latin typeface="黑变体" charset="0"/>
                <a:ea typeface="宋体" pitchFamily="2" charset="-122"/>
              </a:rPr>
              <a:t>ASCII </a:t>
            </a:r>
            <a:r>
              <a:rPr lang="en-US" altLang="zh-CN" b="1" dirty="0">
                <a:solidFill>
                  <a:srgbClr val="080808"/>
                </a:solidFill>
                <a:latin typeface="Times New Roman" pitchFamily="18" charset="0"/>
              </a:rPr>
              <a:t>——</a:t>
            </a:r>
            <a:r>
              <a:rPr lang="zh-CN" altLang="en-US" sz="2400" b="1" dirty="0">
                <a:solidFill>
                  <a:srgbClr val="080808"/>
                </a:solidFill>
              </a:rPr>
              <a:t>美国国家信息标准交换码</a:t>
            </a:r>
          </a:p>
        </p:txBody>
      </p:sp>
      <p:sp>
        <p:nvSpPr>
          <p:cNvPr id="46084" name="Rectangle 6"/>
          <p:cNvSpPr>
            <a:spLocks noChangeArrowheads="1"/>
          </p:cNvSpPr>
          <p:nvPr/>
        </p:nvSpPr>
        <p:spPr bwMode="auto">
          <a:xfrm>
            <a:off x="990600" y="2322513"/>
            <a:ext cx="7608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400" b="1">
                <a:solidFill>
                  <a:srgbClr val="080808"/>
                </a:solidFill>
              </a:rPr>
              <a:t>ASCII          </a:t>
            </a:r>
            <a:r>
              <a:rPr lang="zh-CN" altLang="en-US" sz="2400" b="1">
                <a:solidFill>
                  <a:srgbClr val="080808"/>
                </a:solidFill>
              </a:rPr>
              <a:t>用</a:t>
            </a:r>
            <a:r>
              <a:rPr lang="en-US" altLang="zh-CN" sz="2400" b="1">
                <a:solidFill>
                  <a:srgbClr val="080808"/>
                </a:solidFill>
              </a:rPr>
              <a:t>7</a:t>
            </a:r>
            <a:r>
              <a:rPr lang="zh-CN" altLang="en-US" sz="2400" b="1">
                <a:solidFill>
                  <a:srgbClr val="080808"/>
                </a:solidFill>
              </a:rPr>
              <a:t>位二进制代码对任一字符编码，包括：</a:t>
            </a:r>
          </a:p>
        </p:txBody>
      </p:sp>
      <p:sp>
        <p:nvSpPr>
          <p:cNvPr id="46085" name="Line 7"/>
          <p:cNvSpPr>
            <a:spLocks noChangeShapeType="1"/>
          </p:cNvSpPr>
          <p:nvPr/>
        </p:nvSpPr>
        <p:spPr bwMode="auto">
          <a:xfrm>
            <a:off x="1905000" y="2590800"/>
            <a:ext cx="762000" cy="0"/>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6086" name="AutoShape 8"/>
          <p:cNvSpPr>
            <a:spLocks/>
          </p:cNvSpPr>
          <p:nvPr/>
        </p:nvSpPr>
        <p:spPr bwMode="auto">
          <a:xfrm>
            <a:off x="2743200" y="3048000"/>
            <a:ext cx="228600" cy="1447800"/>
          </a:xfrm>
          <a:prstGeom prst="leftBrace">
            <a:avLst>
              <a:gd name="adj1" fmla="val 52778"/>
              <a:gd name="adj2" fmla="val 50000"/>
            </a:avLst>
          </a:pr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6087" name="Rectangle 9"/>
          <p:cNvSpPr>
            <a:spLocks noChangeArrowheads="1"/>
          </p:cNvSpPr>
          <p:nvPr/>
        </p:nvSpPr>
        <p:spPr bwMode="auto">
          <a:xfrm>
            <a:off x="2971800" y="2986088"/>
            <a:ext cx="2330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400" b="1">
                <a:solidFill>
                  <a:srgbClr val="080808"/>
                </a:solidFill>
                <a:latin typeface="楷体_GB2312" pitchFamily="49" charset="-122"/>
                <a:ea typeface="楷体_GB2312" pitchFamily="49" charset="-122"/>
              </a:rPr>
              <a:t>32</a:t>
            </a:r>
            <a:r>
              <a:rPr lang="zh-CN" altLang="en-US" sz="2400" b="1">
                <a:solidFill>
                  <a:srgbClr val="080808"/>
                </a:solidFill>
                <a:latin typeface="楷体_GB2312" pitchFamily="49" charset="-122"/>
                <a:ea typeface="楷体_GB2312" pitchFamily="49" charset="-122"/>
              </a:rPr>
              <a:t>个通用控制符</a:t>
            </a:r>
          </a:p>
        </p:txBody>
      </p:sp>
      <p:sp>
        <p:nvSpPr>
          <p:cNvPr id="46088" name="Rectangle 10"/>
          <p:cNvSpPr>
            <a:spLocks noChangeArrowheads="1"/>
          </p:cNvSpPr>
          <p:nvPr/>
        </p:nvSpPr>
        <p:spPr bwMode="auto">
          <a:xfrm>
            <a:off x="2971800" y="3367088"/>
            <a:ext cx="2181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400" b="1" dirty="0">
                <a:solidFill>
                  <a:srgbClr val="080808"/>
                </a:solidFill>
                <a:latin typeface="楷体_GB2312" pitchFamily="49" charset="-122"/>
                <a:ea typeface="楷体_GB2312" pitchFamily="49" charset="-122"/>
              </a:rPr>
              <a:t>0--9 10</a:t>
            </a:r>
            <a:r>
              <a:rPr lang="zh-CN" altLang="en-US" sz="2400" b="1" dirty="0">
                <a:solidFill>
                  <a:srgbClr val="080808"/>
                </a:solidFill>
                <a:latin typeface="楷体_GB2312" pitchFamily="49" charset="-122"/>
                <a:ea typeface="楷体_GB2312" pitchFamily="49" charset="-122"/>
              </a:rPr>
              <a:t>个数字</a:t>
            </a:r>
          </a:p>
        </p:txBody>
      </p:sp>
      <p:sp>
        <p:nvSpPr>
          <p:cNvPr id="46089" name="Rectangle 11"/>
          <p:cNvSpPr>
            <a:spLocks noChangeArrowheads="1"/>
          </p:cNvSpPr>
          <p:nvPr/>
        </p:nvSpPr>
        <p:spPr bwMode="auto">
          <a:xfrm>
            <a:off x="2971800" y="3748088"/>
            <a:ext cx="2943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400" b="1" dirty="0">
                <a:solidFill>
                  <a:srgbClr val="080808"/>
                </a:solidFill>
                <a:latin typeface="楷体_GB2312" pitchFamily="49" charset="-122"/>
                <a:ea typeface="楷体_GB2312" pitchFamily="49" charset="-122"/>
              </a:rPr>
              <a:t>52</a:t>
            </a:r>
            <a:r>
              <a:rPr lang="zh-CN" altLang="en-US" sz="2400" b="1" dirty="0">
                <a:solidFill>
                  <a:srgbClr val="080808"/>
                </a:solidFill>
                <a:latin typeface="楷体_GB2312" pitchFamily="49" charset="-122"/>
                <a:ea typeface="楷体_GB2312" pitchFamily="49" charset="-122"/>
              </a:rPr>
              <a:t>个英文大小写字母</a:t>
            </a:r>
          </a:p>
        </p:txBody>
      </p:sp>
      <p:sp>
        <p:nvSpPr>
          <p:cNvPr id="46090" name="Rectangle 12"/>
          <p:cNvSpPr>
            <a:spLocks noChangeArrowheads="1"/>
          </p:cNvSpPr>
          <p:nvPr/>
        </p:nvSpPr>
        <p:spPr bwMode="auto">
          <a:xfrm>
            <a:off x="2971800" y="4129088"/>
            <a:ext cx="2024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400" b="1" dirty="0">
                <a:solidFill>
                  <a:srgbClr val="080808"/>
                </a:solidFill>
                <a:latin typeface="楷体_GB2312" pitchFamily="49" charset="-122"/>
                <a:ea typeface="楷体_GB2312" pitchFamily="49" charset="-122"/>
              </a:rPr>
              <a:t>34</a:t>
            </a:r>
            <a:r>
              <a:rPr lang="zh-CN" altLang="en-US" sz="2400" b="1" dirty="0">
                <a:solidFill>
                  <a:srgbClr val="080808"/>
                </a:solidFill>
                <a:latin typeface="楷体_GB2312" pitchFamily="49" charset="-122"/>
                <a:ea typeface="楷体_GB2312" pitchFamily="49" charset="-122"/>
              </a:rPr>
              <a:t>个专用符号</a:t>
            </a:r>
          </a:p>
        </p:txBody>
      </p:sp>
      <p:sp>
        <p:nvSpPr>
          <p:cNvPr id="46091" name="Rectangle 13"/>
          <p:cNvSpPr>
            <a:spLocks noChangeArrowheads="1"/>
          </p:cNvSpPr>
          <p:nvPr/>
        </p:nvSpPr>
        <p:spPr bwMode="auto">
          <a:xfrm>
            <a:off x="1447800" y="3519488"/>
            <a:ext cx="1258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80808"/>
                </a:solidFill>
                <a:latin typeface="楷体_GB2312" pitchFamily="49" charset="-122"/>
                <a:ea typeface="楷体_GB2312" pitchFamily="49" charset="-122"/>
              </a:rPr>
              <a:t>共</a:t>
            </a:r>
            <a:r>
              <a:rPr lang="en-US" altLang="zh-CN" sz="2400" b="1">
                <a:solidFill>
                  <a:srgbClr val="080808"/>
                </a:solidFill>
                <a:latin typeface="楷体_GB2312" pitchFamily="49" charset="-122"/>
                <a:ea typeface="楷体_GB2312" pitchFamily="49" charset="-122"/>
              </a:rPr>
              <a:t>128</a:t>
            </a:r>
            <a:r>
              <a:rPr lang="zh-CN" altLang="en-US" sz="2400" b="1">
                <a:solidFill>
                  <a:srgbClr val="080808"/>
                </a:solidFill>
                <a:latin typeface="楷体_GB2312" pitchFamily="49" charset="-122"/>
                <a:ea typeface="楷体_GB2312" pitchFamily="49" charset="-122"/>
              </a:rPr>
              <a:t>个</a:t>
            </a:r>
          </a:p>
        </p:txBody>
      </p:sp>
      <p:sp>
        <p:nvSpPr>
          <p:cNvPr id="46092" name="Text Box 19"/>
          <p:cNvSpPr txBox="1">
            <a:spLocks noChangeArrowheads="1"/>
          </p:cNvSpPr>
          <p:nvPr/>
        </p:nvSpPr>
        <p:spPr bwMode="auto">
          <a:xfrm>
            <a:off x="1000016" y="4797152"/>
            <a:ext cx="76200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ahoma" pitchFamily="34" charset="0"/>
                <a:ea typeface="仿宋_GB2312" pitchFamily="49" charset="-122"/>
              </a:defRPr>
            </a:lvl1pPr>
            <a:lvl2pPr marL="742950" indent="-285750" eaLnBrk="0" hangingPunct="0">
              <a:defRPr kumimoji="1" sz="2000" b="1">
                <a:solidFill>
                  <a:schemeClr val="tx1"/>
                </a:solidFill>
                <a:latin typeface="Tahoma" pitchFamily="34" charset="0"/>
                <a:ea typeface="仿宋_GB2312" pitchFamily="49" charset="-122"/>
              </a:defRPr>
            </a:lvl2pPr>
            <a:lvl3pPr marL="1143000" indent="-228600" eaLnBrk="0" hangingPunct="0">
              <a:defRPr kumimoji="1" sz="2000" b="1">
                <a:solidFill>
                  <a:schemeClr val="tx1"/>
                </a:solidFill>
                <a:latin typeface="Tahoma" pitchFamily="34" charset="0"/>
                <a:ea typeface="仿宋_GB2312" pitchFamily="49" charset="-122"/>
              </a:defRPr>
            </a:lvl3pPr>
            <a:lvl4pPr marL="1600200" indent="-228600" eaLnBrk="0" hangingPunct="0">
              <a:defRPr kumimoji="1" sz="2000" b="1">
                <a:solidFill>
                  <a:schemeClr val="tx1"/>
                </a:solidFill>
                <a:latin typeface="Tahoma" pitchFamily="34" charset="0"/>
                <a:ea typeface="仿宋_GB2312" pitchFamily="49" charset="-122"/>
              </a:defRPr>
            </a:lvl4pPr>
            <a:lvl5pPr marL="2057400" indent="-228600" eaLnBrk="0" hangingPunct="0">
              <a:defRPr kumimoji="1" sz="2000" b="1">
                <a:solidFill>
                  <a:schemeClr val="tx1"/>
                </a:solidFill>
                <a:latin typeface="Tahoma" pitchFamily="34" charset="0"/>
                <a:ea typeface="仿宋_GB2312" pitchFamily="49" charset="-122"/>
              </a:defRPr>
            </a:lvl5pPr>
            <a:lvl6pPr marL="25146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6pPr>
            <a:lvl7pPr marL="29718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7pPr>
            <a:lvl8pPr marL="34290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8pPr>
            <a:lvl9pPr marL="3886200" indent="-228600" algn="ctr" eaLnBrk="0" fontAlgn="base" hangingPunct="0">
              <a:spcBef>
                <a:spcPct val="0"/>
              </a:spcBef>
              <a:spcAft>
                <a:spcPct val="0"/>
              </a:spcAft>
              <a:defRPr kumimoji="1" sz="2000" b="1">
                <a:solidFill>
                  <a:schemeClr val="tx1"/>
                </a:solidFill>
                <a:latin typeface="Tahoma" pitchFamily="34" charset="0"/>
                <a:ea typeface="仿宋_GB2312" pitchFamily="49" charset="-122"/>
              </a:defRPr>
            </a:lvl9pPr>
          </a:lstStyle>
          <a:p>
            <a:pPr algn="l" eaLnBrk="1" hangingPunct="1">
              <a:spcBef>
                <a:spcPct val="50000"/>
              </a:spcBef>
            </a:pPr>
            <a:r>
              <a:rPr lang="zh-CN" altLang="en-US" sz="2400" dirty="0">
                <a:solidFill>
                  <a:srgbClr val="0000FF"/>
                </a:solidFill>
              </a:rPr>
              <a:t>要求掌握常用字符的</a:t>
            </a:r>
            <a:r>
              <a:rPr lang="en-US" altLang="zh-CN" sz="2400" dirty="0">
                <a:solidFill>
                  <a:srgbClr val="0000FF"/>
                </a:solidFill>
              </a:rPr>
              <a:t>ASCII</a:t>
            </a:r>
            <a:r>
              <a:rPr lang="zh-CN" altLang="en-US" sz="2400" dirty="0">
                <a:solidFill>
                  <a:srgbClr val="0000FF"/>
                </a:solidFill>
              </a:rPr>
              <a:t>码：</a:t>
            </a:r>
          </a:p>
          <a:p>
            <a:pPr algn="l" eaLnBrk="1" hangingPunct="1">
              <a:spcBef>
                <a:spcPct val="50000"/>
              </a:spcBef>
            </a:pPr>
            <a:r>
              <a:rPr lang="en-US" altLang="zh-CN" sz="2400" dirty="0">
                <a:solidFill>
                  <a:srgbClr val="0000FF"/>
                </a:solidFill>
              </a:rPr>
              <a:t>0</a:t>
            </a:r>
            <a:r>
              <a:rPr lang="zh-CN" altLang="en-US" sz="2400" dirty="0">
                <a:solidFill>
                  <a:srgbClr val="0000FF"/>
                </a:solidFill>
              </a:rPr>
              <a:t>～</a:t>
            </a:r>
            <a:r>
              <a:rPr lang="en-US" altLang="zh-CN" sz="2400" dirty="0">
                <a:solidFill>
                  <a:srgbClr val="0000FF"/>
                </a:solidFill>
              </a:rPr>
              <a:t>9</a:t>
            </a:r>
            <a:r>
              <a:rPr lang="zh-CN" altLang="en-US" sz="2400" dirty="0">
                <a:solidFill>
                  <a:srgbClr val="0000FF"/>
                </a:solidFill>
              </a:rPr>
              <a:t>， </a:t>
            </a:r>
            <a:r>
              <a:rPr lang="en-US" altLang="zh-CN" sz="2400" dirty="0">
                <a:solidFill>
                  <a:srgbClr val="0000FF"/>
                </a:solidFill>
              </a:rPr>
              <a:t>A~Z</a:t>
            </a:r>
            <a:r>
              <a:rPr lang="zh-CN" altLang="en-US" sz="2400" dirty="0">
                <a:solidFill>
                  <a:srgbClr val="0000FF"/>
                </a:solidFill>
              </a:rPr>
              <a:t>，</a:t>
            </a:r>
            <a:r>
              <a:rPr lang="en-US" altLang="zh-CN" sz="2400" dirty="0" err="1">
                <a:solidFill>
                  <a:srgbClr val="0000FF"/>
                </a:solidFill>
              </a:rPr>
              <a:t>a~z</a:t>
            </a:r>
            <a:r>
              <a:rPr lang="zh-CN" altLang="en-US" sz="2400" dirty="0">
                <a:solidFill>
                  <a:srgbClr val="0000FF"/>
                </a:solidFill>
              </a:rPr>
              <a:t>， 空格，回车，换行，</a:t>
            </a:r>
            <a:r>
              <a:rPr lang="en-US" altLang="zh-CN" sz="2400" dirty="0">
                <a:solidFill>
                  <a:srgbClr val="0000FF"/>
                </a:solidFill>
              </a:rPr>
              <a:t>Esc</a:t>
            </a:r>
          </a:p>
        </p:txBody>
      </p:sp>
      <p:sp>
        <p:nvSpPr>
          <p:cNvPr id="13" name="标题 1"/>
          <p:cNvSpPr>
            <a:spLocks noGrp="1"/>
          </p:cNvSpPr>
          <p:nvPr>
            <p:ph type="title"/>
          </p:nvPr>
        </p:nvSpPr>
        <p:spPr>
          <a:xfrm>
            <a:off x="685800" y="731838"/>
            <a:ext cx="8153400" cy="563562"/>
          </a:xfrm>
        </p:spPr>
        <p:txBody>
          <a:bodyPr/>
          <a:lstStyle/>
          <a:p>
            <a:r>
              <a:rPr lang="en-US" altLang="zh-CN" dirty="0" smtClean="0"/>
              <a:t>6.  ASCII</a:t>
            </a:r>
            <a:r>
              <a:rPr lang="zh-CN" altLang="en-US" dirty="0" smtClean="0"/>
              <a:t>码</a:t>
            </a:r>
            <a:endParaRPr lang="zh-CN" altLang="en-US" dirty="0"/>
          </a:p>
        </p:txBody>
      </p:sp>
    </p:spTree>
    <p:extLst>
      <p:ext uri="{BB962C8B-B14F-4D97-AF65-F5344CB8AC3E}">
        <p14:creationId xmlns:p14="http://schemas.microsoft.com/office/powerpoint/2010/main" val="162173140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ASCII</a:t>
            </a:r>
            <a:r>
              <a:rPr lang="zh-CN" altLang="en-US" dirty="0"/>
              <a:t>码</a:t>
            </a:r>
          </a:p>
        </p:txBody>
      </p:sp>
      <p:sp>
        <p:nvSpPr>
          <p:cNvPr id="3" name="内容占位符 2"/>
          <p:cNvSpPr>
            <a:spLocks noGrp="1"/>
          </p:cNvSpPr>
          <p:nvPr>
            <p:ph idx="1"/>
          </p:nvPr>
        </p:nvSpPr>
        <p:spPr>
          <a:xfrm>
            <a:off x="457200" y="5085184"/>
            <a:ext cx="8229600" cy="1512168"/>
          </a:xfrm>
        </p:spPr>
        <p:txBody>
          <a:bodyPr/>
          <a:lstStyle/>
          <a:p>
            <a:r>
              <a:rPr lang="en-US" altLang="zh-CN" sz="2400" dirty="0">
                <a:solidFill>
                  <a:srgbClr val="FF0000"/>
                </a:solidFill>
              </a:rPr>
              <a:t>0~9</a:t>
            </a:r>
            <a:r>
              <a:rPr lang="zh-CN" altLang="en-US" sz="2400" dirty="0">
                <a:solidFill>
                  <a:srgbClr val="FF0000"/>
                </a:solidFill>
              </a:rPr>
              <a:t>： </a:t>
            </a:r>
            <a:r>
              <a:rPr lang="en-US" altLang="zh-CN" sz="2400" dirty="0" smtClean="0">
                <a:solidFill>
                  <a:srgbClr val="FF0000"/>
                </a:solidFill>
              </a:rPr>
              <a:t>30H~39H           </a:t>
            </a:r>
            <a:r>
              <a:rPr lang="zh-CN" altLang="en-US" sz="2400" dirty="0" smtClean="0">
                <a:solidFill>
                  <a:srgbClr val="FF0000"/>
                </a:solidFill>
              </a:rPr>
              <a:t>回车</a:t>
            </a:r>
            <a:r>
              <a:rPr lang="en-US" altLang="zh-CN" sz="2400" dirty="0">
                <a:solidFill>
                  <a:srgbClr val="FF0000"/>
                </a:solidFill>
              </a:rPr>
              <a:t>CR</a:t>
            </a:r>
            <a:r>
              <a:rPr lang="zh-CN" altLang="en-US" sz="2400" dirty="0">
                <a:solidFill>
                  <a:srgbClr val="FF0000"/>
                </a:solidFill>
              </a:rPr>
              <a:t>： </a:t>
            </a:r>
            <a:r>
              <a:rPr lang="en-US" altLang="zh-CN" sz="2400" dirty="0" smtClean="0">
                <a:solidFill>
                  <a:srgbClr val="FF0000"/>
                </a:solidFill>
              </a:rPr>
              <a:t>0DH</a:t>
            </a:r>
            <a:endParaRPr lang="en-US" altLang="zh-CN" sz="2400" dirty="0">
              <a:solidFill>
                <a:srgbClr val="FF0000"/>
              </a:solidFill>
            </a:endParaRPr>
          </a:p>
          <a:p>
            <a:r>
              <a:rPr lang="en-US" altLang="zh-CN" sz="2400" dirty="0">
                <a:solidFill>
                  <a:srgbClr val="FF0000"/>
                </a:solidFill>
              </a:rPr>
              <a:t>A~Z:  </a:t>
            </a:r>
            <a:r>
              <a:rPr lang="en-US" altLang="zh-CN" sz="2400" dirty="0" smtClean="0">
                <a:solidFill>
                  <a:srgbClr val="FF0000"/>
                </a:solidFill>
              </a:rPr>
              <a:t>41H~5AH           </a:t>
            </a:r>
            <a:r>
              <a:rPr lang="zh-CN" altLang="en-US" sz="2400" dirty="0" smtClean="0">
                <a:solidFill>
                  <a:srgbClr val="FF0000"/>
                </a:solidFill>
              </a:rPr>
              <a:t>换行</a:t>
            </a:r>
            <a:r>
              <a:rPr lang="en-US" altLang="zh-CN" sz="2400" dirty="0">
                <a:solidFill>
                  <a:srgbClr val="FF0000"/>
                </a:solidFill>
              </a:rPr>
              <a:t>LF</a:t>
            </a:r>
            <a:r>
              <a:rPr lang="zh-CN" altLang="en-US" sz="2400" dirty="0">
                <a:solidFill>
                  <a:srgbClr val="FF0000"/>
                </a:solidFill>
              </a:rPr>
              <a:t>： </a:t>
            </a:r>
            <a:r>
              <a:rPr lang="en-US" altLang="zh-CN" sz="2400" dirty="0" smtClean="0">
                <a:solidFill>
                  <a:srgbClr val="FF0000"/>
                </a:solidFill>
              </a:rPr>
              <a:t>0AH</a:t>
            </a:r>
            <a:endParaRPr lang="en-US" altLang="zh-CN" sz="2400" dirty="0">
              <a:solidFill>
                <a:srgbClr val="FF0000"/>
              </a:solidFill>
            </a:endParaRPr>
          </a:p>
          <a:p>
            <a:r>
              <a:rPr lang="en-US" altLang="zh-CN" sz="2400" dirty="0" err="1">
                <a:solidFill>
                  <a:srgbClr val="FF0000"/>
                </a:solidFill>
              </a:rPr>
              <a:t>a~z</a:t>
            </a:r>
            <a:r>
              <a:rPr lang="en-US" altLang="zh-CN" sz="2400" dirty="0">
                <a:solidFill>
                  <a:srgbClr val="FF0000"/>
                </a:solidFill>
              </a:rPr>
              <a:t>:  </a:t>
            </a:r>
            <a:r>
              <a:rPr lang="en-US" altLang="zh-CN" sz="2400" dirty="0" smtClean="0">
                <a:solidFill>
                  <a:srgbClr val="FF0000"/>
                </a:solidFill>
              </a:rPr>
              <a:t>61H~7AH            </a:t>
            </a:r>
            <a:r>
              <a:rPr lang="zh-CN" altLang="en-US" sz="2400" dirty="0" smtClean="0">
                <a:solidFill>
                  <a:srgbClr val="FF0000"/>
                </a:solidFill>
              </a:rPr>
              <a:t>退格</a:t>
            </a:r>
            <a:r>
              <a:rPr lang="en-US" altLang="zh-CN" sz="2400" dirty="0">
                <a:solidFill>
                  <a:srgbClr val="FF0000"/>
                </a:solidFill>
              </a:rPr>
              <a:t>BS</a:t>
            </a:r>
            <a:r>
              <a:rPr lang="zh-CN" altLang="en-US" sz="2400" dirty="0">
                <a:solidFill>
                  <a:srgbClr val="FF0000"/>
                </a:solidFill>
              </a:rPr>
              <a:t>： </a:t>
            </a:r>
            <a:r>
              <a:rPr lang="en-US" altLang="zh-CN" sz="2400" dirty="0" smtClean="0">
                <a:solidFill>
                  <a:srgbClr val="FF0000"/>
                </a:solidFill>
              </a:rPr>
              <a:t>08H</a:t>
            </a:r>
          </a:p>
          <a:p>
            <a:r>
              <a:rPr lang="en-US" altLang="zh-CN" sz="2400" dirty="0" smtClean="0">
                <a:solidFill>
                  <a:srgbClr val="FF0000"/>
                </a:solidFill>
              </a:rPr>
              <a:t>                                      Tab</a:t>
            </a:r>
            <a:r>
              <a:rPr lang="zh-CN" altLang="en-US" sz="2400" dirty="0">
                <a:solidFill>
                  <a:srgbClr val="FF0000"/>
                </a:solidFill>
              </a:rPr>
              <a:t>：    </a:t>
            </a:r>
            <a:r>
              <a:rPr lang="en-US" altLang="zh-CN" sz="2400" dirty="0" smtClean="0">
                <a:solidFill>
                  <a:srgbClr val="FF0000"/>
                </a:solidFill>
              </a:rPr>
              <a:t>09H</a:t>
            </a:r>
            <a:endParaRPr lang="zh-CN" altLang="en-US" sz="2400" dirty="0">
              <a:solidFill>
                <a:srgbClr val="FF0000"/>
              </a:solidFill>
            </a:endParaRPr>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pic>
        <p:nvPicPr>
          <p:cNvPr id="1259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999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58187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综述</a:t>
            </a:r>
            <a:r>
              <a:rPr lang="en-US" altLang="zh-CN" dirty="0"/>
              <a:t>—</a:t>
            </a:r>
            <a:r>
              <a:rPr lang="zh-CN" altLang="en-US" dirty="0"/>
              <a:t>计算机</a:t>
            </a:r>
            <a:r>
              <a:rPr lang="zh-CN" altLang="en-US" dirty="0" smtClean="0"/>
              <a:t>发展史（发展）</a:t>
            </a:r>
            <a:endParaRPr lang="zh-CN" altLang="en-US" dirty="0"/>
          </a:p>
        </p:txBody>
      </p:sp>
      <p:sp>
        <p:nvSpPr>
          <p:cNvPr id="3" name="内容占位符 2"/>
          <p:cNvSpPr>
            <a:spLocks noGrp="1"/>
          </p:cNvSpPr>
          <p:nvPr>
            <p:ph idx="1"/>
          </p:nvPr>
        </p:nvSpPr>
        <p:spPr/>
        <p:txBody>
          <a:bodyPr/>
          <a:lstStyle/>
          <a:p>
            <a:r>
              <a:rPr lang="zh-CN" altLang="en-US" dirty="0" smtClean="0"/>
              <a:t>第</a:t>
            </a:r>
            <a:r>
              <a:rPr lang="en-US" altLang="zh-CN" dirty="0" smtClean="0"/>
              <a:t>1</a:t>
            </a:r>
            <a:r>
              <a:rPr lang="zh-CN" altLang="en-US" dirty="0" smtClean="0"/>
              <a:t>代：电子管数字机</a:t>
            </a:r>
            <a:r>
              <a:rPr lang="en-US" altLang="zh-CN" dirty="0" smtClean="0"/>
              <a:t>(1946—1958</a:t>
            </a:r>
            <a:r>
              <a:rPr lang="zh-CN" altLang="en-US" dirty="0" smtClean="0"/>
              <a:t>年</a:t>
            </a:r>
            <a:r>
              <a:rPr lang="en-US" altLang="zh-CN" dirty="0" smtClean="0"/>
              <a:t>)</a:t>
            </a:r>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pic>
        <p:nvPicPr>
          <p:cNvPr id="89090" name="Picture 2" descr="计算机发展史"/>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8" y="2060848"/>
            <a:ext cx="3909900" cy="288355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283968" y="2075965"/>
            <a:ext cx="4572000" cy="2246769"/>
          </a:xfrm>
          <a:prstGeom prst="rect">
            <a:avLst/>
          </a:prstGeom>
        </p:spPr>
        <p:txBody>
          <a:bodyPr>
            <a:spAutoFit/>
          </a:bodyPr>
          <a:lstStyle/>
          <a:p>
            <a:r>
              <a:rPr lang="zh-CN" altLang="en-US" sz="2800" b="1" dirty="0">
                <a:solidFill>
                  <a:srgbClr val="FF0000"/>
                </a:solidFill>
              </a:rPr>
              <a:t>硬件</a:t>
            </a:r>
            <a:r>
              <a:rPr lang="zh-CN" altLang="en-US" sz="2800" b="1" dirty="0" smtClean="0">
                <a:solidFill>
                  <a:srgbClr val="FF0000"/>
                </a:solidFill>
              </a:rPr>
              <a:t>方面：</a:t>
            </a:r>
            <a:r>
              <a:rPr lang="zh-CN" altLang="en-US" sz="2800" b="1" dirty="0" smtClean="0"/>
              <a:t>逻辑元件</a:t>
            </a:r>
            <a:r>
              <a:rPr lang="zh-CN" altLang="en-US" sz="2800" b="1" dirty="0"/>
              <a:t>采用的是真空电子管，主存储器采用汞延迟线、阴极射线示波管静电存储器、磁鼓、磁芯</a:t>
            </a:r>
            <a:r>
              <a:rPr lang="en-US" altLang="zh-CN" sz="2800" b="1" dirty="0"/>
              <a:t>;</a:t>
            </a:r>
            <a:r>
              <a:rPr lang="zh-CN" altLang="en-US" sz="2800" b="1" dirty="0"/>
              <a:t>外存储器采用的是磁带。</a:t>
            </a:r>
          </a:p>
        </p:txBody>
      </p:sp>
      <p:sp>
        <p:nvSpPr>
          <p:cNvPr id="6" name="矩形 5"/>
          <p:cNvSpPr/>
          <p:nvPr/>
        </p:nvSpPr>
        <p:spPr>
          <a:xfrm>
            <a:off x="4344852" y="4345111"/>
            <a:ext cx="4572000" cy="954107"/>
          </a:xfrm>
          <a:prstGeom prst="rect">
            <a:avLst/>
          </a:prstGeom>
        </p:spPr>
        <p:txBody>
          <a:bodyPr>
            <a:spAutoFit/>
          </a:bodyPr>
          <a:lstStyle/>
          <a:p>
            <a:r>
              <a:rPr lang="zh-CN" altLang="en-US" sz="2800" b="1" dirty="0">
                <a:solidFill>
                  <a:srgbClr val="FF0000"/>
                </a:solidFill>
              </a:rPr>
              <a:t>软件</a:t>
            </a:r>
            <a:r>
              <a:rPr lang="zh-CN" altLang="en-US" sz="2800" b="1" dirty="0" smtClean="0">
                <a:solidFill>
                  <a:srgbClr val="FF0000"/>
                </a:solidFill>
              </a:rPr>
              <a:t>方面：</a:t>
            </a:r>
            <a:r>
              <a:rPr lang="zh-CN" altLang="en-US" sz="2800" b="1" dirty="0" smtClean="0"/>
              <a:t>采用</a:t>
            </a:r>
            <a:r>
              <a:rPr lang="zh-CN" altLang="en-US" sz="2800" b="1" dirty="0"/>
              <a:t>的是机器语言、汇编语言</a:t>
            </a:r>
            <a:r>
              <a:rPr lang="zh-CN" altLang="en-US" sz="2800" b="1" dirty="0" smtClean="0"/>
              <a:t>。</a:t>
            </a:r>
            <a:endParaRPr lang="zh-CN" altLang="en-US" sz="2800" b="1" dirty="0"/>
          </a:p>
        </p:txBody>
      </p:sp>
      <p:sp>
        <p:nvSpPr>
          <p:cNvPr id="7" name="矩形 6"/>
          <p:cNvSpPr/>
          <p:nvPr/>
        </p:nvSpPr>
        <p:spPr>
          <a:xfrm>
            <a:off x="755576" y="5282105"/>
            <a:ext cx="7632848" cy="1200329"/>
          </a:xfrm>
          <a:prstGeom prst="rect">
            <a:avLst/>
          </a:prstGeom>
        </p:spPr>
        <p:txBody>
          <a:bodyPr wrap="square">
            <a:spAutoFit/>
          </a:bodyPr>
          <a:lstStyle/>
          <a:p>
            <a:r>
              <a:rPr lang="zh-CN" altLang="en-US" sz="2400" b="1" dirty="0" smtClean="0">
                <a:solidFill>
                  <a:srgbClr val="FF0000"/>
                </a:solidFill>
              </a:rPr>
              <a:t>特点：</a:t>
            </a:r>
            <a:r>
              <a:rPr lang="zh-CN" altLang="en-US" sz="2400" b="1" dirty="0" smtClean="0"/>
              <a:t>体积</a:t>
            </a:r>
            <a:r>
              <a:rPr lang="zh-CN" altLang="en-US" sz="2400" b="1" dirty="0"/>
              <a:t>大、功耗高、可靠性差。速度慢</a:t>
            </a:r>
            <a:r>
              <a:rPr lang="en-US" altLang="zh-CN" sz="2400" b="1" dirty="0"/>
              <a:t>(</a:t>
            </a:r>
            <a:r>
              <a:rPr lang="zh-CN" altLang="en-US" sz="2400" b="1" dirty="0"/>
              <a:t>一般为每秒数千次至数万次</a:t>
            </a:r>
            <a:r>
              <a:rPr lang="en-US" altLang="zh-CN" sz="2400" b="1" dirty="0"/>
              <a:t>)</a:t>
            </a:r>
            <a:r>
              <a:rPr lang="zh-CN" altLang="en-US" sz="2400" b="1" dirty="0"/>
              <a:t>、价格昂贵，但为以后的计算机发展奠定了基础。</a:t>
            </a:r>
          </a:p>
        </p:txBody>
      </p:sp>
      <p:sp>
        <p:nvSpPr>
          <p:cNvPr id="8" name="爆炸形 1 7"/>
          <p:cNvSpPr/>
          <p:nvPr/>
        </p:nvSpPr>
        <p:spPr>
          <a:xfrm>
            <a:off x="1374776" y="1844824"/>
            <a:ext cx="5940152" cy="3821421"/>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b="1" dirty="0">
                <a:solidFill>
                  <a:srgbClr val="FF0000"/>
                </a:solidFill>
              </a:rPr>
              <a:t>巨型机</a:t>
            </a:r>
          </a:p>
        </p:txBody>
      </p:sp>
    </p:spTree>
    <p:extLst>
      <p:ext uri="{BB962C8B-B14F-4D97-AF65-F5344CB8AC3E}">
        <p14:creationId xmlns:p14="http://schemas.microsoft.com/office/powerpoint/2010/main" val="33624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3" name="内容占位符 2"/>
          <p:cNvSpPr>
            <a:spLocks noGrp="1"/>
          </p:cNvSpPr>
          <p:nvPr>
            <p:ph idx="1"/>
          </p:nvPr>
        </p:nvSpPr>
        <p:spPr>
          <a:xfrm>
            <a:off x="107504" y="1371600"/>
            <a:ext cx="9073008" cy="4953000"/>
          </a:xfrm>
        </p:spPr>
        <p:txBody>
          <a:bodyPr/>
          <a:lstStyle/>
          <a:p>
            <a:r>
              <a:rPr lang="en-US" altLang="zh-CN" dirty="0" smtClean="0"/>
              <a:t>1.</a:t>
            </a:r>
            <a:r>
              <a:rPr lang="zh-CN" altLang="en-US" dirty="0" smtClean="0"/>
              <a:t>数制</a:t>
            </a:r>
            <a:endParaRPr lang="en-US" altLang="zh-CN" dirty="0" smtClean="0"/>
          </a:p>
          <a:p>
            <a:pPr marL="0" indent="0">
              <a:buNone/>
            </a:pPr>
            <a:r>
              <a:rPr lang="en-US" altLang="zh-CN" dirty="0" smtClean="0"/>
              <a:t>    </a:t>
            </a:r>
            <a:r>
              <a:rPr lang="zh-CN" altLang="en-US" sz="2400" dirty="0" smtClean="0">
                <a:solidFill>
                  <a:schemeClr val="tx1"/>
                </a:solidFill>
              </a:rPr>
              <a:t>十进制，二进制，八进制，十六进制的表示，关系，相互转换</a:t>
            </a:r>
            <a:endParaRPr lang="en-US" altLang="zh-CN" sz="2400" dirty="0" smtClean="0">
              <a:solidFill>
                <a:schemeClr val="tx1"/>
              </a:solidFill>
            </a:endParaRPr>
          </a:p>
          <a:p>
            <a:pPr marL="0" indent="0">
              <a:buNone/>
            </a:pPr>
            <a:r>
              <a:rPr lang="en-US" altLang="zh-CN" dirty="0" smtClean="0"/>
              <a:t>2. </a:t>
            </a:r>
            <a:r>
              <a:rPr lang="zh-CN" altLang="en-US" dirty="0" smtClean="0"/>
              <a:t>二进制运算</a:t>
            </a:r>
            <a:endParaRPr lang="en-US" altLang="zh-CN" dirty="0" smtClean="0"/>
          </a:p>
          <a:p>
            <a:pPr marL="0" indent="0">
              <a:buNone/>
            </a:pPr>
            <a:r>
              <a:rPr lang="en-US" altLang="zh-CN" dirty="0"/>
              <a:t> </a:t>
            </a:r>
            <a:r>
              <a:rPr lang="en-US" altLang="zh-CN" dirty="0" smtClean="0"/>
              <a:t>   </a:t>
            </a:r>
            <a:r>
              <a:rPr lang="zh-CN" altLang="en-US" sz="2400" dirty="0" smtClean="0">
                <a:solidFill>
                  <a:schemeClr val="tx1"/>
                </a:solidFill>
              </a:rPr>
              <a:t>数学运算，逻辑运算</a:t>
            </a:r>
            <a:endParaRPr lang="en-US" altLang="zh-CN" sz="2400" dirty="0" smtClean="0">
              <a:solidFill>
                <a:schemeClr val="tx1"/>
              </a:solidFill>
            </a:endParaRPr>
          </a:p>
          <a:p>
            <a:pPr marL="0" indent="0">
              <a:buNone/>
            </a:pPr>
            <a:r>
              <a:rPr lang="en-US" altLang="zh-CN" dirty="0" smtClean="0"/>
              <a:t>3. </a:t>
            </a:r>
            <a:r>
              <a:rPr lang="zh-CN" altLang="en-US" dirty="0" smtClean="0"/>
              <a:t>有符号数的表示</a:t>
            </a:r>
            <a:endParaRPr lang="en-US" altLang="zh-CN" dirty="0" smtClean="0"/>
          </a:p>
          <a:p>
            <a:pPr marL="0" indent="0">
              <a:buNone/>
            </a:pPr>
            <a:r>
              <a:rPr lang="en-US" altLang="zh-CN" dirty="0"/>
              <a:t> </a:t>
            </a:r>
            <a:r>
              <a:rPr lang="en-US" altLang="zh-CN" dirty="0" smtClean="0"/>
              <a:t>   </a:t>
            </a:r>
            <a:r>
              <a:rPr lang="zh-CN" altLang="en-US" sz="2400" dirty="0" smtClean="0">
                <a:solidFill>
                  <a:schemeClr val="tx1"/>
                </a:solidFill>
              </a:rPr>
              <a:t>原码，补码，反码</a:t>
            </a:r>
            <a:endParaRPr lang="en-US" altLang="zh-CN" sz="2400" dirty="0" smtClean="0">
              <a:solidFill>
                <a:schemeClr val="tx1"/>
              </a:solidFill>
            </a:endParaRPr>
          </a:p>
          <a:p>
            <a:pPr marL="0" indent="0">
              <a:buNone/>
            </a:pPr>
            <a:r>
              <a:rPr lang="en-US" altLang="zh-CN" dirty="0" smtClean="0"/>
              <a:t>4. </a:t>
            </a:r>
            <a:r>
              <a:rPr lang="zh-CN" altLang="en-US" dirty="0" smtClean="0"/>
              <a:t>有符号数的运算及溢出问题</a:t>
            </a:r>
            <a:endParaRPr lang="en-US" altLang="zh-CN" dirty="0" smtClean="0"/>
          </a:p>
          <a:p>
            <a:pPr marL="0" indent="0">
              <a:buNone/>
            </a:pPr>
            <a:r>
              <a:rPr lang="en-US" altLang="zh-CN" dirty="0" smtClean="0"/>
              <a:t>5. BCD</a:t>
            </a:r>
            <a:r>
              <a:rPr lang="zh-CN" altLang="en-US" dirty="0" smtClean="0"/>
              <a:t>数的表示及计算</a:t>
            </a:r>
            <a:endParaRPr lang="en-US" altLang="zh-CN" dirty="0" smtClean="0"/>
          </a:p>
          <a:p>
            <a:pPr marL="0" indent="0">
              <a:buNone/>
            </a:pPr>
            <a:r>
              <a:rPr lang="en-US" altLang="zh-CN" dirty="0"/>
              <a:t> </a:t>
            </a:r>
            <a:r>
              <a:rPr lang="en-US" altLang="zh-CN" dirty="0" smtClean="0"/>
              <a:t>    </a:t>
            </a:r>
            <a:r>
              <a:rPr lang="zh-CN" altLang="en-US" sz="2400" dirty="0" smtClean="0">
                <a:solidFill>
                  <a:schemeClr val="tx1"/>
                </a:solidFill>
              </a:rPr>
              <a:t>加</a:t>
            </a:r>
            <a:r>
              <a:rPr lang="en-US" altLang="zh-CN" sz="2400" dirty="0" smtClean="0">
                <a:solidFill>
                  <a:schemeClr val="tx1"/>
                </a:solidFill>
              </a:rPr>
              <a:t>6</a:t>
            </a:r>
            <a:r>
              <a:rPr lang="zh-CN" altLang="en-US" sz="2400" dirty="0" smtClean="0">
                <a:solidFill>
                  <a:schemeClr val="tx1"/>
                </a:solidFill>
              </a:rPr>
              <a:t>修正，减</a:t>
            </a:r>
            <a:r>
              <a:rPr lang="en-US" altLang="zh-CN" sz="2400" dirty="0" smtClean="0">
                <a:solidFill>
                  <a:schemeClr val="tx1"/>
                </a:solidFill>
              </a:rPr>
              <a:t>6</a:t>
            </a:r>
            <a:r>
              <a:rPr lang="zh-CN" altLang="en-US" sz="2400" dirty="0" smtClean="0">
                <a:solidFill>
                  <a:schemeClr val="tx1"/>
                </a:solidFill>
              </a:rPr>
              <a:t>修正</a:t>
            </a:r>
            <a:endParaRPr lang="en-US" altLang="zh-CN" sz="2400" dirty="0" smtClean="0">
              <a:solidFill>
                <a:schemeClr val="tx1"/>
              </a:solidFill>
            </a:endParaRPr>
          </a:p>
          <a:p>
            <a:pPr marL="0" indent="0">
              <a:buNone/>
            </a:pPr>
            <a:r>
              <a:rPr lang="en-US" altLang="zh-CN" dirty="0" smtClean="0"/>
              <a:t>6. ASCII</a:t>
            </a:r>
            <a:r>
              <a:rPr lang="zh-CN" altLang="en-US" dirty="0" smtClean="0"/>
              <a:t>码</a:t>
            </a:r>
            <a:endParaRPr lang="zh-CN" altLang="en-US" dirty="0"/>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spTree>
    <p:extLst>
      <p:ext uri="{BB962C8B-B14F-4D97-AF65-F5344CB8AC3E}">
        <p14:creationId xmlns:p14="http://schemas.microsoft.com/office/powerpoint/2010/main" val="46412559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WordArt 4"/>
          <p:cNvSpPr>
            <a:spLocks noChangeArrowheads="1" noChangeShapeType="1" noTextEdit="1"/>
          </p:cNvSpPr>
          <p:nvPr/>
        </p:nvSpPr>
        <p:spPr bwMode="grayWhite">
          <a:xfrm>
            <a:off x="2590800" y="3176588"/>
            <a:ext cx="4332288" cy="490537"/>
          </a:xfrm>
          <a:prstGeom prst="rect">
            <a:avLst/>
          </a:prstGeom>
        </p:spPr>
        <p:txBody>
          <a:bodyPr wrap="none" fromWordArt="1">
            <a:prstTxWarp prst="textDeflate">
              <a:avLst>
                <a:gd name="adj" fmla="val 0"/>
              </a:avLst>
            </a:prstTxWarp>
          </a:bodyPr>
          <a:lstStyle/>
          <a:p>
            <a:pPr algn="ctr"/>
            <a:r>
              <a:rPr lang="en-US" altLang="zh-CN" sz="3600" b="1" kern="10">
                <a:ln w="19050">
                  <a:solidFill>
                    <a:srgbClr val="FFFFFF"/>
                  </a:solidFill>
                  <a:round/>
                  <a:headEnd/>
                  <a:tailEnd/>
                </a:ln>
                <a:gradFill rotWithShape="1">
                  <a:gsLst>
                    <a:gs pos="0">
                      <a:schemeClr val="tx2"/>
                    </a:gs>
                    <a:gs pos="100000">
                      <a:schemeClr val="accent1"/>
                    </a:gs>
                  </a:gsLst>
                  <a:lin ang="0" scaled="1"/>
                </a:gradFill>
                <a:effectLst>
                  <a:outerShdw dist="53882" dir="2700000" algn="ctr" rotWithShape="0">
                    <a:schemeClr val="tx1">
                      <a:alpha val="50000"/>
                    </a:schemeClr>
                  </a:outerShdw>
                </a:effectLst>
                <a:latin typeface="Arial"/>
                <a:cs typeface="Arial"/>
              </a:rPr>
              <a:t>Thank You !</a:t>
            </a:r>
            <a:endParaRPr lang="zh-CN" altLang="en-US" sz="3600" b="1" kern="10">
              <a:ln w="19050">
                <a:solidFill>
                  <a:srgbClr val="FFFFFF"/>
                </a:solidFill>
                <a:round/>
                <a:headEnd/>
                <a:tailEnd/>
              </a:ln>
              <a:gradFill rotWithShape="1">
                <a:gsLst>
                  <a:gs pos="0">
                    <a:schemeClr val="tx2"/>
                  </a:gs>
                  <a:gs pos="100000">
                    <a:schemeClr val="accent1"/>
                  </a:gs>
                </a:gsLst>
                <a:lin ang="0" scaled="1"/>
              </a:gradFill>
              <a:effectLst>
                <a:outerShdw dist="53882" dir="2700000" algn="ctr" rotWithShape="0">
                  <a:schemeClr val="tx1">
                    <a:alpha val="50000"/>
                  </a:schemeClr>
                </a:outerShdw>
              </a:effectLst>
              <a:latin typeface="Arial"/>
              <a:cs typeface="Arial"/>
            </a:endParaRPr>
          </a:p>
        </p:txBody>
      </p:sp>
      <p:pic>
        <p:nvPicPr>
          <p:cNvPr id="4" name="Picture 10" descr="E:\New folder\TEACHING\xidian_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864455"/>
            <a:ext cx="7134226" cy="16402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txBox="1">
            <a:spLocks noChangeArrowheads="1"/>
          </p:cNvSpPr>
          <p:nvPr/>
        </p:nvSpPr>
        <p:spPr bwMode="auto">
          <a:xfrm>
            <a:off x="755576" y="5504660"/>
            <a:ext cx="807030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chemeClr val="hlink"/>
              </a:buClr>
              <a:buFont typeface="Wingdings" pitchFamily="2" charset="2"/>
              <a:buNone/>
              <a:defRPr sz="2000" b="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gn="r"/>
            <a:r>
              <a:rPr lang="zh-CN" altLang="en-US" sz="2800" b="1" smtClean="0">
                <a:solidFill>
                  <a:schemeClr val="accent4">
                    <a:lumMod val="50000"/>
                  </a:schemeClr>
                </a:solidFill>
              </a:rPr>
              <a:t>教师：</a:t>
            </a:r>
            <a:r>
              <a:rPr lang="zh-CN" altLang="en-US" sz="4000" b="1" smtClean="0">
                <a:solidFill>
                  <a:schemeClr val="accent4">
                    <a:lumMod val="50000"/>
                  </a:schemeClr>
                </a:solidFill>
                <a:latin typeface="方正舒体" pitchFamily="2" charset="-122"/>
                <a:ea typeface="方正舒体" pitchFamily="2" charset="-122"/>
              </a:rPr>
              <a:t>王晓甜</a:t>
            </a:r>
            <a:endParaRPr lang="en-US" altLang="zh-CN" sz="4000" b="1" smtClean="0">
              <a:solidFill>
                <a:schemeClr val="accent4">
                  <a:lumMod val="50000"/>
                </a:schemeClr>
              </a:solidFill>
              <a:latin typeface="方正舒体" pitchFamily="2" charset="-122"/>
              <a:ea typeface="方正舒体" pitchFamily="2" charset="-122"/>
            </a:endParaRPr>
          </a:p>
          <a:p>
            <a:pPr algn="r"/>
            <a:r>
              <a:rPr lang="en-US" altLang="zh-CN" sz="2800" b="1" smtClean="0">
                <a:solidFill>
                  <a:schemeClr val="accent4">
                    <a:lumMod val="50000"/>
                  </a:schemeClr>
                </a:solidFill>
              </a:rPr>
              <a:t>Email</a:t>
            </a:r>
            <a:r>
              <a:rPr lang="zh-CN" altLang="en-US" sz="2800" b="1" smtClean="0">
                <a:solidFill>
                  <a:schemeClr val="accent4">
                    <a:lumMod val="50000"/>
                  </a:schemeClr>
                </a:solidFill>
              </a:rPr>
              <a:t>：</a:t>
            </a:r>
            <a:r>
              <a:rPr lang="en-US" altLang="zh-CN" sz="2800" b="1" smtClean="0">
                <a:solidFill>
                  <a:schemeClr val="accent4">
                    <a:lumMod val="50000"/>
                  </a:schemeClr>
                </a:solidFill>
              </a:rPr>
              <a:t>xtwang@mail.xidian.edu.cn</a:t>
            </a:r>
            <a:endParaRPr lang="en-US" sz="2800" b="1" dirty="0">
              <a:solidFill>
                <a:schemeClr val="accent4">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0900"/>
                                        </p:tgtEl>
                                        <p:attrNameLst>
                                          <p:attrName>style.visibility</p:attrName>
                                        </p:attrNameLst>
                                      </p:cBhvr>
                                      <p:to>
                                        <p:strVal val="visible"/>
                                      </p:to>
                                    </p:set>
                                    <p:anim calcmode="lin" valueType="num">
                                      <p:cBhvr>
                                        <p:cTn id="7" dur="500" fill="hold"/>
                                        <p:tgtEl>
                                          <p:spTgt spid="80900"/>
                                        </p:tgtEl>
                                        <p:attrNameLst>
                                          <p:attrName>ppt_w</p:attrName>
                                        </p:attrNameLst>
                                      </p:cBhvr>
                                      <p:tavLst>
                                        <p:tav tm="0">
                                          <p:val>
                                            <p:fltVal val="0"/>
                                          </p:val>
                                        </p:tav>
                                        <p:tav tm="100000">
                                          <p:val>
                                            <p:strVal val="#ppt_w"/>
                                          </p:val>
                                        </p:tav>
                                      </p:tavLst>
                                    </p:anim>
                                    <p:anim calcmode="lin" valueType="num">
                                      <p:cBhvr>
                                        <p:cTn id="8" dur="500" fill="hold"/>
                                        <p:tgtEl>
                                          <p:spTgt spid="80900"/>
                                        </p:tgtEl>
                                        <p:attrNameLst>
                                          <p:attrName>ppt_h</p:attrName>
                                        </p:attrNameLst>
                                      </p:cBhvr>
                                      <p:tavLst>
                                        <p:tav tm="0">
                                          <p:val>
                                            <p:fltVal val="0"/>
                                          </p:val>
                                        </p:tav>
                                        <p:tav tm="100000">
                                          <p:val>
                                            <p:strVal val="#ppt_h"/>
                                          </p:val>
                                        </p:tav>
                                      </p:tavLst>
                                    </p:anim>
                                    <p:animEffect transition="in" filter="fade">
                                      <p:cBhvr>
                                        <p:cTn id="9" dur="500"/>
                                        <p:tgtEl>
                                          <p:spTgt spid="80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综述</a:t>
            </a:r>
            <a:r>
              <a:rPr lang="en-US" altLang="zh-CN" dirty="0" smtClean="0"/>
              <a:t>---</a:t>
            </a:r>
            <a:r>
              <a:rPr lang="zh-CN" altLang="en-US" dirty="0" smtClean="0"/>
              <a:t>计算机发展史（发明）</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2"/>
          </p:nvPr>
        </p:nvSpPr>
        <p:spPr/>
        <p:txBody>
          <a:bodyPr/>
          <a:lstStyle/>
          <a:p>
            <a:r>
              <a:rPr lang="en-US" altLang="zh-CN" smtClean="0"/>
              <a:t>xtwang@mail.xidian.edu.cn</a:t>
            </a:r>
            <a:endParaRPr lang="en-US" altLang="zh-CN" dirty="0"/>
          </a:p>
        </p:txBody>
      </p:sp>
      <p:pic>
        <p:nvPicPr>
          <p:cNvPr id="849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315665"/>
            <a:ext cx="8613247" cy="4968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4932040" y="1315665"/>
            <a:ext cx="1512168" cy="45715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71800" y="2276872"/>
            <a:ext cx="5616624" cy="1938992"/>
          </a:xfrm>
          <a:prstGeom prst="rect">
            <a:avLst/>
          </a:prstGeom>
        </p:spPr>
        <p:txBody>
          <a:bodyPr wrap="square">
            <a:spAutoFit/>
          </a:bodyPr>
          <a:lstStyle/>
          <a:p>
            <a:r>
              <a:rPr lang="en-US" altLang="zh-CN" sz="2400" b="1" dirty="0">
                <a:solidFill>
                  <a:srgbClr val="FFFF00"/>
                </a:solidFill>
              </a:rPr>
              <a:t>ENIAC</a:t>
            </a:r>
            <a:r>
              <a:rPr lang="zh-CN" altLang="en-US" sz="2400" b="1" dirty="0">
                <a:solidFill>
                  <a:srgbClr val="FFFF00"/>
                </a:solidFill>
              </a:rPr>
              <a:t>的问世具有划时代的意义，表明电子计算机时代的到来。在以后</a:t>
            </a:r>
            <a:r>
              <a:rPr lang="en-US" altLang="zh-CN" sz="2400" b="1" dirty="0">
                <a:solidFill>
                  <a:srgbClr val="FFFF00"/>
                </a:solidFill>
              </a:rPr>
              <a:t>60</a:t>
            </a:r>
            <a:r>
              <a:rPr lang="zh-CN" altLang="en-US" sz="2400" b="1" dirty="0">
                <a:solidFill>
                  <a:srgbClr val="FFFF00"/>
                </a:solidFill>
              </a:rPr>
              <a:t>多年里，计算机技术以惊人的速度发展，没有任何一门技术的性能价格比能在</a:t>
            </a:r>
            <a:r>
              <a:rPr lang="en-US" altLang="zh-CN" sz="2400" b="1" dirty="0">
                <a:solidFill>
                  <a:srgbClr val="FFFF00"/>
                </a:solidFill>
              </a:rPr>
              <a:t>30</a:t>
            </a:r>
            <a:r>
              <a:rPr lang="zh-CN" altLang="en-US" sz="2400" b="1" dirty="0">
                <a:solidFill>
                  <a:srgbClr val="FFFF00"/>
                </a:solidFill>
              </a:rPr>
              <a:t>年内增长</a:t>
            </a:r>
            <a:r>
              <a:rPr lang="en-US" altLang="zh-CN" sz="2400" b="1" dirty="0">
                <a:solidFill>
                  <a:srgbClr val="FFFF00"/>
                </a:solidFill>
              </a:rPr>
              <a:t>6</a:t>
            </a:r>
            <a:r>
              <a:rPr lang="zh-CN" altLang="en-US" sz="2400" b="1" dirty="0">
                <a:solidFill>
                  <a:srgbClr val="FFFF00"/>
                </a:solidFill>
              </a:rPr>
              <a:t>个数量级。</a:t>
            </a:r>
          </a:p>
        </p:txBody>
      </p:sp>
    </p:spTree>
    <p:extLst>
      <p:ext uri="{BB962C8B-B14F-4D97-AF65-F5344CB8AC3E}">
        <p14:creationId xmlns:p14="http://schemas.microsoft.com/office/powerpoint/2010/main" val="358547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theme/theme1.xml><?xml version="1.0" encoding="utf-8"?>
<a:theme xmlns:a="http://schemas.openxmlformats.org/drawingml/2006/main" name="009tgp_computer_new_v3">
  <a:themeElements>
    <a:clrScheme name="Default Design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fontScheme name="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Default Design 2">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Default Design 3">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009tgp_computer_new_v3</Template>
  <TotalTime>2667</TotalTime>
  <Words>6063</Words>
  <Application>Microsoft Office PowerPoint</Application>
  <PresentationFormat>全屏显示(4:3)</PresentationFormat>
  <Paragraphs>1087</Paragraphs>
  <Slides>81</Slides>
  <Notes>8</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81</vt:i4>
      </vt:variant>
    </vt:vector>
  </HeadingPairs>
  <TitlesOfParts>
    <vt:vector size="84" baseType="lpstr">
      <vt:lpstr>009tgp_computer_new_v3</vt:lpstr>
      <vt:lpstr>Image</vt:lpstr>
      <vt:lpstr>Equation</vt:lpstr>
      <vt:lpstr>微机原理与接口技术</vt:lpstr>
      <vt:lpstr>概述</vt:lpstr>
      <vt:lpstr>概述</vt:lpstr>
      <vt:lpstr>PowerPoint 演示文稿</vt:lpstr>
      <vt:lpstr>PowerPoint 演示文稿</vt:lpstr>
      <vt:lpstr>PowerPoint 演示文稿</vt:lpstr>
      <vt:lpstr>综述--微机原理发展史</vt:lpstr>
      <vt:lpstr>综述—计算机发展史（发展）</vt:lpstr>
      <vt:lpstr>综述---计算机发展史（发明）</vt:lpstr>
      <vt:lpstr>综述—计算机发展史</vt:lpstr>
      <vt:lpstr>综述—计算机发展史（发展）</vt:lpstr>
      <vt:lpstr>综述—计算机发展史（发展）</vt:lpstr>
      <vt:lpstr>综述—计算机发展史（发展）</vt:lpstr>
      <vt:lpstr>综述—计算机发展史（发展）</vt:lpstr>
      <vt:lpstr>综述--微型计算机（微处理器）发展史</vt:lpstr>
      <vt:lpstr>综述--微型计算机（微处理器）发展史</vt:lpstr>
      <vt:lpstr>综述--微型计算机（微处理器）发展史</vt:lpstr>
      <vt:lpstr>综述--微型计算机（微处理器）发展史</vt:lpstr>
      <vt:lpstr>综述--微型计算机（微处理器）发展史</vt:lpstr>
      <vt:lpstr>综述--微型计算机（微处理器）发展史</vt:lpstr>
      <vt:lpstr>微型计算机发展总结</vt:lpstr>
      <vt:lpstr>本课程的学习目标内容！！</vt:lpstr>
      <vt:lpstr>综述—什么是微型计算机系统</vt:lpstr>
      <vt:lpstr>综述—什么是微型计算机系统</vt:lpstr>
      <vt:lpstr>综述—本门课学习的内容</vt:lpstr>
      <vt:lpstr>综述—本门课学习的内容</vt:lpstr>
      <vt:lpstr>综述—课程学习的特点及要求</vt:lpstr>
      <vt:lpstr>PowerPoint 演示文稿</vt:lpstr>
      <vt:lpstr>第一章  数制与码制</vt:lpstr>
      <vt:lpstr>1. 计算机中的数制</vt:lpstr>
      <vt:lpstr>1. 十进制，二进制，十六进制之间的关系</vt:lpstr>
      <vt:lpstr>1.1 数制的表示</vt:lpstr>
      <vt:lpstr>1.1 数制的表示</vt:lpstr>
      <vt:lpstr>1.1 数制的表示</vt:lpstr>
      <vt:lpstr>1.1 数制的表示</vt:lpstr>
      <vt:lpstr>1.1 数制中的进制表示</vt:lpstr>
      <vt:lpstr>1.1 数制的表示</vt:lpstr>
      <vt:lpstr>1.2 数制之间的转换 </vt:lpstr>
      <vt:lpstr>1.2 数制之间的转换 </vt:lpstr>
      <vt:lpstr>1.2 数制之间的转换 </vt:lpstr>
      <vt:lpstr>1.2 数制之间的转换 </vt:lpstr>
      <vt:lpstr>1.2 数制之间的转换 </vt:lpstr>
      <vt:lpstr>1.2 数制之间的转换 </vt:lpstr>
      <vt:lpstr>2. 二进制数的运算</vt:lpstr>
      <vt:lpstr>2. 二进制数的运算</vt:lpstr>
      <vt:lpstr>3. 1有符号数的表示</vt:lpstr>
      <vt:lpstr>3. 1有符号数的表示</vt:lpstr>
      <vt:lpstr>3. 1有符号数的表示</vt:lpstr>
      <vt:lpstr>3.1 有符号数的表示</vt:lpstr>
      <vt:lpstr>3. 1有符号数的表示</vt:lpstr>
      <vt:lpstr>3. 1有符号数的表示</vt:lpstr>
      <vt:lpstr>3. 1有符号数的表示</vt:lpstr>
      <vt:lpstr>3. 1有符号数的表示</vt:lpstr>
      <vt:lpstr>3. 1有符号数的表示</vt:lpstr>
      <vt:lpstr>3. 1有符号数的表示</vt:lpstr>
      <vt:lpstr>3. 1有符号数的表示</vt:lpstr>
      <vt:lpstr>3. 2  有符号数的运算</vt:lpstr>
      <vt:lpstr>PowerPoint 演示文稿</vt:lpstr>
      <vt:lpstr>3. 2  有符号数的运算</vt:lpstr>
      <vt:lpstr>3. 2  有符号数的运算</vt:lpstr>
      <vt:lpstr>3. 2  有符号数的运算</vt:lpstr>
      <vt:lpstr>3. 2  有符号数的运算</vt:lpstr>
      <vt:lpstr>3. 2  有符号数的运算</vt:lpstr>
      <vt:lpstr>4.  有符号数的溢出问题</vt:lpstr>
      <vt:lpstr>4.  有符号数的溢出问题</vt:lpstr>
      <vt:lpstr>4.  有符号数的溢出问题</vt:lpstr>
      <vt:lpstr>4.  有符号数的溢出问题</vt:lpstr>
      <vt:lpstr>4.  有符号数的溢出问题</vt:lpstr>
      <vt:lpstr>5.  二进制编码的十进制数（BCD编码）</vt:lpstr>
      <vt:lpstr>5.  二进制编码的十进制数（BCD编码）</vt:lpstr>
      <vt:lpstr>5.  二进制编码的十进制数（BCD编码）</vt:lpstr>
      <vt:lpstr>5.  二进制编码的十进制数（BCD编码）</vt:lpstr>
      <vt:lpstr>5.  二进制编码的十进制数（BCD编码）</vt:lpstr>
      <vt:lpstr>5.  二进制编码的十进制数（BCD编码）</vt:lpstr>
      <vt:lpstr>5.  二进制编码的十进制数（BCD编码）</vt:lpstr>
      <vt:lpstr>5.  二进制编码的十进制数（BCD编码）</vt:lpstr>
      <vt:lpstr>5.  二进制编码的十进制数（BCD编码）</vt:lpstr>
      <vt:lpstr>6.  ASCII码</vt:lpstr>
      <vt:lpstr>6.  ASCII码</vt:lpstr>
      <vt:lpstr>总结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wstshr</dc:creator>
  <cp:lastModifiedBy>wxtshrtina</cp:lastModifiedBy>
  <cp:revision>116</cp:revision>
  <dcterms:created xsi:type="dcterms:W3CDTF">2013-08-08T02:01:10Z</dcterms:created>
  <dcterms:modified xsi:type="dcterms:W3CDTF">2014-08-27T12:29:38Z</dcterms:modified>
</cp:coreProperties>
</file>